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0" r:id="rId2"/>
    <p:sldId id="298" r:id="rId3"/>
    <p:sldId id="304" r:id="rId4"/>
    <p:sldId id="321" r:id="rId5"/>
    <p:sldId id="306" r:id="rId6"/>
    <p:sldId id="307" r:id="rId7"/>
    <p:sldId id="273" r:id="rId8"/>
    <p:sldId id="275" r:id="rId9"/>
    <p:sldId id="277" r:id="rId10"/>
    <p:sldId id="279" r:id="rId11"/>
    <p:sldId id="280" r:id="rId12"/>
    <p:sldId id="322" r:id="rId13"/>
    <p:sldId id="323" r:id="rId14"/>
    <p:sldId id="282" r:id="rId15"/>
    <p:sldId id="316" r:id="rId16"/>
    <p:sldId id="292" r:id="rId17"/>
    <p:sldId id="324" r:id="rId18"/>
    <p:sldId id="310" r:id="rId1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8B"/>
    <a:srgbClr val="E9EDF4"/>
    <a:srgbClr val="D0D8E8"/>
    <a:srgbClr val="E8E8F6"/>
    <a:srgbClr val="D7E4BD"/>
    <a:srgbClr val="CDCDEC"/>
    <a:srgbClr val="00CC00"/>
    <a:srgbClr val="FFFFFF"/>
    <a:srgbClr val="7EB77E"/>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717" autoAdjust="0"/>
    <p:restoredTop sz="94414" autoAdjust="0"/>
  </p:normalViewPr>
  <p:slideViewPr>
    <p:cSldViewPr snapToObjects="1">
      <p:cViewPr>
        <p:scale>
          <a:sx n="82" d="100"/>
          <a:sy n="82"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550" tIns="45775" rIns="91550" bIns="45775"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6967"/>
          </a:xfrm>
          <a:prstGeom prst="rect">
            <a:avLst/>
          </a:prstGeom>
        </p:spPr>
        <p:txBody>
          <a:bodyPr vert="horz" lIns="91550" tIns="45775" rIns="91550" bIns="45775" rtlCol="0"/>
          <a:lstStyle>
            <a:lvl1pPr algn="r">
              <a:defRPr sz="1200"/>
            </a:lvl1pPr>
          </a:lstStyle>
          <a:p>
            <a:fld id="{1034EC6A-23EC-40F0-B1A9-40DD1ACE1456}" type="datetimeFigureOut">
              <a:rPr lang="en-GB" smtClean="0"/>
              <a:pPr/>
              <a:t>28/08/2014</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550" tIns="45775" rIns="91550" bIns="45775"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0646"/>
            <a:ext cx="2949099" cy="496967"/>
          </a:xfrm>
          <a:prstGeom prst="rect">
            <a:avLst/>
          </a:prstGeom>
        </p:spPr>
        <p:txBody>
          <a:bodyPr vert="horz" lIns="91550" tIns="45775" rIns="91550" bIns="45775" rtlCol="0" anchor="b"/>
          <a:lstStyle>
            <a:lvl1pPr algn="r">
              <a:defRPr sz="1200"/>
            </a:lvl1pPr>
          </a:lstStyle>
          <a:p>
            <a:fld id="{412BC91F-3EAD-4872-9616-8AA85643F829}" type="slidenum">
              <a:rPr lang="en-GB" smtClean="0"/>
              <a:pPr/>
              <a:t>‹#›</a:t>
            </a:fld>
            <a:endParaRPr lang="en-GB"/>
          </a:p>
        </p:txBody>
      </p:sp>
    </p:spTree>
    <p:extLst>
      <p:ext uri="{BB962C8B-B14F-4D97-AF65-F5344CB8AC3E}">
        <p14:creationId xmlns:p14="http://schemas.microsoft.com/office/powerpoint/2010/main" val="176545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B538E6EB-9014-472C-BCF9-1EE05064CBCE}" type="datetimeFigureOut">
              <a:rPr lang="en-GB" smtClean="0"/>
              <a:pPr/>
              <a:t>28/08/2014</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763F507F-3C56-4A7B-BDED-0B54C25C693C}" type="slidenum">
              <a:rPr lang="en-GB" smtClean="0"/>
              <a:pPr/>
              <a:t>‹#›</a:t>
            </a:fld>
            <a:endParaRPr lang="en-GB"/>
          </a:p>
        </p:txBody>
      </p:sp>
    </p:spTree>
    <p:extLst>
      <p:ext uri="{BB962C8B-B14F-4D97-AF65-F5344CB8AC3E}">
        <p14:creationId xmlns:p14="http://schemas.microsoft.com/office/powerpoint/2010/main" val="148789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25603" name="Symbol zastępczy notatek 2"/>
          <p:cNvSpPr txBox="1">
            <a:spLocks noGrp="1"/>
          </p:cNvSpPr>
          <p:nvPr>
            <p:ph type="body" sz="quarter" idx="1"/>
          </p:nvPr>
        </p:nvSpPr>
        <p:spPr bwMode="auto">
          <a:xfrm>
            <a:off x="681038" y="4721225"/>
            <a:ext cx="5443537"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5830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idx="5"/>
          </p:nvPr>
        </p:nvSpPr>
        <p:spPr bwMode="auto">
          <a:noFill/>
          <a:ln>
            <a:miter lim="800000"/>
            <a:headEnd/>
            <a:tailEnd/>
          </a:ln>
        </p:spPr>
        <p:txBody>
          <a:bodyPr/>
          <a:lstStyle/>
          <a:p>
            <a:fld id="{E9DAEB4A-357C-4F87-8452-C4B1BCCE1C23}" type="slidenum">
              <a:rPr lang="en-US" smtClean="0"/>
              <a:pPr/>
              <a:t>8</a:t>
            </a:fld>
            <a:endParaRPr lang="en-US" smtClean="0"/>
          </a:p>
        </p:txBody>
      </p:sp>
      <p:sp>
        <p:nvSpPr>
          <p:cNvPr id="29699" name="Rectangle 1"/>
          <p:cNvSpPr>
            <a:spLocks noGrp="1" noRot="1" noChangeAspect="1" noChangeArrowheads="1" noTextEdit="1"/>
          </p:cNvSpPr>
          <p:nvPr>
            <p:ph type="sldImg"/>
          </p:nvPr>
        </p:nvSpPr>
        <p:spPr>
          <a:solidFill>
            <a:srgbClr val="FFFFFF"/>
          </a:solidFill>
          <a:ln>
            <a:solidFill>
              <a:srgbClr val="000000"/>
            </a:solidFill>
          </a:ln>
        </p:spPr>
      </p:sp>
      <p:sp>
        <p:nvSpPr>
          <p:cNvPr id="29700" name="Rectangle 2"/>
          <p:cNvSpPr txBox="1">
            <a:spLocks noGrp="1" noChangeArrowheads="1"/>
          </p:cNvSpPr>
          <p:nvPr>
            <p:ph type="body" idx="1"/>
          </p:nvPr>
        </p:nvSpPr>
        <p:spPr bwMode="auto">
          <a:xfrm>
            <a:off x="680276" y="4721002"/>
            <a:ext cx="5445062" cy="4388952"/>
          </a:xfrm>
          <a:noFill/>
        </p:spPr>
        <p:txBody>
          <a:bodyPr wrap="none" anchor="ctr"/>
          <a:lstStyle/>
          <a:p>
            <a:endParaRPr smtClean="0">
              <a:latin typeface="Times New Roman" pitchFamily="18" charset="0"/>
              <a:ea typeface="MS PGothic" pitchFamily="34" charset="-128"/>
            </a:endParaRPr>
          </a:p>
        </p:txBody>
      </p:sp>
    </p:spTree>
    <p:extLst>
      <p:ext uri="{BB962C8B-B14F-4D97-AF65-F5344CB8AC3E}">
        <p14:creationId xmlns:p14="http://schemas.microsoft.com/office/powerpoint/2010/main" val="203354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0F1A11D-0BE9-4026-B989-620A2D8F7E1B}" type="slidenum">
              <a:rPr lang="pl-PL"/>
              <a:pPr/>
              <a:t>9</a:t>
            </a:fld>
            <a:endParaRPr lang="pl-PL"/>
          </a:p>
        </p:txBody>
      </p:sp>
      <p:sp>
        <p:nvSpPr>
          <p:cNvPr id="8193" name="Rectangle 1"/>
          <p:cNvSpPr txBox="1">
            <a:spLocks noGrp="1" noRot="1" noChangeAspect="1" noChangeArrowheads="1"/>
          </p:cNvSpPr>
          <p:nvPr>
            <p:ph type="sldImg"/>
          </p:nvPr>
        </p:nvSpPr>
        <p:spPr bwMode="auto">
          <a:xfrm>
            <a:off x="919163" y="755650"/>
            <a:ext cx="4965700"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txBox="1">
            <a:spLocks noGrp="1" noChangeArrowheads="1"/>
          </p:cNvSpPr>
          <p:nvPr>
            <p:ph type="body" idx="1"/>
          </p:nvPr>
        </p:nvSpPr>
        <p:spPr bwMode="auto">
          <a:xfrm>
            <a:off x="680276" y="4721002"/>
            <a:ext cx="5445062" cy="44730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0975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30723" name="Symbol zastępczy notatek 2"/>
          <p:cNvSpPr txBox="1">
            <a:spLocks noGrp="1"/>
          </p:cNvSpPr>
          <p:nvPr>
            <p:ph type="body" sz="quarter" idx="1"/>
          </p:nvPr>
        </p:nvSpPr>
        <p:spPr bwMode="auto">
          <a:xfrm>
            <a:off x="680276" y="4721002"/>
            <a:ext cx="5445062" cy="4388952"/>
          </a:xfrm>
          <a:noFill/>
        </p:spPr>
        <p:txBody>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31703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31747" name="Symbol zastępczy notatek 2"/>
          <p:cNvSpPr txBox="1">
            <a:spLocks noGrp="1"/>
          </p:cNvSpPr>
          <p:nvPr>
            <p:ph type="body" sz="quarter" idx="1"/>
          </p:nvPr>
        </p:nvSpPr>
        <p:spPr bwMode="auto">
          <a:xfrm>
            <a:off x="680276" y="4721002"/>
            <a:ext cx="5445062" cy="4388952"/>
          </a:xfrm>
          <a:noFill/>
        </p:spPr>
        <p:txBody>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60104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27651" name="Symbol zastępczy notatek 2"/>
          <p:cNvSpPr txBox="1">
            <a:spLocks noGrp="1"/>
          </p:cNvSpPr>
          <p:nvPr>
            <p:ph type="body" sz="quarter" idx="1"/>
          </p:nvPr>
        </p:nvSpPr>
        <p:spPr bwMode="auto">
          <a:xfrm>
            <a:off x="680276" y="4721002"/>
            <a:ext cx="5445062" cy="4388953"/>
          </a:xfrm>
          <a:noFill/>
        </p:spPr>
        <p:txBody>
          <a:bodyPr/>
          <a:lstStyle/>
          <a:p>
            <a:pPr eaLnBrk="1">
              <a:spcBef>
                <a:spcPct val="0"/>
              </a:spcBef>
            </a:pPr>
            <a:endParaRPr smtClean="0">
              <a:solidFill>
                <a:srgbClr val="000000"/>
              </a:solidFill>
              <a:latin typeface="Liberatio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32771" name="Symbol zastępczy notatek 2"/>
          <p:cNvSpPr txBox="1">
            <a:spLocks noGrp="1"/>
          </p:cNvSpPr>
          <p:nvPr>
            <p:ph type="body" sz="quarter" idx="1"/>
          </p:nvPr>
        </p:nvSpPr>
        <p:spPr bwMode="auto">
          <a:xfrm>
            <a:off x="680276" y="4721002"/>
            <a:ext cx="5445062" cy="4388953"/>
          </a:xfrm>
          <a:noFill/>
        </p:spPr>
        <p:txBody>
          <a:bodyPr/>
          <a:lstStyle/>
          <a:p>
            <a:pPr eaLnBrk="1">
              <a:spcBef>
                <a:spcPct val="0"/>
              </a:spcBef>
            </a:pPr>
            <a:endParaRPr smtClean="0">
              <a:solidFill>
                <a:srgbClr val="000000"/>
              </a:solidFill>
              <a:latin typeface="Liberatio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8" name="Notes Placeholder 2"/>
          <p:cNvSpPr txBox="1">
            <a:spLocks noGrp="1"/>
          </p:cNvSpPr>
          <p:nvPr>
            <p:ph type="body" idx="1"/>
          </p:nvPr>
        </p:nvSpPr>
        <p:spPr bwMode="auto">
          <a:noFill/>
        </p:spPr>
        <p:txBody>
          <a:bodyPr/>
          <a:lstStyle/>
          <a:p>
            <a:pPr defTabSz="477690">
              <a:spcBef>
                <a:spcPct val="0"/>
              </a:spcBef>
            </a:pPr>
            <a:endParaRPr lang="en-GB" sz="1300" smtClean="0">
              <a:latin typeface="Times New Roman" pitchFamily="18" charset="0"/>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3E479A7B-8281-4B8B-9D25-8F1443F1F63B}" type="slidenum">
              <a:rPr lang="en-US"/>
              <a:pPr/>
              <a:t>14</a:t>
            </a:fld>
            <a:endParaRPr lang="en-US"/>
          </a:p>
        </p:txBody>
      </p:sp>
    </p:spTree>
    <p:extLst>
      <p:ext uri="{BB962C8B-B14F-4D97-AF65-F5344CB8AC3E}">
        <p14:creationId xmlns:p14="http://schemas.microsoft.com/office/powerpoint/2010/main" val="2303183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236" y="0"/>
            <a:ext cx="1440160" cy="1171521"/>
          </a:xfrm>
          <a:prstGeom prst="rect">
            <a:avLst/>
          </a:prstGeom>
        </p:spPr>
      </p:pic>
      <p:pic>
        <p:nvPicPr>
          <p:cNvPr id="9" name="Immagine 9" descr="health.png"/>
          <p:cNvPicPr>
            <a:picLocks noChangeAspect="1"/>
          </p:cNvPicPr>
          <p:nvPr userDrawn="1"/>
        </p:nvPicPr>
        <p:blipFill>
          <a:blip r:embed="rId3" cstate="print"/>
          <a:srcRect/>
          <a:stretch>
            <a:fillRect/>
          </a:stretch>
        </p:blipFill>
        <p:spPr bwMode="auto">
          <a:xfrm>
            <a:off x="152400" y="6356350"/>
            <a:ext cx="1143000" cy="477838"/>
          </a:xfrm>
          <a:prstGeom prst="rect">
            <a:avLst/>
          </a:prstGeom>
          <a:noFill/>
          <a:ln>
            <a:noFill/>
          </a:ln>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5545353"/>
            <a:ext cx="1721644" cy="132159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000" y="14400"/>
            <a:ext cx="6984000" cy="103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12360" y="6356350"/>
            <a:ext cx="87444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a:xfrm>
            <a:off x="8614080" y="6304983"/>
            <a:ext cx="456480" cy="476690"/>
          </a:xfrm>
          <a:prstGeom prst="rect">
            <a:avLst/>
          </a:prstGeom>
        </p:spPr>
        <p:txBody>
          <a:bodyPr lIns="82945" tIns="41473" rIns="82945" bIns="41473"/>
          <a:lstStyle>
            <a:lvl1pPr>
              <a:defRPr/>
            </a:lvl1pPr>
          </a:lstStyle>
          <a:p>
            <a:pPr>
              <a:defRPr/>
            </a:pPr>
            <a:fld id="{E42E8733-0573-4555-99DC-245975FE1997}" type="slidenum">
              <a:rPr lang="pl-PL"/>
              <a:pPr>
                <a:defRPr/>
              </a:pPr>
              <a:t>‹#›</a:t>
            </a:fld>
            <a:endParaRPr lang="pl-PL"/>
          </a:p>
        </p:txBody>
      </p:sp>
    </p:spTree>
    <p:extLst>
      <p:ext uri="{BB962C8B-B14F-4D97-AF65-F5344CB8AC3E}">
        <p14:creationId xmlns:p14="http://schemas.microsoft.com/office/powerpoint/2010/main" val="649983740"/>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2000" y="14400"/>
            <a:ext cx="6984000" cy="1036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435680" y="1447353"/>
            <a:ext cx="367920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53121" y="1447353"/>
            <a:ext cx="3679200" cy="4524955"/>
          </a:xfrm>
        </p:spPr>
        <p:txBody>
          <a:bodyPr/>
          <a:lstStyle/>
          <a:p>
            <a:pPr lvl="0"/>
            <a:endParaRPr lang="en-US" noProof="0" smtClean="0"/>
          </a:p>
        </p:txBody>
      </p:sp>
      <p:sp>
        <p:nvSpPr>
          <p:cNvPr id="7" name="Rectangle 8"/>
          <p:cNvSpPr>
            <a:spLocks noGrp="1" noChangeArrowheads="1"/>
          </p:cNvSpPr>
          <p:nvPr>
            <p:ph type="sldNum" idx="12"/>
          </p:nvPr>
        </p:nvSpPr>
        <p:spPr>
          <a:xfrm>
            <a:off x="8614080" y="6304983"/>
            <a:ext cx="456480" cy="476690"/>
          </a:xfrm>
          <a:prstGeom prst="rect">
            <a:avLst/>
          </a:prstGeom>
        </p:spPr>
        <p:txBody>
          <a:bodyPr lIns="82945" tIns="41473" rIns="82945" bIns="41473"/>
          <a:lstStyle>
            <a:lvl1pPr>
              <a:defRPr/>
            </a:lvl1pPr>
          </a:lstStyle>
          <a:p>
            <a:pPr>
              <a:defRPr/>
            </a:pPr>
            <a:fld id="{CCE4C2BA-A997-49F3-8892-FA2564A4F928}" type="slidenum">
              <a:rPr lang="pl-PL"/>
              <a:pPr>
                <a:defRPr/>
              </a:pPr>
              <a:t>‹#›</a:t>
            </a:fld>
            <a:endParaRPr lang="pl-PL"/>
          </a:p>
        </p:txBody>
      </p:sp>
    </p:spTree>
    <p:extLst>
      <p:ext uri="{BB962C8B-B14F-4D97-AF65-F5344CB8AC3E}">
        <p14:creationId xmlns:p14="http://schemas.microsoft.com/office/powerpoint/2010/main" val="2779128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212195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95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14400"/>
            <a:ext cx="6984000" cy="1036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PH-Share Logo_b.jpg"/>
          <p:cNvPicPr>
            <a:picLocks noChangeAspect="1"/>
          </p:cNvPicPr>
          <p:nvPr/>
        </p:nvPicPr>
        <p:blipFill>
          <a:blip r:embed="rId9" cstate="print"/>
          <a:stretch>
            <a:fillRect/>
          </a:stretch>
        </p:blipFill>
        <p:spPr>
          <a:xfrm>
            <a:off x="8229658" y="1"/>
            <a:ext cx="914341" cy="1196752"/>
          </a:xfrm>
          <a:prstGeom prst="rect">
            <a:avLst/>
          </a:prstGeom>
        </p:spPr>
      </p:pic>
      <p:sp>
        <p:nvSpPr>
          <p:cNvPr id="10" name="Footer Placeholder 4"/>
          <p:cNvSpPr txBox="1">
            <a:spLocks/>
          </p:cNvSpPr>
          <p:nvPr/>
        </p:nvSpPr>
        <p:spPr>
          <a:xfrm>
            <a:off x="1835696" y="6448251"/>
            <a:ext cx="568863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tint val="75000"/>
                  </a:schemeClr>
                </a:solidFill>
                <a:latin typeface="+mn-lt"/>
                <a:ea typeface="+mn-ea"/>
                <a:cs typeface="+mn-cs"/>
              </a:rPr>
              <a:t>SKG2014Conference, Beijing, China, August 27-29, 2014</a:t>
            </a:r>
          </a:p>
        </p:txBody>
      </p:sp>
      <p:sp>
        <p:nvSpPr>
          <p:cNvPr id="11" name="Slide Number Placeholder 5"/>
          <p:cNvSpPr txBox="1">
            <a:spLocks/>
          </p:cNvSpPr>
          <p:nvPr/>
        </p:nvSpPr>
        <p:spPr>
          <a:xfrm>
            <a:off x="8086712" y="6448251"/>
            <a:ext cx="59800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9" name="Picture 8"/>
          <p:cNvPicPr/>
          <p:nvPr/>
        </p:nvPicPr>
        <p:blipFill>
          <a:blip r:embed="rId10" cstate="print">
            <a:extLst>
              <a:ext uri="{28A0092B-C50C-407E-A947-70E740481C1C}">
                <a14:useLocalDpi xmlns:a14="http://schemas.microsoft.com/office/drawing/2010/main" val="0"/>
              </a:ext>
            </a:extLst>
          </a:blip>
          <a:stretch>
            <a:fillRect/>
          </a:stretch>
        </p:blipFill>
        <p:spPr>
          <a:xfrm>
            <a:off x="4236" y="0"/>
            <a:ext cx="1440160" cy="11715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11488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9.png"/><Relationship Id="rId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3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odtytuł 1"/>
          <p:cNvSpPr>
            <a:spLocks noGrp="1"/>
          </p:cNvSpPr>
          <p:nvPr>
            <p:ph type="subTitle" idx="4294967295"/>
          </p:nvPr>
        </p:nvSpPr>
        <p:spPr>
          <a:xfrm>
            <a:off x="0" y="1176754"/>
            <a:ext cx="9144000" cy="4255661"/>
          </a:xfrm>
        </p:spPr>
        <p:txBody>
          <a:bodyPr anchor="ctr">
            <a:normAutofit/>
          </a:bodyPr>
          <a:lstStyle/>
          <a:p>
            <a:pPr marL="0" indent="0" algn="ctr">
              <a:spcBef>
                <a:spcPct val="0"/>
              </a:spcBef>
              <a:buSzPct val="45000"/>
              <a:buNone/>
              <a:defRPr/>
            </a:pPr>
            <a:r>
              <a:rPr lang="en-US" sz="44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Federating cloud resources for building </a:t>
            </a:r>
            <a:r>
              <a:rPr lang="en-US" sz="4400" dirty="0">
                <a:solidFill>
                  <a:schemeClr val="tx2">
                    <a:satMod val="130000"/>
                  </a:schemeClr>
                </a:solidFill>
                <a:effectLst>
                  <a:outerShdw blurRad="38100" dist="38100" dir="2700000" algn="tl">
                    <a:srgbClr val="000000">
                      <a:alpha val="43137"/>
                    </a:srgbClr>
                  </a:outerShdw>
                </a:effectLst>
                <a:latin typeface="+mj-lt"/>
                <a:ea typeface="+mj-ea"/>
                <a:cs typeface="+mj-cs"/>
              </a:rPr>
              <a:t>and execution </a:t>
            </a:r>
            <a:r>
              <a:rPr lang="en-US" sz="4400" dirty="0" smtClean="0">
                <a:solidFill>
                  <a:schemeClr val="tx2">
                    <a:satMod val="130000"/>
                  </a:schemeClr>
                </a:solidFill>
                <a:effectLst>
                  <a:outerShdw blurRad="38100" dist="38100" dir="2700000" algn="tl">
                    <a:srgbClr val="000000">
                      <a:alpha val="43137"/>
                    </a:srgbClr>
                  </a:outerShdw>
                </a:effectLst>
                <a:latin typeface="+mj-lt"/>
                <a:ea typeface="+mj-ea"/>
                <a:cs typeface="+mj-cs"/>
              </a:rPr>
              <a:t>of </a:t>
            </a:r>
            <a:r>
              <a:rPr lang="en-US" sz="4400" dirty="0">
                <a:solidFill>
                  <a:schemeClr val="tx2">
                    <a:satMod val="130000"/>
                  </a:schemeClr>
                </a:solidFill>
                <a:effectLst>
                  <a:outerShdw blurRad="38100" dist="38100" dir="2700000" algn="tl">
                    <a:srgbClr val="000000">
                      <a:alpha val="43137"/>
                    </a:srgbClr>
                  </a:outerShdw>
                </a:effectLst>
                <a:latin typeface="+mj-lt"/>
                <a:ea typeface="+mj-ea"/>
                <a:cs typeface="+mj-cs"/>
              </a:rPr>
              <a:t>VPH </a:t>
            </a:r>
            <a:r>
              <a:rPr lang="en-US" sz="4400" dirty="0" smtClean="0">
                <a:solidFill>
                  <a:schemeClr val="tx2">
                    <a:satMod val="130000"/>
                  </a:schemeClr>
                </a:solidFill>
                <a:effectLst>
                  <a:outerShdw blurRad="38100" dist="38100" dir="2700000" algn="tl">
                    <a:srgbClr val="000000">
                      <a:alpha val="43137"/>
                    </a:srgbClr>
                  </a:outerShdw>
                </a:effectLst>
                <a:latin typeface="+mj-lt"/>
                <a:ea typeface="+mj-ea"/>
                <a:cs typeface="+mj-cs"/>
              </a:rPr>
              <a:t>applications</a:t>
            </a:r>
            <a:endParaRPr lang="en-US" sz="4400" dirty="0">
              <a:solidFill>
                <a:schemeClr val="tx2">
                  <a:satMod val="130000"/>
                </a:schemeClr>
              </a:solidFill>
              <a:effectLst>
                <a:outerShdw blurRad="38100" dist="38100" dir="2700000" algn="tl">
                  <a:srgbClr val="000000">
                    <a:alpha val="43137"/>
                  </a:srgbClr>
                </a:outerShdw>
              </a:effectLst>
              <a:latin typeface="+mj-lt"/>
              <a:ea typeface="+mj-ea"/>
              <a:cs typeface="+mj-cs"/>
            </a:endParaRPr>
          </a:p>
          <a:p>
            <a:pPr marL="0" indent="0" algn="ctr">
              <a:spcBef>
                <a:spcPct val="0"/>
              </a:spcBef>
              <a:buSzPct val="45000"/>
              <a:buNone/>
              <a:defRPr/>
            </a:pPr>
            <a:endParaRPr lang="en-US" sz="2200" b="1" dirty="0" smtClean="0"/>
          </a:p>
          <a:p>
            <a:pPr marL="0" indent="0" algn="ctr">
              <a:buSzPct val="45000"/>
              <a:buNone/>
              <a:defRPr/>
            </a:pPr>
            <a:r>
              <a:rPr lang="pl-PL" sz="2200" b="1" dirty="0" smtClean="0"/>
              <a:t>Marian Bubak</a:t>
            </a:r>
            <a:endParaRPr lang="pl-PL" sz="2200" b="1" dirty="0"/>
          </a:p>
          <a:p>
            <a:pPr marL="0" indent="0" algn="ctr">
              <a:buSzPct val="45000"/>
              <a:buNone/>
              <a:defRPr/>
            </a:pPr>
            <a:r>
              <a:rPr lang="en-US" sz="2200" dirty="0" smtClean="0"/>
              <a:t>Department of Computer Science and </a:t>
            </a:r>
            <a:r>
              <a:rPr lang="en-US" sz="2200" dirty="0" err="1" smtClean="0"/>
              <a:t>Cyfronet</a:t>
            </a:r>
            <a:r>
              <a:rPr lang="en-US" sz="2200" dirty="0" smtClean="0"/>
              <a:t> </a:t>
            </a:r>
            <a:r>
              <a:rPr lang="pl-PL" sz="2200" dirty="0" smtClean="0"/>
              <a:t>AGH </a:t>
            </a:r>
            <a:r>
              <a:rPr lang="pl-PL" sz="2200" dirty="0" err="1" smtClean="0"/>
              <a:t>Krakow</a:t>
            </a:r>
            <a:r>
              <a:rPr lang="en-US" sz="2200" dirty="0" smtClean="0"/>
              <a:t>, PL</a:t>
            </a:r>
            <a:endParaRPr lang="en-US" sz="2200" dirty="0"/>
          </a:p>
          <a:p>
            <a:pPr marL="0" indent="0" algn="ctr">
              <a:buSzPct val="45000"/>
              <a:buNone/>
              <a:defRPr/>
            </a:pPr>
            <a:r>
              <a:rPr lang="en-US" sz="2200" dirty="0" smtClean="0"/>
              <a:t>and</a:t>
            </a:r>
            <a:endParaRPr lang="pl-PL" sz="2200" dirty="0"/>
          </a:p>
          <a:p>
            <a:pPr marL="0" indent="0" algn="ctr">
              <a:buSzPct val="45000"/>
              <a:buNone/>
              <a:defRPr/>
            </a:pPr>
            <a:r>
              <a:rPr lang="pl-PL" sz="2200" b="1" dirty="0" smtClean="0"/>
              <a:t> </a:t>
            </a:r>
            <a:r>
              <a:rPr lang="pl-PL" sz="2200" b="1" dirty="0"/>
              <a:t>VPH-</a:t>
            </a:r>
            <a:r>
              <a:rPr lang="pl-PL" sz="2200" b="1" dirty="0" err="1"/>
              <a:t>Share</a:t>
            </a:r>
            <a:r>
              <a:rPr lang="pl-PL" sz="2200" b="1" dirty="0"/>
              <a:t> </a:t>
            </a:r>
            <a:r>
              <a:rPr lang="pl-PL" sz="2200" b="1" dirty="0" smtClean="0"/>
              <a:t>Project</a:t>
            </a:r>
            <a:r>
              <a:rPr lang="en-US" sz="2200" b="1" dirty="0" smtClean="0"/>
              <a:t> team </a:t>
            </a:r>
            <a:r>
              <a:rPr lang="pl-PL" sz="2200" b="1" dirty="0" smtClean="0"/>
              <a:t>  </a:t>
            </a:r>
            <a:endParaRPr lang="en-US" sz="2200" b="1" dirty="0"/>
          </a:p>
          <a:p>
            <a:pPr algn="ctr">
              <a:buFont typeface="Wingdings 2" pitchFamily="18" charset="2"/>
              <a:buNone/>
              <a:defRPr/>
            </a:pPr>
            <a:r>
              <a:rPr lang="pl-PL" sz="2200" b="1" dirty="0" err="1">
                <a:solidFill>
                  <a:srgbClr val="FF0000"/>
                </a:solidFill>
              </a:rPr>
              <a:t>dice.cyfronet.pl</a:t>
            </a:r>
            <a:r>
              <a:rPr lang="pl-PL" sz="2200" b="1" dirty="0">
                <a:solidFill>
                  <a:srgbClr val="FF0000"/>
                </a:solidFill>
              </a:rPr>
              <a:t>/</a:t>
            </a:r>
            <a:r>
              <a:rPr lang="pl-PL" sz="2200" b="1" dirty="0" err="1">
                <a:solidFill>
                  <a:srgbClr val="FF0000"/>
                </a:solidFill>
              </a:rPr>
              <a:t>projects</a:t>
            </a:r>
            <a:r>
              <a:rPr lang="pl-PL" sz="2200" b="1" dirty="0">
                <a:solidFill>
                  <a:srgbClr val="FF0000"/>
                </a:solidFill>
              </a:rPr>
              <a:t>/</a:t>
            </a:r>
            <a:r>
              <a:rPr lang="pl-PL" sz="2200" b="1" dirty="0" err="1">
                <a:solidFill>
                  <a:srgbClr val="FF0000"/>
                </a:solidFill>
              </a:rPr>
              <a:t>VPH-Share</a:t>
            </a:r>
            <a:endParaRPr lang="en-US" sz="2200" b="1" dirty="0">
              <a:solidFill>
                <a:srgbClr val="FF0000"/>
              </a:solidFill>
            </a:endParaRPr>
          </a:p>
          <a:p>
            <a:pPr algn="ctr">
              <a:buFont typeface="Wingdings 2" pitchFamily="18" charset="2"/>
              <a:buNone/>
              <a:defRPr/>
            </a:pPr>
            <a:r>
              <a:rPr lang="en-US" sz="2200" b="1" dirty="0">
                <a:solidFill>
                  <a:srgbClr val="FF0000"/>
                </a:solidFill>
              </a:rPr>
              <a:t>www.vph-share.eu </a:t>
            </a:r>
            <a:endParaRPr lang="pl-PL" sz="2200" dirty="0"/>
          </a:p>
        </p:txBody>
      </p:sp>
      <p:grpSp>
        <p:nvGrpSpPr>
          <p:cNvPr id="6147" name="Grupa 6"/>
          <p:cNvGrpSpPr>
            <a:grpSpLocks/>
          </p:cNvGrpSpPr>
          <p:nvPr/>
        </p:nvGrpSpPr>
        <p:grpSpPr bwMode="auto">
          <a:xfrm>
            <a:off x="1241280" y="5308398"/>
            <a:ext cx="2024640" cy="914496"/>
            <a:chOff x="2880072" y="4571925"/>
            <a:chExt cx="2591543" cy="1152128"/>
          </a:xfrm>
        </p:grpSpPr>
        <p:pic>
          <p:nvPicPr>
            <p:cNvPr id="615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072" y="4571925"/>
              <a:ext cx="1518279" cy="107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3672649" y="4571925"/>
              <a:ext cx="864463"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pic>
          <p:nvPicPr>
            <p:cNvPr id="61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168" y="4643933"/>
              <a:ext cx="1727447" cy="83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6149" name="Immagine 9" descr="health.png"/>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9052" y="6357958"/>
            <a:ext cx="1036800" cy="433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6561" y="5427931"/>
            <a:ext cx="681120" cy="7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53" name="Obraz 12" descr="at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7200" y="5341522"/>
            <a:ext cx="1624320" cy="9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Obraz 13" descr="ucl.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960" y="5597869"/>
            <a:ext cx="1257120"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5748" y="5786454"/>
            <a:ext cx="1396208" cy="1071778"/>
          </a:xfrm>
          <a:prstGeom prst="rect">
            <a:avLst/>
          </a:prstGeom>
        </p:spPr>
      </p:pic>
    </p:spTree>
    <p:extLst>
      <p:ext uri="{BB962C8B-B14F-4D97-AF65-F5344CB8AC3E}">
        <p14:creationId xmlns:p14="http://schemas.microsoft.com/office/powerpoint/2010/main" val="1445850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ole tekstowe 5"/>
          <p:cNvSpPr txBox="1">
            <a:spLocks noChangeArrowheads="1"/>
          </p:cNvSpPr>
          <p:nvPr/>
        </p:nvSpPr>
        <p:spPr bwMode="auto">
          <a:xfrm>
            <a:off x="243808" y="1218103"/>
            <a:ext cx="8360640" cy="914753"/>
          </a:xfrm>
          <a:prstGeom prst="rect">
            <a:avLst/>
          </a:prstGeom>
          <a:noFill/>
          <a:ln w="9525">
            <a:noFill/>
            <a:miter lim="800000"/>
            <a:headEnd/>
            <a:tailEnd/>
          </a:ln>
        </p:spPr>
        <p:txBody>
          <a:bodyPr lIns="82945" tIns="41473" rIns="82945" bIns="41473">
            <a:spAutoFit/>
          </a:bodyPr>
          <a:lstStyle/>
          <a:p>
            <a:pPr marL="164162" indent="-164162">
              <a:buFont typeface="Arial" pitchFamily="34" charset="0"/>
              <a:buChar char="•"/>
            </a:pPr>
            <a:r>
              <a:rPr lang="pl-PL" dirty="0" err="1">
                <a:latin typeface="+mj-lt"/>
              </a:rPr>
              <a:t>Provides</a:t>
            </a:r>
            <a:r>
              <a:rPr lang="pl-PL" dirty="0">
                <a:latin typeface="+mj-lt"/>
              </a:rPr>
              <a:t> a </a:t>
            </a:r>
            <a:r>
              <a:rPr lang="pl-PL" dirty="0" err="1">
                <a:latin typeface="+mj-lt"/>
              </a:rPr>
              <a:t>mechanism</a:t>
            </a:r>
            <a:r>
              <a:rPr lang="pl-PL" dirty="0">
                <a:latin typeface="+mj-lt"/>
              </a:rPr>
              <a:t> </a:t>
            </a:r>
            <a:r>
              <a:rPr lang="pl-PL" dirty="0" err="1">
                <a:latin typeface="+mj-lt"/>
              </a:rPr>
              <a:t>which</a:t>
            </a:r>
            <a:r>
              <a:rPr lang="pl-PL" dirty="0">
                <a:latin typeface="+mj-lt"/>
              </a:rPr>
              <a:t> </a:t>
            </a:r>
            <a:r>
              <a:rPr lang="pl-PL" dirty="0" err="1">
                <a:latin typeface="+mj-lt"/>
              </a:rPr>
              <a:t>keeps</a:t>
            </a:r>
            <a:r>
              <a:rPr lang="pl-PL" dirty="0">
                <a:latin typeface="+mj-lt"/>
              </a:rPr>
              <a:t> </a:t>
            </a:r>
            <a:r>
              <a:rPr lang="pl-PL" dirty="0" err="1">
                <a:latin typeface="+mj-lt"/>
              </a:rPr>
              <a:t>track</a:t>
            </a:r>
            <a:r>
              <a:rPr lang="pl-PL" dirty="0">
                <a:latin typeface="+mj-lt"/>
              </a:rPr>
              <a:t> of </a:t>
            </a:r>
            <a:r>
              <a:rPr lang="pl-PL" dirty="0" err="1">
                <a:latin typeface="+mj-lt"/>
              </a:rPr>
              <a:t>binary</a:t>
            </a:r>
            <a:r>
              <a:rPr lang="pl-PL" dirty="0">
                <a:latin typeface="+mj-lt"/>
              </a:rPr>
              <a:t> data </a:t>
            </a:r>
            <a:r>
              <a:rPr lang="pl-PL" dirty="0" err="1">
                <a:latin typeface="+mj-lt"/>
              </a:rPr>
              <a:t>stored</a:t>
            </a:r>
            <a:r>
              <a:rPr lang="pl-PL" dirty="0">
                <a:latin typeface="+mj-lt"/>
              </a:rPr>
              <a:t> in </a:t>
            </a:r>
            <a:r>
              <a:rPr lang="pl-PL" dirty="0" err="1">
                <a:latin typeface="+mj-lt"/>
              </a:rPr>
              <a:t>cloud</a:t>
            </a:r>
            <a:r>
              <a:rPr lang="pl-PL" dirty="0">
                <a:latin typeface="+mj-lt"/>
              </a:rPr>
              <a:t> </a:t>
            </a:r>
            <a:r>
              <a:rPr lang="pl-PL" dirty="0" err="1">
                <a:latin typeface="+mj-lt"/>
              </a:rPr>
              <a:t>infrastructure</a:t>
            </a:r>
            <a:endParaRPr lang="pl-PL" dirty="0">
              <a:latin typeface="+mj-lt"/>
            </a:endParaRPr>
          </a:p>
          <a:p>
            <a:pPr marL="164162" indent="-164162">
              <a:buFont typeface="Arial" pitchFamily="34" charset="0"/>
              <a:buChar char="•"/>
            </a:pPr>
            <a:r>
              <a:rPr lang="pl-PL" dirty="0" err="1">
                <a:latin typeface="+mj-lt"/>
              </a:rPr>
              <a:t>Monitors</a:t>
            </a:r>
            <a:r>
              <a:rPr lang="pl-PL" dirty="0">
                <a:latin typeface="+mj-lt"/>
              </a:rPr>
              <a:t> data </a:t>
            </a:r>
            <a:r>
              <a:rPr lang="pl-PL" dirty="0" err="1">
                <a:latin typeface="+mj-lt"/>
              </a:rPr>
              <a:t>availability</a:t>
            </a:r>
            <a:endParaRPr lang="pl-PL" dirty="0">
              <a:latin typeface="+mj-lt"/>
            </a:endParaRPr>
          </a:p>
          <a:p>
            <a:pPr marL="164162" indent="-164162">
              <a:buFont typeface="Arial" pitchFamily="34" charset="0"/>
              <a:buChar char="•"/>
            </a:pPr>
            <a:r>
              <a:rPr lang="pl-PL" dirty="0" err="1">
                <a:latin typeface="+mj-lt"/>
              </a:rPr>
              <a:t>Advises</a:t>
            </a:r>
            <a:r>
              <a:rPr lang="pl-PL" dirty="0">
                <a:latin typeface="+mj-lt"/>
              </a:rPr>
              <a:t> the </a:t>
            </a:r>
            <a:r>
              <a:rPr lang="pl-PL" dirty="0" err="1">
                <a:latin typeface="+mj-lt"/>
              </a:rPr>
              <a:t>cloud</a:t>
            </a:r>
            <a:r>
              <a:rPr lang="pl-PL" dirty="0">
                <a:latin typeface="+mj-lt"/>
              </a:rPr>
              <a:t> platform </a:t>
            </a:r>
            <a:r>
              <a:rPr lang="pl-PL" dirty="0" err="1">
                <a:latin typeface="+mj-lt"/>
              </a:rPr>
              <a:t>when</a:t>
            </a:r>
            <a:r>
              <a:rPr lang="pl-PL" dirty="0">
                <a:latin typeface="+mj-lt"/>
              </a:rPr>
              <a:t> </a:t>
            </a:r>
            <a:r>
              <a:rPr lang="pl-PL" dirty="0" err="1">
                <a:latin typeface="+mj-lt"/>
              </a:rPr>
              <a:t>instantiating</a:t>
            </a:r>
            <a:r>
              <a:rPr lang="pl-PL" dirty="0">
                <a:latin typeface="+mj-lt"/>
              </a:rPr>
              <a:t> </a:t>
            </a:r>
            <a:r>
              <a:rPr lang="pl-PL" dirty="0" err="1">
                <a:latin typeface="+mj-lt"/>
              </a:rPr>
              <a:t>atomic</a:t>
            </a:r>
            <a:r>
              <a:rPr lang="pl-PL" dirty="0">
                <a:latin typeface="+mj-lt"/>
              </a:rPr>
              <a:t> services</a:t>
            </a:r>
          </a:p>
        </p:txBody>
      </p:sp>
      <p:sp>
        <p:nvSpPr>
          <p:cNvPr id="14" name="Prostokąt zaokrąglony 13"/>
          <p:cNvSpPr/>
          <p:nvPr/>
        </p:nvSpPr>
        <p:spPr bwMode="auto">
          <a:xfrm>
            <a:off x="522721" y="2654011"/>
            <a:ext cx="1764000" cy="1371024"/>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grpSp>
        <p:nvGrpSpPr>
          <p:cNvPr id="2" name="Grupa 18"/>
          <p:cNvGrpSpPr>
            <a:grpSpLocks/>
          </p:cNvGrpSpPr>
          <p:nvPr/>
        </p:nvGrpSpPr>
        <p:grpSpPr bwMode="auto">
          <a:xfrm>
            <a:off x="652321" y="3110539"/>
            <a:ext cx="653760" cy="718636"/>
            <a:chOff x="4024161" y="4067974"/>
            <a:chExt cx="720797" cy="792445"/>
          </a:xfrm>
        </p:grpSpPr>
        <p:sp>
          <p:nvSpPr>
            <p:cNvPr id="38" name="Puszka 37"/>
            <p:cNvSpPr/>
            <p:nvPr/>
          </p:nvSpPr>
          <p:spPr>
            <a:xfrm>
              <a:off x="4024161" y="4067974"/>
              <a:ext cx="720797" cy="792445"/>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4" name="pole tekstowe 38"/>
            <p:cNvSpPr txBox="1">
              <a:spLocks noChangeArrowheads="1"/>
            </p:cNvSpPr>
            <p:nvPr/>
          </p:nvSpPr>
          <p:spPr bwMode="auto">
            <a:xfrm>
              <a:off x="4024161" y="4212431"/>
              <a:ext cx="720760" cy="610898"/>
            </a:xfrm>
            <a:prstGeom prst="rect">
              <a:avLst/>
            </a:prstGeom>
            <a:noFill/>
            <a:ln w="9525">
              <a:noFill/>
              <a:miter lim="800000"/>
              <a:headEnd/>
              <a:tailEnd/>
            </a:ln>
          </p:spPr>
          <p:txBody>
            <a:bodyPr>
              <a:spAutoFit/>
            </a:bodyPr>
            <a:lstStyle/>
            <a:p>
              <a:pPr algn="ctr"/>
              <a:r>
                <a:rPr lang="pl-PL" sz="1000">
                  <a:latin typeface="Calibri" pitchFamily="34" charset="0"/>
                </a:rPr>
                <a:t>Binary</a:t>
              </a:r>
            </a:p>
            <a:p>
              <a:pPr algn="ctr"/>
              <a:r>
                <a:rPr lang="pl-PL" sz="1000">
                  <a:latin typeface="Calibri" pitchFamily="34" charset="0"/>
                </a:rPr>
                <a:t>data</a:t>
              </a:r>
            </a:p>
            <a:p>
              <a:pPr algn="ctr"/>
              <a:r>
                <a:rPr lang="pl-PL" sz="1000">
                  <a:latin typeface="Calibri" pitchFamily="34" charset="0"/>
                </a:rPr>
                <a:t>registry</a:t>
              </a:r>
            </a:p>
          </p:txBody>
        </p:sp>
      </p:grpSp>
      <p:sp>
        <p:nvSpPr>
          <p:cNvPr id="16" name="Prostokąt zaokrąglony 15"/>
          <p:cNvSpPr/>
          <p:nvPr/>
        </p:nvSpPr>
        <p:spPr bwMode="auto">
          <a:xfrm>
            <a:off x="849600" y="2522957"/>
            <a:ext cx="1111680" cy="326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15" name="pole tekstowe 16"/>
          <p:cNvSpPr txBox="1">
            <a:spLocks noChangeArrowheads="1"/>
          </p:cNvSpPr>
          <p:nvPr/>
        </p:nvSpPr>
        <p:spPr bwMode="auto">
          <a:xfrm>
            <a:off x="915841" y="2522957"/>
            <a:ext cx="798645" cy="283811"/>
          </a:xfrm>
          <a:prstGeom prst="rect">
            <a:avLst/>
          </a:prstGeom>
          <a:noFill/>
          <a:ln w="9525">
            <a:noFill/>
            <a:miter lim="800000"/>
            <a:headEnd/>
            <a:tailEnd/>
          </a:ln>
        </p:spPr>
        <p:txBody>
          <a:bodyPr wrap="none" lIns="82945" tIns="41473" rIns="82945" bIns="41473">
            <a:spAutoFit/>
          </a:bodyPr>
          <a:lstStyle/>
          <a:p>
            <a:r>
              <a:rPr lang="pl-PL" sz="1300"/>
              <a:t>LOBCDER</a:t>
            </a:r>
            <a:endParaRPr lang="en-US" sz="1300"/>
          </a:p>
        </p:txBody>
      </p:sp>
      <p:grpSp>
        <p:nvGrpSpPr>
          <p:cNvPr id="3" name="Grupa 42"/>
          <p:cNvGrpSpPr>
            <a:grpSpLocks/>
          </p:cNvGrpSpPr>
          <p:nvPr/>
        </p:nvGrpSpPr>
        <p:grpSpPr bwMode="auto">
          <a:xfrm>
            <a:off x="4049280" y="4222336"/>
            <a:ext cx="1054080" cy="326915"/>
            <a:chOff x="3168652" y="5868052"/>
            <a:chExt cx="1162044" cy="360437"/>
          </a:xfrm>
        </p:grpSpPr>
        <p:sp>
          <p:nvSpPr>
            <p:cNvPr id="41" name="Prostokąt zaokrąglony 40"/>
            <p:cNvSpPr/>
            <p:nvPr/>
          </p:nvSpPr>
          <p:spPr>
            <a:xfrm>
              <a:off x="3168652" y="5868052"/>
              <a:ext cx="1162044" cy="360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2" name="pole tekstowe 41"/>
            <p:cNvSpPr txBox="1">
              <a:spLocks noChangeArrowheads="1"/>
            </p:cNvSpPr>
            <p:nvPr/>
          </p:nvSpPr>
          <p:spPr bwMode="auto">
            <a:xfrm>
              <a:off x="3261665" y="5868052"/>
              <a:ext cx="1028363" cy="322370"/>
            </a:xfrm>
            <a:prstGeom prst="rect">
              <a:avLst/>
            </a:prstGeom>
            <a:noFill/>
            <a:ln w="9525">
              <a:noFill/>
              <a:miter lim="800000"/>
              <a:headEnd/>
              <a:tailEnd/>
            </a:ln>
          </p:spPr>
          <p:txBody>
            <a:bodyPr wrap="none">
              <a:spAutoFit/>
            </a:bodyPr>
            <a:lstStyle/>
            <a:p>
              <a:r>
                <a:rPr lang="pl-PL" sz="1300">
                  <a:latin typeface="Calibri" pitchFamily="34" charset="0"/>
                </a:rPr>
                <a:t>Amazon S3</a:t>
              </a:r>
              <a:endParaRPr lang="en-US" sz="1300">
                <a:latin typeface="Calibri" pitchFamily="34" charset="0"/>
              </a:endParaRPr>
            </a:p>
          </p:txBody>
        </p:sp>
      </p:grpSp>
      <p:grpSp>
        <p:nvGrpSpPr>
          <p:cNvPr id="5" name="Grupa 46"/>
          <p:cNvGrpSpPr>
            <a:grpSpLocks/>
          </p:cNvGrpSpPr>
          <p:nvPr/>
        </p:nvGrpSpPr>
        <p:grpSpPr bwMode="auto">
          <a:xfrm>
            <a:off x="5191200" y="4222336"/>
            <a:ext cx="1405440" cy="326915"/>
            <a:chOff x="3203954" y="5859222"/>
            <a:chExt cx="1549790" cy="360040"/>
          </a:xfrm>
        </p:grpSpPr>
        <p:sp>
          <p:nvSpPr>
            <p:cNvPr id="48" name="Prostokąt zaokrąglony 47"/>
            <p:cNvSpPr/>
            <p:nvPr/>
          </p:nvSpPr>
          <p:spPr>
            <a:xfrm>
              <a:off x="3203954" y="5859222"/>
              <a:ext cx="154979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0" name="pole tekstowe 48"/>
            <p:cNvSpPr txBox="1">
              <a:spLocks noChangeArrowheads="1"/>
            </p:cNvSpPr>
            <p:nvPr/>
          </p:nvSpPr>
          <p:spPr bwMode="auto">
            <a:xfrm>
              <a:off x="3309701" y="5859222"/>
              <a:ext cx="1423024" cy="322015"/>
            </a:xfrm>
            <a:prstGeom prst="rect">
              <a:avLst/>
            </a:prstGeom>
            <a:noFill/>
            <a:ln w="9525">
              <a:noFill/>
              <a:miter lim="800000"/>
              <a:headEnd/>
              <a:tailEnd/>
            </a:ln>
          </p:spPr>
          <p:txBody>
            <a:bodyPr wrap="none">
              <a:spAutoFit/>
            </a:bodyPr>
            <a:lstStyle/>
            <a:p>
              <a:r>
                <a:rPr lang="pl-PL" sz="1300">
                  <a:latin typeface="Calibri" pitchFamily="34" charset="0"/>
                </a:rPr>
                <a:t>OpenStack Swift</a:t>
              </a:r>
              <a:endParaRPr lang="en-US" sz="1300">
                <a:latin typeface="Calibri" pitchFamily="34" charset="0"/>
              </a:endParaRPr>
            </a:p>
          </p:txBody>
        </p:sp>
      </p:grpSp>
      <p:grpSp>
        <p:nvGrpSpPr>
          <p:cNvPr id="6" name="Grupa 50"/>
          <p:cNvGrpSpPr>
            <a:grpSpLocks/>
          </p:cNvGrpSpPr>
          <p:nvPr/>
        </p:nvGrpSpPr>
        <p:grpSpPr bwMode="auto">
          <a:xfrm>
            <a:off x="6665760" y="4222336"/>
            <a:ext cx="845280" cy="326915"/>
            <a:chOff x="3206512" y="5867754"/>
            <a:chExt cx="999448" cy="360481"/>
          </a:xfrm>
        </p:grpSpPr>
        <p:sp>
          <p:nvSpPr>
            <p:cNvPr id="52" name="Prostokąt zaokrąglony 51"/>
            <p:cNvSpPr/>
            <p:nvPr/>
          </p:nvSpPr>
          <p:spPr>
            <a:xfrm>
              <a:off x="3206512" y="5867754"/>
              <a:ext cx="922830" cy="360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8" name="pole tekstowe 52"/>
            <p:cNvSpPr txBox="1">
              <a:spLocks noChangeArrowheads="1"/>
            </p:cNvSpPr>
            <p:nvPr/>
          </p:nvSpPr>
          <p:spPr bwMode="auto">
            <a:xfrm>
              <a:off x="3250690" y="5867754"/>
              <a:ext cx="955270" cy="322409"/>
            </a:xfrm>
            <a:prstGeom prst="rect">
              <a:avLst/>
            </a:prstGeom>
            <a:noFill/>
            <a:ln w="9525">
              <a:noFill/>
              <a:miter lim="800000"/>
              <a:headEnd/>
              <a:tailEnd/>
            </a:ln>
          </p:spPr>
          <p:txBody>
            <a:bodyPr>
              <a:spAutoFit/>
            </a:bodyPr>
            <a:lstStyle/>
            <a:p>
              <a:r>
                <a:rPr lang="pl-PL" sz="1300">
                  <a:latin typeface="Calibri" pitchFamily="34" charset="0"/>
                </a:rPr>
                <a:t>Cumulus</a:t>
              </a:r>
              <a:endParaRPr lang="en-US" sz="1300">
                <a:latin typeface="Calibri" pitchFamily="34" charset="0"/>
              </a:endParaRPr>
            </a:p>
          </p:txBody>
        </p:sp>
      </p:grpSp>
      <p:sp>
        <p:nvSpPr>
          <p:cNvPr id="55" name="Prostokąt zaokrąglony 54"/>
          <p:cNvSpPr/>
          <p:nvPr/>
        </p:nvSpPr>
        <p:spPr bwMode="auto">
          <a:xfrm>
            <a:off x="3918241" y="2655451"/>
            <a:ext cx="4834080" cy="2089660"/>
          </a:xfrm>
          <a:prstGeom prst="roundRect">
            <a:avLst>
              <a:gd name="adj" fmla="val 595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cxnSp>
        <p:nvCxnSpPr>
          <p:cNvPr id="61" name="Łącznik prosty ze strzałką 60"/>
          <p:cNvCxnSpPr/>
          <p:nvPr/>
        </p:nvCxnSpPr>
        <p:spPr bwMode="auto">
          <a:xfrm>
            <a:off x="2351520" y="3438893"/>
            <a:ext cx="1501920" cy="1441"/>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1" name="pole tekstowe 61"/>
          <p:cNvSpPr txBox="1">
            <a:spLocks noChangeArrowheads="1"/>
          </p:cNvSpPr>
          <p:nvPr/>
        </p:nvSpPr>
        <p:spPr bwMode="auto">
          <a:xfrm>
            <a:off x="2556938" y="3431693"/>
            <a:ext cx="880847" cy="791642"/>
          </a:xfrm>
          <a:prstGeom prst="rect">
            <a:avLst/>
          </a:prstGeom>
          <a:noFill/>
          <a:ln w="9525">
            <a:noFill/>
            <a:miter lim="800000"/>
            <a:headEnd/>
            <a:tailEnd/>
          </a:ln>
        </p:spPr>
        <p:txBody>
          <a:bodyPr wrap="none" lIns="82945" tIns="41473" rIns="82945" bIns="41473">
            <a:spAutoFit/>
          </a:bodyPr>
          <a:lstStyle/>
          <a:p>
            <a:pPr algn="ctr"/>
            <a:r>
              <a:rPr lang="pl-PL" sz="900">
                <a:latin typeface="Calibri" pitchFamily="34" charset="0"/>
              </a:rPr>
              <a:t>Register files</a:t>
            </a:r>
          </a:p>
          <a:p>
            <a:pPr algn="ctr"/>
            <a:r>
              <a:rPr lang="pl-PL" sz="900">
                <a:latin typeface="Calibri" pitchFamily="34" charset="0"/>
              </a:rPr>
              <a:t>Get metadata</a:t>
            </a:r>
          </a:p>
          <a:p>
            <a:pPr algn="ctr"/>
            <a:r>
              <a:rPr lang="pl-PL" sz="900">
                <a:latin typeface="Calibri" pitchFamily="34" charset="0"/>
              </a:rPr>
              <a:t>Migrate LOBs</a:t>
            </a:r>
          </a:p>
          <a:p>
            <a:pPr algn="ctr"/>
            <a:r>
              <a:rPr lang="pl-PL" sz="900">
                <a:latin typeface="Calibri" pitchFamily="34" charset="0"/>
              </a:rPr>
              <a:t>Get usage stats</a:t>
            </a:r>
          </a:p>
          <a:p>
            <a:pPr algn="ctr"/>
            <a:r>
              <a:rPr lang="pl-PL" sz="900">
                <a:latin typeface="Calibri" pitchFamily="34" charset="0"/>
              </a:rPr>
              <a:t>(etc.)</a:t>
            </a:r>
            <a:endParaRPr lang="en-US" sz="900">
              <a:latin typeface="Calibri" pitchFamily="34" charset="0"/>
            </a:endParaRPr>
          </a:p>
        </p:txBody>
      </p:sp>
      <p:grpSp>
        <p:nvGrpSpPr>
          <p:cNvPr id="7" name="Grupa 71"/>
          <p:cNvGrpSpPr>
            <a:grpSpLocks/>
          </p:cNvGrpSpPr>
          <p:nvPr/>
        </p:nvGrpSpPr>
        <p:grpSpPr bwMode="auto">
          <a:xfrm>
            <a:off x="4963680" y="5398941"/>
            <a:ext cx="2171364" cy="910379"/>
            <a:chOff x="6120117" y="6372375"/>
            <a:chExt cx="2393822" cy="1003545"/>
          </a:xfrm>
        </p:grpSpPr>
        <p:sp>
          <p:nvSpPr>
            <p:cNvPr id="64" name="Puszka 63"/>
            <p:cNvSpPr/>
            <p:nvPr/>
          </p:nvSpPr>
          <p:spPr>
            <a:xfrm>
              <a:off x="6264582" y="6372375"/>
              <a:ext cx="576274" cy="64771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65" name="Puszka 64"/>
            <p:cNvSpPr/>
            <p:nvPr/>
          </p:nvSpPr>
          <p:spPr>
            <a:xfrm>
              <a:off x="6983733" y="6372375"/>
              <a:ext cx="576273" cy="647713"/>
            </a:xfrm>
            <a:prstGeom prst="ca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66" name="Puszka 65"/>
            <p:cNvSpPr/>
            <p:nvPr/>
          </p:nvSpPr>
          <p:spPr>
            <a:xfrm>
              <a:off x="7704472" y="6372375"/>
              <a:ext cx="576273" cy="647713"/>
            </a:xfrm>
            <a:prstGeom prst="ca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6" name="pole tekstowe 67"/>
            <p:cNvSpPr txBox="1">
              <a:spLocks noChangeArrowheads="1"/>
            </p:cNvSpPr>
            <p:nvPr/>
          </p:nvSpPr>
          <p:spPr bwMode="auto">
            <a:xfrm>
              <a:off x="6120117" y="7019683"/>
              <a:ext cx="2393822" cy="356237"/>
            </a:xfrm>
            <a:prstGeom prst="rect">
              <a:avLst/>
            </a:prstGeom>
            <a:noFill/>
            <a:ln w="9525">
              <a:noFill/>
              <a:miter lim="800000"/>
              <a:headEnd/>
              <a:tailEnd/>
            </a:ln>
          </p:spPr>
          <p:txBody>
            <a:bodyPr wrap="none">
              <a:spAutoFit/>
            </a:bodyPr>
            <a:lstStyle/>
            <a:p>
              <a:r>
                <a:rPr lang="pl-PL" sz="1500">
                  <a:latin typeface="Calibri" pitchFamily="34" charset="0"/>
                </a:rPr>
                <a:t>Distributed Cloud storage</a:t>
              </a:r>
            </a:p>
          </p:txBody>
        </p:sp>
      </p:grpSp>
      <p:cxnSp>
        <p:nvCxnSpPr>
          <p:cNvPr id="70" name="Łącznik prosty ze strzałką 69"/>
          <p:cNvCxnSpPr/>
          <p:nvPr/>
        </p:nvCxnSpPr>
        <p:spPr bwMode="auto">
          <a:xfrm>
            <a:off x="5355360" y="4811358"/>
            <a:ext cx="0" cy="521335"/>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4" name="pole tekstowe 70"/>
          <p:cNvSpPr txBox="1">
            <a:spLocks noChangeArrowheads="1"/>
          </p:cNvSpPr>
          <p:nvPr/>
        </p:nvSpPr>
        <p:spPr bwMode="auto">
          <a:xfrm>
            <a:off x="5374080" y="4940972"/>
            <a:ext cx="1370880" cy="237624"/>
          </a:xfrm>
          <a:prstGeom prst="rect">
            <a:avLst/>
          </a:prstGeom>
          <a:noFill/>
          <a:ln w="9525">
            <a:noFill/>
            <a:miter lim="800000"/>
            <a:headEnd/>
            <a:tailEnd/>
          </a:ln>
        </p:spPr>
        <p:txBody>
          <a:bodyPr wrap="none" lIns="82945" tIns="41473" rIns="82945" bIns="41473">
            <a:spAutoFit/>
          </a:bodyPr>
          <a:lstStyle/>
          <a:p>
            <a:pPr algn="ctr"/>
            <a:r>
              <a:rPr lang="pl-PL" sz="1000">
                <a:latin typeface="Calibri" pitchFamily="34" charset="0"/>
              </a:rPr>
              <a:t>Store and marshal data</a:t>
            </a:r>
            <a:endParaRPr lang="en-US" sz="1000">
              <a:latin typeface="Calibri" pitchFamily="34" charset="0"/>
            </a:endParaRPr>
          </a:p>
        </p:txBody>
      </p:sp>
      <p:cxnSp>
        <p:nvCxnSpPr>
          <p:cNvPr id="73" name="Łącznik prosty ze strzałką 72"/>
          <p:cNvCxnSpPr/>
          <p:nvPr/>
        </p:nvCxnSpPr>
        <p:spPr bwMode="auto">
          <a:xfrm rot="5400000">
            <a:off x="946050" y="4386513"/>
            <a:ext cx="589022" cy="1440"/>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6" name="pole tekstowe 73"/>
          <p:cNvSpPr txBox="1">
            <a:spLocks noChangeArrowheads="1"/>
          </p:cNvSpPr>
          <p:nvPr/>
        </p:nvSpPr>
        <p:spPr bwMode="auto">
          <a:xfrm>
            <a:off x="1235520" y="4092722"/>
            <a:ext cx="1158166" cy="653143"/>
          </a:xfrm>
          <a:prstGeom prst="rect">
            <a:avLst/>
          </a:prstGeom>
          <a:noFill/>
          <a:ln w="9525">
            <a:noFill/>
            <a:miter lim="800000"/>
            <a:headEnd/>
            <a:tailEnd/>
          </a:ln>
        </p:spPr>
        <p:txBody>
          <a:bodyPr wrap="none" lIns="82945" tIns="41473" rIns="82945" bIns="41473">
            <a:spAutoFit/>
          </a:bodyPr>
          <a:lstStyle/>
          <a:p>
            <a:r>
              <a:rPr lang="pl-PL" sz="900">
                <a:latin typeface="Calibri" pitchFamily="34" charset="0"/>
              </a:rPr>
              <a:t>End-user features</a:t>
            </a:r>
          </a:p>
          <a:p>
            <a:r>
              <a:rPr lang="pl-PL" sz="900">
                <a:latin typeface="Calibri" pitchFamily="34" charset="0"/>
              </a:rPr>
              <a:t>(browsing, querying, </a:t>
            </a:r>
          </a:p>
          <a:p>
            <a:r>
              <a:rPr lang="pl-PL" sz="900">
                <a:latin typeface="Calibri" pitchFamily="34" charset="0"/>
              </a:rPr>
              <a:t>direct access to data,</a:t>
            </a:r>
          </a:p>
          <a:p>
            <a:r>
              <a:rPr lang="pl-PL" sz="900">
                <a:latin typeface="Calibri" pitchFamily="34" charset="0"/>
              </a:rPr>
              <a:t>checksumming)</a:t>
            </a:r>
            <a:endParaRPr lang="en-US" sz="900">
              <a:latin typeface="Calibri" pitchFamily="34" charset="0"/>
            </a:endParaRPr>
          </a:p>
        </p:txBody>
      </p:sp>
      <p:grpSp>
        <p:nvGrpSpPr>
          <p:cNvPr id="8" name="Grupa 80"/>
          <p:cNvGrpSpPr>
            <a:grpSpLocks/>
          </p:cNvGrpSpPr>
          <p:nvPr/>
        </p:nvGrpSpPr>
        <p:grpSpPr bwMode="auto">
          <a:xfrm>
            <a:off x="456481" y="4745111"/>
            <a:ext cx="1632960" cy="1437271"/>
            <a:chOff x="2015976" y="5651416"/>
            <a:chExt cx="1800217" cy="1584546"/>
          </a:xfrm>
        </p:grpSpPr>
        <p:sp>
          <p:nvSpPr>
            <p:cNvPr id="76" name="Prostokąt zaokrąglony 75"/>
            <p:cNvSpPr/>
            <p:nvPr/>
          </p:nvSpPr>
          <p:spPr>
            <a:xfrm>
              <a:off x="2015976" y="5795898"/>
              <a:ext cx="1800217" cy="1440064"/>
            </a:xfrm>
            <a:prstGeom prst="roundRect">
              <a:avLst>
                <a:gd name="adj" fmla="val 85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77" name="Prostokąt zaokrąglony 76"/>
            <p:cNvSpPr/>
            <p:nvPr/>
          </p:nvSpPr>
          <p:spPr>
            <a:xfrm>
              <a:off x="2127101" y="5651416"/>
              <a:ext cx="1544630" cy="360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0" name="pole tekstowe 77"/>
            <p:cNvSpPr txBox="1">
              <a:spLocks noChangeArrowheads="1"/>
            </p:cNvSpPr>
            <p:nvPr/>
          </p:nvSpPr>
          <p:spPr bwMode="auto">
            <a:xfrm>
              <a:off x="2232441" y="5651416"/>
              <a:ext cx="1439761" cy="322349"/>
            </a:xfrm>
            <a:prstGeom prst="rect">
              <a:avLst/>
            </a:prstGeom>
            <a:noFill/>
            <a:ln w="9525">
              <a:noFill/>
              <a:miter lim="800000"/>
              <a:headEnd/>
              <a:tailEnd/>
            </a:ln>
          </p:spPr>
          <p:txBody>
            <a:bodyPr>
              <a:spAutoFit/>
            </a:bodyPr>
            <a:lstStyle/>
            <a:p>
              <a:r>
                <a:rPr lang="pl-PL" sz="1300"/>
                <a:t>VPH Master Int.</a:t>
              </a:r>
              <a:endParaRPr lang="en-US" sz="1300"/>
            </a:p>
          </p:txBody>
        </p:sp>
        <p:sp>
          <p:nvSpPr>
            <p:cNvPr id="79" name="Prostokąt zaokrąglony 78"/>
            <p:cNvSpPr/>
            <p:nvPr/>
          </p:nvSpPr>
          <p:spPr>
            <a:xfrm>
              <a:off x="2127101" y="6084863"/>
              <a:ext cx="1544630" cy="863720"/>
            </a:xfrm>
            <a:prstGeom prst="roundRect">
              <a:avLst>
                <a:gd name="adj" fmla="val 68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2" name="pole tekstowe 79"/>
            <p:cNvSpPr txBox="1">
              <a:spLocks noChangeArrowheads="1"/>
            </p:cNvSpPr>
            <p:nvPr/>
          </p:nvSpPr>
          <p:spPr bwMode="auto">
            <a:xfrm>
              <a:off x="2185833" y="6084000"/>
              <a:ext cx="1414417" cy="780422"/>
            </a:xfrm>
            <a:prstGeom prst="rect">
              <a:avLst/>
            </a:prstGeom>
            <a:noFill/>
            <a:ln w="9525">
              <a:noFill/>
              <a:miter lim="800000"/>
              <a:headEnd/>
              <a:tailEnd/>
            </a:ln>
          </p:spPr>
          <p:txBody>
            <a:bodyPr>
              <a:spAutoFit/>
            </a:bodyPr>
            <a:lstStyle/>
            <a:p>
              <a:pPr algn="ctr"/>
              <a:r>
                <a:rPr lang="pl-PL" sz="1000">
                  <a:latin typeface="Calibri" pitchFamily="34" charset="0"/>
                </a:rPr>
                <a:t>Data management portlet (with DRI management extensions)</a:t>
              </a:r>
              <a:endParaRPr lang="en-US" sz="1000">
                <a:latin typeface="Calibri" pitchFamily="34" charset="0"/>
              </a:endParaRPr>
            </a:p>
          </p:txBody>
        </p:sp>
      </p:grpSp>
      <p:sp>
        <p:nvSpPr>
          <p:cNvPr id="44" name="Prostokąt zaokrąglony 43"/>
          <p:cNvSpPr/>
          <p:nvPr/>
        </p:nvSpPr>
        <p:spPr bwMode="auto">
          <a:xfrm>
            <a:off x="5682240" y="2524397"/>
            <a:ext cx="1241280" cy="326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29" name="pole tekstowe 16"/>
          <p:cNvSpPr txBox="1">
            <a:spLocks noChangeArrowheads="1"/>
          </p:cNvSpPr>
          <p:nvPr/>
        </p:nvSpPr>
        <p:spPr bwMode="auto">
          <a:xfrm>
            <a:off x="5813280" y="2522957"/>
            <a:ext cx="927270" cy="283811"/>
          </a:xfrm>
          <a:prstGeom prst="rect">
            <a:avLst/>
          </a:prstGeom>
          <a:noFill/>
          <a:ln w="9525">
            <a:noFill/>
            <a:miter lim="800000"/>
            <a:headEnd/>
            <a:tailEnd/>
          </a:ln>
        </p:spPr>
        <p:txBody>
          <a:bodyPr wrap="none" lIns="82945" tIns="41473" rIns="82945" bIns="41473">
            <a:spAutoFit/>
          </a:bodyPr>
          <a:lstStyle/>
          <a:p>
            <a:r>
              <a:rPr lang="pl-PL" sz="1300"/>
              <a:t>DRI Service</a:t>
            </a:r>
            <a:endParaRPr lang="en-US" sz="1300"/>
          </a:p>
        </p:txBody>
      </p:sp>
      <p:sp>
        <p:nvSpPr>
          <p:cNvPr id="17430" name="pole tekstowe 11"/>
          <p:cNvSpPr txBox="1">
            <a:spLocks noChangeArrowheads="1"/>
          </p:cNvSpPr>
          <p:nvPr/>
        </p:nvSpPr>
        <p:spPr bwMode="auto">
          <a:xfrm>
            <a:off x="3984480" y="2851312"/>
            <a:ext cx="4636800" cy="544377"/>
          </a:xfrm>
          <a:prstGeom prst="rect">
            <a:avLst/>
          </a:prstGeom>
          <a:noFill/>
          <a:ln w="9525">
            <a:noFill/>
            <a:miter lim="800000"/>
            <a:headEnd/>
            <a:tailEnd/>
          </a:ln>
        </p:spPr>
        <p:txBody>
          <a:bodyPr lIns="82945" tIns="41473" rIns="82945" bIns="41473">
            <a:spAutoFit/>
          </a:bodyPr>
          <a:lstStyle/>
          <a:p>
            <a:r>
              <a:rPr lang="pl-PL" sz="1000">
                <a:solidFill>
                  <a:srgbClr val="FF0000"/>
                </a:solidFill>
                <a:latin typeface="Calibri" pitchFamily="34" charset="0"/>
              </a:rPr>
              <a:t>A standalone application service, capable of autonomous operation. It periodically verifies access to any datasets submitted for validation and is capable of issuing alerts to dataset owners and system administrators in case of irregularities.</a:t>
            </a:r>
          </a:p>
        </p:txBody>
      </p:sp>
      <p:sp>
        <p:nvSpPr>
          <p:cNvPr id="50" name="Zagięty narożnik 49"/>
          <p:cNvSpPr/>
          <p:nvPr/>
        </p:nvSpPr>
        <p:spPr>
          <a:xfrm>
            <a:off x="1437121" y="3178226"/>
            <a:ext cx="718560" cy="587582"/>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7432" name="pole tekstowe 38"/>
          <p:cNvSpPr txBox="1">
            <a:spLocks noChangeArrowheads="1"/>
          </p:cNvSpPr>
          <p:nvPr/>
        </p:nvSpPr>
        <p:spPr bwMode="auto">
          <a:xfrm>
            <a:off x="1370880" y="3178226"/>
            <a:ext cx="849600" cy="390281"/>
          </a:xfrm>
          <a:prstGeom prst="rect">
            <a:avLst/>
          </a:prstGeom>
          <a:noFill/>
          <a:ln w="9525">
            <a:noFill/>
            <a:miter lim="800000"/>
            <a:headEnd/>
            <a:tailEnd/>
          </a:ln>
        </p:spPr>
        <p:txBody>
          <a:bodyPr lIns="82945" tIns="41473" rIns="82945" bIns="41473">
            <a:spAutoFit/>
          </a:bodyPr>
          <a:lstStyle/>
          <a:p>
            <a:pPr algn="ctr"/>
            <a:r>
              <a:rPr lang="pl-PL" sz="1000">
                <a:latin typeface="Calibri" pitchFamily="34" charset="0"/>
              </a:rPr>
              <a:t>Validation policy</a:t>
            </a:r>
          </a:p>
        </p:txBody>
      </p:sp>
      <p:sp>
        <p:nvSpPr>
          <p:cNvPr id="54" name="Prostokąt zaokrąglony 53"/>
          <p:cNvSpPr/>
          <p:nvPr/>
        </p:nvSpPr>
        <p:spPr bwMode="auto">
          <a:xfrm>
            <a:off x="4049281" y="3503701"/>
            <a:ext cx="3396960" cy="589021"/>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34" name="pole tekstowe 41"/>
          <p:cNvSpPr txBox="1">
            <a:spLocks noChangeArrowheads="1"/>
          </p:cNvSpPr>
          <p:nvPr/>
        </p:nvSpPr>
        <p:spPr bwMode="auto">
          <a:xfrm>
            <a:off x="4549557" y="3569948"/>
            <a:ext cx="2320087" cy="499254"/>
          </a:xfrm>
          <a:prstGeom prst="rect">
            <a:avLst/>
          </a:prstGeom>
          <a:noFill/>
          <a:ln w="9525">
            <a:noFill/>
            <a:miter lim="800000"/>
            <a:headEnd/>
            <a:tailEnd/>
          </a:ln>
        </p:spPr>
        <p:txBody>
          <a:bodyPr wrap="none" lIns="82945" tIns="41473" rIns="82945" bIns="41473">
            <a:spAutoFit/>
          </a:bodyPr>
          <a:lstStyle/>
          <a:p>
            <a:pPr algn="ctr"/>
            <a:r>
              <a:rPr lang="pl-PL" sz="1300">
                <a:latin typeface="Calibri" pitchFamily="34" charset="0"/>
              </a:rPr>
              <a:t>Configurable validation runtime</a:t>
            </a:r>
          </a:p>
          <a:p>
            <a:pPr algn="ctr"/>
            <a:r>
              <a:rPr lang="pl-PL" sz="1300">
                <a:latin typeface="Calibri" pitchFamily="34" charset="0"/>
              </a:rPr>
              <a:t>(registry-driven)</a:t>
            </a:r>
          </a:p>
        </p:txBody>
      </p:sp>
      <p:sp>
        <p:nvSpPr>
          <p:cNvPr id="17435" name="pole tekstowe 41"/>
          <p:cNvSpPr txBox="1">
            <a:spLocks noChangeArrowheads="1"/>
          </p:cNvSpPr>
          <p:nvPr/>
        </p:nvSpPr>
        <p:spPr bwMode="auto">
          <a:xfrm>
            <a:off x="7540689" y="3634754"/>
            <a:ext cx="1111423" cy="283811"/>
          </a:xfrm>
          <a:prstGeom prst="rect">
            <a:avLst/>
          </a:prstGeom>
          <a:noFill/>
          <a:ln w="9525">
            <a:noFill/>
            <a:miter lim="800000"/>
            <a:headEnd/>
            <a:tailEnd/>
          </a:ln>
        </p:spPr>
        <p:txBody>
          <a:bodyPr wrap="none" lIns="82945" tIns="41473" rIns="82945" bIns="41473">
            <a:spAutoFit/>
          </a:bodyPr>
          <a:lstStyle/>
          <a:p>
            <a:pPr algn="ctr"/>
            <a:r>
              <a:rPr lang="pl-PL" sz="1300">
                <a:latin typeface="Calibri" pitchFamily="34" charset="0"/>
              </a:rPr>
              <a:t>Runtime layer</a:t>
            </a:r>
          </a:p>
        </p:txBody>
      </p:sp>
      <p:sp>
        <p:nvSpPr>
          <p:cNvPr id="17436" name="pole tekstowe 41"/>
          <p:cNvSpPr txBox="1">
            <a:spLocks noChangeArrowheads="1"/>
          </p:cNvSpPr>
          <p:nvPr/>
        </p:nvSpPr>
        <p:spPr bwMode="auto">
          <a:xfrm>
            <a:off x="7351200" y="4026475"/>
            <a:ext cx="1532160" cy="683920"/>
          </a:xfrm>
          <a:prstGeom prst="rect">
            <a:avLst/>
          </a:prstGeom>
          <a:noFill/>
          <a:ln w="9525">
            <a:noFill/>
            <a:miter lim="800000"/>
            <a:headEnd/>
            <a:tailEnd/>
          </a:ln>
        </p:spPr>
        <p:txBody>
          <a:bodyPr lIns="82945" tIns="41473" rIns="82945" bIns="41473">
            <a:spAutoFit/>
          </a:bodyPr>
          <a:lstStyle/>
          <a:p>
            <a:pPr algn="ctr"/>
            <a:r>
              <a:rPr lang="pl-PL" sz="1300">
                <a:latin typeface="Calibri" pitchFamily="34" charset="0"/>
              </a:rPr>
              <a:t>Extensible</a:t>
            </a:r>
          </a:p>
          <a:p>
            <a:pPr algn="ctr"/>
            <a:r>
              <a:rPr lang="pl-PL" sz="1300">
                <a:latin typeface="Calibri" pitchFamily="34" charset="0"/>
              </a:rPr>
              <a:t>resource</a:t>
            </a:r>
          </a:p>
          <a:p>
            <a:pPr algn="ctr"/>
            <a:r>
              <a:rPr lang="pl-PL" sz="1300">
                <a:latin typeface="Calibri" pitchFamily="34" charset="0"/>
              </a:rPr>
              <a:t>client layer</a:t>
            </a:r>
          </a:p>
        </p:txBody>
      </p:sp>
      <p:sp>
        <p:nvSpPr>
          <p:cNvPr id="17437" name="pole tekstowe 73"/>
          <p:cNvSpPr txBox="1">
            <a:spLocks noChangeArrowheads="1"/>
          </p:cNvSpPr>
          <p:nvPr/>
        </p:nvSpPr>
        <p:spPr bwMode="auto">
          <a:xfrm>
            <a:off x="652321" y="2849872"/>
            <a:ext cx="1632960" cy="223223"/>
          </a:xfrm>
          <a:prstGeom prst="rect">
            <a:avLst/>
          </a:prstGeom>
          <a:noFill/>
          <a:ln w="9525">
            <a:noFill/>
            <a:miter lim="800000"/>
            <a:headEnd/>
            <a:tailEnd/>
          </a:ln>
        </p:spPr>
        <p:txBody>
          <a:bodyPr lIns="82945" tIns="41473" rIns="82945" bIns="41473">
            <a:spAutoFit/>
          </a:bodyPr>
          <a:lstStyle/>
          <a:p>
            <a:r>
              <a:rPr lang="pl-PL" sz="900">
                <a:latin typeface="Calibri" pitchFamily="34" charset="0"/>
              </a:rPr>
              <a:t>Metadata extensions for DRI</a:t>
            </a:r>
            <a:endParaRPr lang="en-US" sz="900">
              <a:latin typeface="Calibri" pitchFamily="34" charset="0"/>
            </a:endParaRPr>
          </a:p>
        </p:txBody>
      </p:sp>
      <p:sp>
        <p:nvSpPr>
          <p:cNvPr id="47" name="Title 1"/>
          <p:cNvSpPr txBox="1">
            <a:spLocks/>
          </p:cNvSpPr>
          <p:nvPr/>
        </p:nvSpPr>
        <p:spPr>
          <a:xfrm>
            <a:off x="1332000" y="14400"/>
            <a:ext cx="6984000" cy="1036800"/>
          </a:xfrm>
          <a:prstGeom prst="rect">
            <a:avLst/>
          </a:prstGeom>
        </p:spPr>
        <p:txBody>
          <a:bodyPr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dirty="0">
                <a:solidFill>
                  <a:srgbClr val="11488B"/>
                </a:solidFill>
                <a:effectLst>
                  <a:outerShdw blurRad="38100" dist="38100" dir="2700000" algn="tl">
                    <a:srgbClr val="000000">
                      <a:alpha val="43137"/>
                    </a:srgbClr>
                  </a:outerShdw>
                </a:effectLst>
                <a:latin typeface="+mj-lt"/>
                <a:ea typeface="+mj-ea"/>
                <a:cs typeface="+mj-cs"/>
              </a:rPr>
              <a:t>Data </a:t>
            </a:r>
            <a:r>
              <a:rPr lang="en-US" sz="2800" dirty="0" err="1">
                <a:solidFill>
                  <a:srgbClr val="11488B"/>
                </a:solidFill>
                <a:effectLst>
                  <a:outerShdw blurRad="38100" dist="38100" dir="2700000" algn="tl">
                    <a:srgbClr val="000000">
                      <a:alpha val="43137"/>
                    </a:srgbClr>
                  </a:outerShdw>
                </a:effectLst>
                <a:latin typeface="+mj-lt"/>
                <a:ea typeface="+mj-ea"/>
                <a:cs typeface="+mj-cs"/>
              </a:rPr>
              <a:t>r</a:t>
            </a:r>
            <a:r>
              <a:rPr lang="pl-PL" sz="2800" dirty="0" err="1">
                <a:solidFill>
                  <a:srgbClr val="11488B"/>
                </a:solidFill>
                <a:effectLst>
                  <a:outerShdw blurRad="38100" dist="38100" dir="2700000" algn="tl">
                    <a:srgbClr val="000000">
                      <a:alpha val="43137"/>
                    </a:srgbClr>
                  </a:outerShdw>
                </a:effectLst>
                <a:latin typeface="+mj-lt"/>
                <a:ea typeface="+mj-ea"/>
                <a:cs typeface="+mj-cs"/>
              </a:rPr>
              <a:t>eliability</a:t>
            </a:r>
            <a:r>
              <a:rPr lang="pl-PL" sz="2800" dirty="0">
                <a:solidFill>
                  <a:srgbClr val="11488B"/>
                </a:solidFill>
                <a:effectLst>
                  <a:outerShdw blurRad="38100" dist="38100" dir="2700000" algn="tl">
                    <a:srgbClr val="000000">
                      <a:alpha val="43137"/>
                    </a:srgbClr>
                  </a:outerShdw>
                </a:effectLst>
                <a:latin typeface="+mj-lt"/>
                <a:ea typeface="+mj-ea"/>
                <a:cs typeface="+mj-cs"/>
              </a:rPr>
              <a:t> and </a:t>
            </a:r>
            <a:r>
              <a:rPr lang="en-US" sz="2800" dirty="0" err="1">
                <a:solidFill>
                  <a:srgbClr val="11488B"/>
                </a:solidFill>
                <a:effectLst>
                  <a:outerShdw blurRad="38100" dist="38100" dir="2700000" algn="tl">
                    <a:srgbClr val="000000">
                      <a:alpha val="43137"/>
                    </a:srgbClr>
                  </a:outerShdw>
                </a:effectLst>
                <a:latin typeface="+mj-lt"/>
                <a:ea typeface="+mj-ea"/>
                <a:cs typeface="+mj-cs"/>
              </a:rPr>
              <a:t>i</a:t>
            </a:r>
            <a:r>
              <a:rPr lang="pl-PL" sz="2800" dirty="0" err="1">
                <a:solidFill>
                  <a:srgbClr val="11488B"/>
                </a:solidFill>
                <a:effectLst>
                  <a:outerShdw blurRad="38100" dist="38100" dir="2700000" algn="tl">
                    <a:srgbClr val="000000">
                      <a:alpha val="43137"/>
                    </a:srgbClr>
                  </a:outerShdw>
                </a:effectLst>
                <a:latin typeface="+mj-lt"/>
                <a:ea typeface="+mj-ea"/>
                <a:cs typeface="+mj-cs"/>
              </a:rPr>
              <a:t>ntegrity</a:t>
            </a:r>
            <a:endParaRPr lang="en-US" sz="28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892883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Łącznik prosty 109"/>
          <p:cNvCxnSpPr/>
          <p:nvPr/>
        </p:nvCxnSpPr>
        <p:spPr>
          <a:xfrm>
            <a:off x="1241280" y="5151086"/>
            <a:ext cx="5486400" cy="0"/>
          </a:xfrm>
          <a:prstGeom prst="line">
            <a:avLst/>
          </a:prstGeom>
          <a:ln w="15875">
            <a:solidFill>
              <a:srgbClr val="26697A"/>
            </a:solidFill>
            <a:prstDash val="dash"/>
          </a:ln>
        </p:spPr>
        <p:style>
          <a:lnRef idx="1">
            <a:schemeClr val="accent1"/>
          </a:lnRef>
          <a:fillRef idx="0">
            <a:schemeClr val="accent1"/>
          </a:fillRef>
          <a:effectRef idx="0">
            <a:schemeClr val="accent1"/>
          </a:effectRef>
          <a:fontRef idx="minor">
            <a:schemeClr val="tx1"/>
          </a:fontRef>
        </p:style>
      </p:cxnSp>
      <p:sp>
        <p:nvSpPr>
          <p:cNvPr id="19460" name="pole tekstowe 3"/>
          <p:cNvSpPr txBox="1">
            <a:spLocks noChangeArrowheads="1"/>
          </p:cNvSpPr>
          <p:nvPr/>
        </p:nvSpPr>
        <p:spPr bwMode="auto">
          <a:xfrm>
            <a:off x="212168" y="1086862"/>
            <a:ext cx="8752320" cy="1838082"/>
          </a:xfrm>
          <a:prstGeom prst="rect">
            <a:avLst/>
          </a:prstGeom>
          <a:noFill/>
          <a:ln w="9525">
            <a:noFill/>
            <a:miter lim="800000"/>
            <a:headEnd/>
            <a:tailEnd/>
          </a:ln>
        </p:spPr>
        <p:txBody>
          <a:bodyPr lIns="82945" tIns="41473" rIns="82945" bIns="41473">
            <a:spAutoFit/>
          </a:bodyPr>
          <a:lstStyle/>
          <a:p>
            <a:pPr marL="164162" indent="-164162">
              <a:buFont typeface="Arial" pitchFamily="34" charset="0"/>
              <a:buChar char="•"/>
            </a:pPr>
            <a:r>
              <a:rPr lang="pl-PL" sz="1600" dirty="0" err="1">
                <a:latin typeface="+mj-lt"/>
              </a:rPr>
              <a:t>Provides</a:t>
            </a:r>
            <a:r>
              <a:rPr lang="pl-PL" sz="1600" dirty="0">
                <a:latin typeface="+mj-lt"/>
              </a:rPr>
              <a:t> a p</a:t>
            </a:r>
            <a:r>
              <a:rPr lang="en-US" sz="1600" dirty="0" err="1">
                <a:latin typeface="+mj-lt"/>
              </a:rPr>
              <a:t>olicy</a:t>
            </a:r>
            <a:r>
              <a:rPr lang="en-US" sz="1600" dirty="0">
                <a:latin typeface="+mj-lt"/>
              </a:rPr>
              <a:t>-driven access system for the security framework.</a:t>
            </a:r>
            <a:endParaRPr lang="pl-PL" sz="1600" dirty="0">
              <a:latin typeface="+mj-lt"/>
            </a:endParaRPr>
          </a:p>
          <a:p>
            <a:pPr marL="164162" indent="-164162">
              <a:buFont typeface="Arial" pitchFamily="34" charset="0"/>
              <a:buChar char="•"/>
            </a:pPr>
            <a:r>
              <a:rPr lang="en-US" sz="1600" dirty="0" err="1">
                <a:latin typeface="+mj-lt"/>
              </a:rPr>
              <a:t>Provid</a:t>
            </a:r>
            <a:r>
              <a:rPr lang="pl-PL" sz="1600" dirty="0">
                <a:latin typeface="+mj-lt"/>
              </a:rPr>
              <a:t>es</a:t>
            </a:r>
            <a:r>
              <a:rPr lang="en-US" sz="1600" dirty="0">
                <a:latin typeface="+mj-lt"/>
              </a:rPr>
              <a:t> </a:t>
            </a:r>
            <a:r>
              <a:rPr lang="pl-PL" sz="1600" dirty="0">
                <a:latin typeface="+mj-lt"/>
              </a:rPr>
              <a:t>a </a:t>
            </a:r>
            <a:r>
              <a:rPr lang="en-US" sz="1600" dirty="0">
                <a:latin typeface="+mj-lt"/>
              </a:rPr>
              <a:t>solution for an open-source based access control system based on fine-grained authorization policies. </a:t>
            </a:r>
            <a:endParaRPr lang="pl-PL" sz="1600" dirty="0">
              <a:latin typeface="+mj-lt"/>
            </a:endParaRPr>
          </a:p>
          <a:p>
            <a:pPr marL="164162" indent="-164162">
              <a:buFont typeface="Arial" pitchFamily="34" charset="0"/>
              <a:buChar char="•"/>
            </a:pPr>
            <a:r>
              <a:rPr lang="pl-PL" sz="1600" dirty="0" err="1">
                <a:latin typeface="+mj-lt"/>
              </a:rPr>
              <a:t>Implements</a:t>
            </a:r>
            <a:r>
              <a:rPr lang="pl-PL" sz="1600" dirty="0">
                <a:latin typeface="+mj-lt"/>
              </a:rPr>
              <a:t> </a:t>
            </a:r>
            <a:r>
              <a:rPr lang="en-US" sz="1600" dirty="0">
                <a:latin typeface="+mj-lt"/>
              </a:rPr>
              <a:t>Policy Enforcement, Policy Decision</a:t>
            </a:r>
            <a:r>
              <a:rPr lang="pl-PL" sz="1600" dirty="0">
                <a:latin typeface="+mj-lt"/>
              </a:rPr>
              <a:t> and </a:t>
            </a:r>
            <a:r>
              <a:rPr lang="en-US" sz="1600" dirty="0">
                <a:latin typeface="+mj-lt"/>
              </a:rPr>
              <a:t>Policy Management</a:t>
            </a:r>
            <a:endParaRPr lang="pl-PL" sz="1600" dirty="0">
              <a:latin typeface="+mj-lt"/>
            </a:endParaRPr>
          </a:p>
          <a:p>
            <a:pPr marL="164162" indent="-164162">
              <a:buFont typeface="Arial" pitchFamily="34" charset="0"/>
              <a:buChar char="•"/>
            </a:pPr>
            <a:r>
              <a:rPr lang="pl-PL" sz="1600" dirty="0" err="1">
                <a:latin typeface="+mj-lt"/>
              </a:rPr>
              <a:t>Ensures</a:t>
            </a:r>
            <a:r>
              <a:rPr lang="pl-PL" sz="1600" dirty="0">
                <a:latin typeface="+mj-lt"/>
              </a:rPr>
              <a:t> p</a:t>
            </a:r>
            <a:r>
              <a:rPr lang="es-ES" sz="1600" dirty="0">
                <a:latin typeface="+mj-lt"/>
              </a:rPr>
              <a:t>rivacy </a:t>
            </a:r>
            <a:r>
              <a:rPr lang="pl-PL" sz="1600" dirty="0">
                <a:latin typeface="+mj-lt"/>
              </a:rPr>
              <a:t>and c</a:t>
            </a:r>
            <a:r>
              <a:rPr lang="es-ES" sz="1600" dirty="0">
                <a:latin typeface="+mj-lt"/>
              </a:rPr>
              <a:t>onfidentiality of eHealthcare data</a:t>
            </a:r>
          </a:p>
          <a:p>
            <a:pPr marL="164162" indent="-164162">
              <a:buFont typeface="Arial" pitchFamily="34" charset="0"/>
              <a:buChar char="•"/>
            </a:pPr>
            <a:r>
              <a:rPr lang="pl-PL" sz="1600" dirty="0" err="1">
                <a:latin typeface="+mj-lt"/>
              </a:rPr>
              <a:t>Capable</a:t>
            </a:r>
            <a:r>
              <a:rPr lang="pl-PL" sz="1600" dirty="0">
                <a:latin typeface="+mj-lt"/>
              </a:rPr>
              <a:t> of </a:t>
            </a:r>
            <a:r>
              <a:rPr lang="pl-PL" sz="1600" dirty="0" err="1">
                <a:latin typeface="+mj-lt"/>
              </a:rPr>
              <a:t>expressing</a:t>
            </a:r>
            <a:r>
              <a:rPr lang="pl-PL" sz="1600" dirty="0">
                <a:latin typeface="+mj-lt"/>
              </a:rPr>
              <a:t> </a:t>
            </a:r>
            <a:r>
              <a:rPr lang="es-ES" sz="1600" dirty="0">
                <a:latin typeface="+mj-lt"/>
              </a:rPr>
              <a:t>eHealth requirements </a:t>
            </a:r>
            <a:r>
              <a:rPr lang="pl-PL" sz="1600" dirty="0">
                <a:latin typeface="+mj-lt"/>
              </a:rPr>
              <a:t>and</a:t>
            </a:r>
            <a:r>
              <a:rPr lang="es-ES" sz="1600" dirty="0">
                <a:latin typeface="+mj-lt"/>
              </a:rPr>
              <a:t> constraints in security policies (compliance)</a:t>
            </a:r>
            <a:endParaRPr lang="pl-PL" sz="1600" dirty="0">
              <a:latin typeface="+mj-lt"/>
            </a:endParaRPr>
          </a:p>
          <a:p>
            <a:pPr marL="164162" indent="-164162">
              <a:buFont typeface="Arial" pitchFamily="34" charset="0"/>
              <a:buChar char="•"/>
            </a:pPr>
            <a:r>
              <a:rPr lang="pl-PL" sz="1600" dirty="0" err="1">
                <a:latin typeface="+mj-lt"/>
              </a:rPr>
              <a:t>Tailored</a:t>
            </a:r>
            <a:r>
              <a:rPr lang="pl-PL" sz="1600" dirty="0">
                <a:latin typeface="+mj-lt"/>
              </a:rPr>
              <a:t> to the </a:t>
            </a:r>
            <a:r>
              <a:rPr lang="pl-PL" sz="1600" dirty="0" err="1">
                <a:latin typeface="+mj-lt"/>
              </a:rPr>
              <a:t>requirements</a:t>
            </a:r>
            <a:r>
              <a:rPr lang="pl-PL" sz="1600" dirty="0">
                <a:latin typeface="+mj-lt"/>
              </a:rPr>
              <a:t> of public </a:t>
            </a:r>
            <a:r>
              <a:rPr lang="pl-PL" sz="1600" dirty="0" err="1">
                <a:latin typeface="+mj-lt"/>
              </a:rPr>
              <a:t>clouds</a:t>
            </a:r>
            <a:endParaRPr lang="es-ES" sz="1600" dirty="0">
              <a:latin typeface="+mj-lt"/>
            </a:endParaRPr>
          </a:p>
        </p:txBody>
      </p:sp>
      <p:sp>
        <p:nvSpPr>
          <p:cNvPr id="49" name="Prostokąt zaokrąglony 48"/>
          <p:cNvSpPr/>
          <p:nvPr/>
        </p:nvSpPr>
        <p:spPr bwMode="auto">
          <a:xfrm>
            <a:off x="1241281" y="2928934"/>
            <a:ext cx="6138720" cy="2026292"/>
          </a:xfrm>
          <a:prstGeom prst="roundRect">
            <a:avLst>
              <a:gd name="adj" fmla="val 407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57" name="Prostokąt zaokrąglony 56"/>
          <p:cNvSpPr/>
          <p:nvPr/>
        </p:nvSpPr>
        <p:spPr bwMode="auto">
          <a:xfrm>
            <a:off x="1437121" y="4497258"/>
            <a:ext cx="5747040" cy="326915"/>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63" name="pole tekstowe 41"/>
          <p:cNvSpPr txBox="1">
            <a:spLocks noChangeArrowheads="1"/>
          </p:cNvSpPr>
          <p:nvPr/>
        </p:nvSpPr>
        <p:spPr bwMode="auto">
          <a:xfrm>
            <a:off x="3288679" y="4517420"/>
            <a:ext cx="2097205"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Security Framework</a:t>
            </a:r>
          </a:p>
        </p:txBody>
      </p:sp>
      <p:grpSp>
        <p:nvGrpSpPr>
          <p:cNvPr id="2" name="Grupa 84"/>
          <p:cNvGrpSpPr>
            <a:grpSpLocks/>
          </p:cNvGrpSpPr>
          <p:nvPr/>
        </p:nvGrpSpPr>
        <p:grpSpPr bwMode="auto">
          <a:xfrm>
            <a:off x="1632961" y="3059987"/>
            <a:ext cx="4108440" cy="1076641"/>
            <a:chOff x="791840" y="3419797"/>
            <a:chExt cx="4528900" cy="1186687"/>
          </a:xfrm>
        </p:grpSpPr>
        <p:pic>
          <p:nvPicPr>
            <p:cNvPr id="19477" name="Obraz 68" descr="1345535114_Desktop.png"/>
            <p:cNvPicPr>
              <a:picLocks noChangeAspect="1"/>
            </p:cNvPicPr>
            <p:nvPr/>
          </p:nvPicPr>
          <p:blipFill>
            <a:blip r:embed="rId3" cstate="print"/>
            <a:srcRect/>
            <a:stretch>
              <a:fillRect/>
            </a:stretch>
          </p:blipFill>
          <p:spPr bwMode="auto">
            <a:xfrm>
              <a:off x="935856" y="3491805"/>
              <a:ext cx="576064" cy="576064"/>
            </a:xfrm>
            <a:prstGeom prst="rect">
              <a:avLst/>
            </a:prstGeom>
            <a:noFill/>
            <a:ln w="9525">
              <a:noFill/>
              <a:miter lim="800000"/>
              <a:headEnd/>
              <a:tailEnd/>
            </a:ln>
          </p:spPr>
        </p:pic>
        <p:sp>
          <p:nvSpPr>
            <p:cNvPr id="19478" name="pole tekstowe 69"/>
            <p:cNvSpPr txBox="1">
              <a:spLocks noChangeArrowheads="1"/>
            </p:cNvSpPr>
            <p:nvPr/>
          </p:nvSpPr>
          <p:spPr bwMode="auto">
            <a:xfrm>
              <a:off x="791840" y="3995861"/>
              <a:ext cx="852075" cy="271388"/>
            </a:xfrm>
            <a:prstGeom prst="rect">
              <a:avLst/>
            </a:prstGeom>
            <a:noFill/>
            <a:ln w="9525">
              <a:noFill/>
              <a:miter lim="800000"/>
              <a:headEnd/>
              <a:tailEnd/>
            </a:ln>
          </p:spPr>
          <p:txBody>
            <a:bodyPr wrap="none">
              <a:spAutoFit/>
            </a:bodyPr>
            <a:lstStyle/>
            <a:p>
              <a:r>
                <a:rPr lang="pl-PL" sz="1000">
                  <a:latin typeface="Calibri" pitchFamily="34" charset="0"/>
                </a:rPr>
                <a:t>Application</a:t>
              </a:r>
            </a:p>
          </p:txBody>
        </p:sp>
        <p:pic>
          <p:nvPicPr>
            <p:cNvPr id="19479" name="Obraz 70" descr="1345537494_Sitemap - Flowchart.png"/>
            <p:cNvPicPr>
              <a:picLocks noChangeAspect="1"/>
            </p:cNvPicPr>
            <p:nvPr/>
          </p:nvPicPr>
          <p:blipFill>
            <a:blip r:embed="rId4" cstate="print"/>
            <a:srcRect/>
            <a:stretch>
              <a:fillRect/>
            </a:stretch>
          </p:blipFill>
          <p:spPr bwMode="auto">
            <a:xfrm>
              <a:off x="1799952" y="3419797"/>
              <a:ext cx="720080" cy="720080"/>
            </a:xfrm>
            <a:prstGeom prst="rect">
              <a:avLst/>
            </a:prstGeom>
            <a:noFill/>
            <a:ln w="9525">
              <a:noFill/>
              <a:miter lim="800000"/>
              <a:headEnd/>
              <a:tailEnd/>
            </a:ln>
          </p:spPr>
        </p:pic>
        <p:pic>
          <p:nvPicPr>
            <p:cNvPr id="19480" name="Obraz 87" descr="admin.png"/>
            <p:cNvPicPr>
              <a:picLocks noChangeAspect="1"/>
            </p:cNvPicPr>
            <p:nvPr/>
          </p:nvPicPr>
          <p:blipFill>
            <a:blip r:embed="rId5" cstate="print"/>
            <a:srcRect/>
            <a:stretch>
              <a:fillRect/>
            </a:stretch>
          </p:blipFill>
          <p:spPr bwMode="auto">
            <a:xfrm>
              <a:off x="3744168" y="3563813"/>
              <a:ext cx="336472" cy="432048"/>
            </a:xfrm>
            <a:prstGeom prst="rect">
              <a:avLst/>
            </a:prstGeom>
            <a:noFill/>
            <a:ln w="9525">
              <a:noFill/>
              <a:miter lim="800000"/>
              <a:headEnd/>
              <a:tailEnd/>
            </a:ln>
          </p:spPr>
        </p:pic>
        <p:pic>
          <p:nvPicPr>
            <p:cNvPr id="19481" name="Obraz 86" descr="admin.png"/>
            <p:cNvPicPr>
              <a:picLocks noChangeAspect="1"/>
            </p:cNvPicPr>
            <p:nvPr/>
          </p:nvPicPr>
          <p:blipFill>
            <a:blip r:embed="rId6" cstate="print"/>
            <a:srcRect/>
            <a:stretch>
              <a:fillRect/>
            </a:stretch>
          </p:blipFill>
          <p:spPr bwMode="auto">
            <a:xfrm>
              <a:off x="2901902" y="3563813"/>
              <a:ext cx="338210" cy="432048"/>
            </a:xfrm>
            <a:prstGeom prst="rect">
              <a:avLst/>
            </a:prstGeom>
            <a:noFill/>
            <a:ln w="9525">
              <a:noFill/>
              <a:miter lim="800000"/>
              <a:headEnd/>
              <a:tailEnd/>
            </a:ln>
          </p:spPr>
        </p:pic>
        <p:pic>
          <p:nvPicPr>
            <p:cNvPr id="19482" name="Obraz 198" descr="admin.png"/>
            <p:cNvPicPr>
              <a:picLocks noChangeAspect="1"/>
            </p:cNvPicPr>
            <p:nvPr/>
          </p:nvPicPr>
          <p:blipFill>
            <a:blip r:embed="rId7" cstate="print"/>
            <a:srcRect/>
            <a:stretch>
              <a:fillRect/>
            </a:stretch>
          </p:blipFill>
          <p:spPr bwMode="auto">
            <a:xfrm>
              <a:off x="4641928" y="3563813"/>
              <a:ext cx="326376" cy="432048"/>
            </a:xfrm>
            <a:prstGeom prst="rect">
              <a:avLst/>
            </a:prstGeom>
            <a:noFill/>
            <a:ln w="9525">
              <a:noFill/>
              <a:miter lim="800000"/>
              <a:headEnd/>
              <a:tailEnd/>
            </a:ln>
          </p:spPr>
        </p:pic>
        <p:sp>
          <p:nvSpPr>
            <p:cNvPr id="19483" name="pole tekstowe 78"/>
            <p:cNvSpPr txBox="1">
              <a:spLocks noChangeArrowheads="1"/>
            </p:cNvSpPr>
            <p:nvPr/>
          </p:nvSpPr>
          <p:spPr bwMode="auto">
            <a:xfrm>
              <a:off x="1727944" y="3995861"/>
              <a:ext cx="936104" cy="610623"/>
            </a:xfrm>
            <a:prstGeom prst="rect">
              <a:avLst/>
            </a:prstGeom>
            <a:noFill/>
            <a:ln w="9525">
              <a:noFill/>
              <a:miter lim="800000"/>
              <a:headEnd/>
              <a:tailEnd/>
            </a:ln>
          </p:spPr>
          <p:txBody>
            <a:bodyPr>
              <a:spAutoFit/>
            </a:bodyPr>
            <a:lstStyle/>
            <a:p>
              <a:pPr algn="ctr"/>
              <a:r>
                <a:rPr lang="pl-PL" sz="1000">
                  <a:latin typeface="Calibri" pitchFamily="34" charset="0"/>
                </a:rPr>
                <a:t>Workflow management service</a:t>
              </a:r>
            </a:p>
          </p:txBody>
        </p:sp>
        <p:sp>
          <p:nvSpPr>
            <p:cNvPr id="19484" name="pole tekstowe 80"/>
            <p:cNvSpPr txBox="1">
              <a:spLocks noChangeArrowheads="1"/>
            </p:cNvSpPr>
            <p:nvPr/>
          </p:nvSpPr>
          <p:spPr bwMode="auto">
            <a:xfrm>
              <a:off x="2679961" y="3995861"/>
              <a:ext cx="795528" cy="271388"/>
            </a:xfrm>
            <a:prstGeom prst="rect">
              <a:avLst/>
            </a:prstGeom>
            <a:noFill/>
            <a:ln w="9525">
              <a:noFill/>
              <a:miter lim="800000"/>
              <a:headEnd/>
              <a:tailEnd/>
            </a:ln>
          </p:spPr>
          <p:txBody>
            <a:bodyPr wrap="none">
              <a:spAutoFit/>
            </a:bodyPr>
            <a:lstStyle/>
            <a:p>
              <a:r>
                <a:rPr lang="pl-PL" sz="1000">
                  <a:latin typeface="Calibri" pitchFamily="34" charset="0"/>
                </a:rPr>
                <a:t>Developer</a:t>
              </a:r>
            </a:p>
          </p:txBody>
        </p:sp>
        <p:sp>
          <p:nvSpPr>
            <p:cNvPr id="19485" name="pole tekstowe 81"/>
            <p:cNvSpPr txBox="1">
              <a:spLocks noChangeArrowheads="1"/>
            </p:cNvSpPr>
            <p:nvPr/>
          </p:nvSpPr>
          <p:spPr bwMode="auto">
            <a:xfrm>
              <a:off x="3566627" y="3995861"/>
              <a:ext cx="701875" cy="271388"/>
            </a:xfrm>
            <a:prstGeom prst="rect">
              <a:avLst/>
            </a:prstGeom>
            <a:noFill/>
            <a:ln w="9525">
              <a:noFill/>
              <a:miter lim="800000"/>
              <a:headEnd/>
              <a:tailEnd/>
            </a:ln>
          </p:spPr>
          <p:txBody>
            <a:bodyPr wrap="none">
              <a:spAutoFit/>
            </a:bodyPr>
            <a:lstStyle/>
            <a:p>
              <a:r>
                <a:rPr lang="pl-PL" sz="1000">
                  <a:latin typeface="Calibri" pitchFamily="34" charset="0"/>
                </a:rPr>
                <a:t>End user</a:t>
              </a:r>
            </a:p>
          </p:txBody>
        </p:sp>
        <p:sp>
          <p:nvSpPr>
            <p:cNvPr id="19486" name="pole tekstowe 82"/>
            <p:cNvSpPr txBox="1">
              <a:spLocks noChangeArrowheads="1"/>
            </p:cNvSpPr>
            <p:nvPr/>
          </p:nvSpPr>
          <p:spPr bwMode="auto">
            <a:xfrm>
              <a:off x="4320232" y="3995861"/>
              <a:ext cx="1000508" cy="271388"/>
            </a:xfrm>
            <a:prstGeom prst="rect">
              <a:avLst/>
            </a:prstGeom>
            <a:noFill/>
            <a:ln w="9525">
              <a:noFill/>
              <a:miter lim="800000"/>
              <a:headEnd/>
              <a:tailEnd/>
            </a:ln>
          </p:spPr>
          <p:txBody>
            <a:bodyPr wrap="none">
              <a:spAutoFit/>
            </a:bodyPr>
            <a:lstStyle/>
            <a:p>
              <a:r>
                <a:rPr lang="pl-PL" sz="1000">
                  <a:latin typeface="Calibri" pitchFamily="34" charset="0"/>
                </a:rPr>
                <a:t>Administrator</a:t>
              </a:r>
            </a:p>
          </p:txBody>
        </p:sp>
      </p:grpSp>
      <p:sp>
        <p:nvSpPr>
          <p:cNvPr id="19465" name="pole tekstowe 83"/>
          <p:cNvSpPr txBox="1">
            <a:spLocks noChangeArrowheads="1"/>
          </p:cNvSpPr>
          <p:nvPr/>
        </p:nvSpPr>
        <p:spPr bwMode="auto">
          <a:xfrm>
            <a:off x="6009121" y="3059987"/>
            <a:ext cx="1241280" cy="362918"/>
          </a:xfrm>
          <a:prstGeom prst="rect">
            <a:avLst/>
          </a:prstGeom>
          <a:noFill/>
          <a:ln w="9525">
            <a:noFill/>
            <a:miter lim="800000"/>
            <a:headEnd/>
            <a:tailEnd/>
          </a:ln>
        </p:spPr>
        <p:txBody>
          <a:bodyPr lIns="82945" tIns="41473" rIns="82945" bIns="41473">
            <a:spAutoFit/>
          </a:bodyPr>
          <a:lstStyle/>
          <a:p>
            <a:pPr algn="ctr"/>
            <a:r>
              <a:rPr lang="pl-PL">
                <a:latin typeface="Calibri" pitchFamily="34" charset="0"/>
              </a:rPr>
              <a:t>VPH clients</a:t>
            </a:r>
          </a:p>
        </p:txBody>
      </p:sp>
      <p:sp>
        <p:nvSpPr>
          <p:cNvPr id="87" name="Prostokąt zaokrąglony 86"/>
          <p:cNvSpPr/>
          <p:nvPr/>
        </p:nvSpPr>
        <p:spPr>
          <a:xfrm>
            <a:off x="1437120" y="3059987"/>
            <a:ext cx="4507200" cy="1110357"/>
          </a:xfrm>
          <a:prstGeom prst="roundRect">
            <a:avLst>
              <a:gd name="adj" fmla="val 11331"/>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88" name="Strzałka w górę i w dół 87"/>
          <p:cNvSpPr/>
          <p:nvPr/>
        </p:nvSpPr>
        <p:spPr>
          <a:xfrm>
            <a:off x="4245121" y="4170344"/>
            <a:ext cx="131040" cy="326914"/>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89" name="Prostokąt zaokrąglony 88"/>
          <p:cNvSpPr/>
          <p:nvPr/>
        </p:nvSpPr>
        <p:spPr bwMode="auto">
          <a:xfrm>
            <a:off x="1241281" y="5346947"/>
            <a:ext cx="6138720" cy="1175163"/>
          </a:xfrm>
          <a:prstGeom prst="roundRect">
            <a:avLst>
              <a:gd name="adj" fmla="val 742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90" name="Prostokąt zaokrąglony 89"/>
          <p:cNvSpPr/>
          <p:nvPr/>
        </p:nvSpPr>
        <p:spPr bwMode="auto">
          <a:xfrm>
            <a:off x="1437121" y="5476561"/>
            <a:ext cx="5747040" cy="326915"/>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70" name="pole tekstowe 41"/>
          <p:cNvSpPr txBox="1">
            <a:spLocks noChangeArrowheads="1"/>
          </p:cNvSpPr>
          <p:nvPr/>
        </p:nvSpPr>
        <p:spPr bwMode="auto">
          <a:xfrm>
            <a:off x="3300918" y="5476561"/>
            <a:ext cx="2097205"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Security Framework</a:t>
            </a:r>
          </a:p>
        </p:txBody>
      </p:sp>
      <p:sp>
        <p:nvSpPr>
          <p:cNvPr id="105" name="Strzałka w górę i w dół 104"/>
          <p:cNvSpPr/>
          <p:nvPr/>
        </p:nvSpPr>
        <p:spPr>
          <a:xfrm>
            <a:off x="4245121" y="5803475"/>
            <a:ext cx="131040" cy="262108"/>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06" name="Prostokąt zaokrąglony 105"/>
          <p:cNvSpPr/>
          <p:nvPr/>
        </p:nvSpPr>
        <p:spPr bwMode="auto">
          <a:xfrm>
            <a:off x="1437121" y="6065583"/>
            <a:ext cx="5747040" cy="326914"/>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73" name="pole tekstowe 41"/>
          <p:cNvSpPr txBox="1">
            <a:spLocks noChangeArrowheads="1"/>
          </p:cNvSpPr>
          <p:nvPr/>
        </p:nvSpPr>
        <p:spPr bwMode="auto">
          <a:xfrm>
            <a:off x="3181067" y="6065583"/>
            <a:ext cx="2467948"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Atomic Service Instances</a:t>
            </a:r>
          </a:p>
        </p:txBody>
      </p:sp>
      <p:sp>
        <p:nvSpPr>
          <p:cNvPr id="108" name="Strzałka w górę i w dół 107"/>
          <p:cNvSpPr/>
          <p:nvPr/>
        </p:nvSpPr>
        <p:spPr>
          <a:xfrm>
            <a:off x="4245121" y="4824173"/>
            <a:ext cx="131040" cy="65238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9475" name="pole tekstowe 110"/>
          <p:cNvSpPr txBox="1">
            <a:spLocks noChangeArrowheads="1"/>
          </p:cNvSpPr>
          <p:nvPr/>
        </p:nvSpPr>
        <p:spPr bwMode="auto">
          <a:xfrm>
            <a:off x="6596641" y="5062133"/>
            <a:ext cx="1176480" cy="250586"/>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Public internet</a:t>
            </a:r>
          </a:p>
        </p:txBody>
      </p:sp>
      <p:sp>
        <p:nvSpPr>
          <p:cNvPr id="19476" name="pole tekstowe 11"/>
          <p:cNvSpPr txBox="1">
            <a:spLocks noChangeArrowheads="1"/>
          </p:cNvSpPr>
          <p:nvPr/>
        </p:nvSpPr>
        <p:spPr bwMode="auto">
          <a:xfrm>
            <a:off x="5944320" y="3386902"/>
            <a:ext cx="1435680" cy="544377"/>
          </a:xfrm>
          <a:prstGeom prst="rect">
            <a:avLst/>
          </a:prstGeom>
          <a:noFill/>
          <a:ln w="9525">
            <a:noFill/>
            <a:miter lim="800000"/>
            <a:headEnd/>
            <a:tailEnd/>
          </a:ln>
        </p:spPr>
        <p:txBody>
          <a:bodyPr lIns="82945" tIns="41473" rIns="82945" bIns="41473">
            <a:spAutoFit/>
          </a:bodyPr>
          <a:lstStyle/>
          <a:p>
            <a:r>
              <a:rPr lang="pl-PL" sz="1000">
                <a:solidFill>
                  <a:srgbClr val="FF0000"/>
                </a:solidFill>
                <a:latin typeface="Calibri" pitchFamily="34" charset="0"/>
              </a:rPr>
              <a:t>(or any authorized user capable of presenting a valid security token)</a:t>
            </a:r>
          </a:p>
        </p:txBody>
      </p:sp>
      <p:sp>
        <p:nvSpPr>
          <p:cNvPr id="31" name="Title 1"/>
          <p:cNvSpPr txBox="1">
            <a:spLocks/>
          </p:cNvSpPr>
          <p:nvPr/>
        </p:nvSpPr>
        <p:spPr>
          <a:xfrm>
            <a:off x="1332000" y="14400"/>
            <a:ext cx="6984000" cy="1036800"/>
          </a:xfrm>
          <a:prstGeom prst="rect">
            <a:avLst/>
          </a:prstGeom>
        </p:spPr>
        <p:txBody>
          <a:bodyPr anchor="ctr" anchorCtr="0"/>
          <a:lstStyle/>
          <a:p>
            <a:pPr algn="ctr">
              <a:spcBef>
                <a:spcPct val="0"/>
              </a:spcBef>
              <a:defRPr/>
            </a:pPr>
            <a:r>
              <a:rPr lang="pl-PL" sz="2800" dirty="0">
                <a:solidFill>
                  <a:srgbClr val="11488B"/>
                </a:solidFill>
                <a:effectLst>
                  <a:outerShdw blurRad="38100" dist="38100" dir="2700000" algn="tl">
                    <a:srgbClr val="000000">
                      <a:alpha val="43137"/>
                    </a:srgbClr>
                  </a:outerShdw>
                </a:effectLst>
                <a:latin typeface="+mj-lt"/>
                <a:ea typeface="+mj-ea"/>
                <a:cs typeface="+mj-cs"/>
              </a:rPr>
              <a:t>Security </a:t>
            </a:r>
            <a:r>
              <a:rPr lang="en-US" sz="2800" dirty="0">
                <a:solidFill>
                  <a:srgbClr val="11488B"/>
                </a:solidFill>
                <a:effectLst>
                  <a:outerShdw blurRad="38100" dist="38100" dir="2700000" algn="tl">
                    <a:srgbClr val="000000">
                      <a:alpha val="43137"/>
                    </a:srgbClr>
                  </a:outerShdw>
                </a:effectLst>
                <a:latin typeface="+mj-lt"/>
                <a:ea typeface="+mj-ea"/>
                <a:cs typeface="+mj-cs"/>
              </a:rPr>
              <a:t>f</a:t>
            </a:r>
            <a:r>
              <a:rPr lang="pl-PL" sz="2800" dirty="0" err="1">
                <a:solidFill>
                  <a:srgbClr val="11488B"/>
                </a:solidFill>
                <a:effectLst>
                  <a:outerShdw blurRad="38100" dist="38100" dir="2700000" algn="tl">
                    <a:srgbClr val="000000">
                      <a:alpha val="43137"/>
                    </a:srgbClr>
                  </a:outerShdw>
                </a:effectLst>
                <a:latin typeface="+mj-lt"/>
                <a:ea typeface="+mj-ea"/>
                <a:cs typeface="+mj-cs"/>
              </a:rPr>
              <a:t>ramework</a:t>
            </a:r>
            <a:endParaRPr lang="en-US" sz="28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639198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rostokąt 200"/>
          <p:cNvSpPr/>
          <p:nvPr/>
        </p:nvSpPr>
        <p:spPr bwMode="auto">
          <a:xfrm>
            <a:off x="2325601" y="1822463"/>
            <a:ext cx="6314400" cy="262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pic>
        <p:nvPicPr>
          <p:cNvPr id="6147" name="Obraz 244" descr="generic_server01.png"/>
          <p:cNvPicPr>
            <a:picLocks noChangeAspect="1"/>
          </p:cNvPicPr>
          <p:nvPr/>
        </p:nvPicPr>
        <p:blipFill>
          <a:blip r:embed="rId3" cstate="print"/>
          <a:srcRect/>
          <a:stretch>
            <a:fillRect/>
          </a:stretch>
        </p:blipFill>
        <p:spPr bwMode="auto">
          <a:xfrm>
            <a:off x="6624000" y="5599979"/>
            <a:ext cx="444960" cy="630786"/>
          </a:xfrm>
          <a:prstGeom prst="rect">
            <a:avLst/>
          </a:prstGeom>
          <a:noFill/>
          <a:ln w="9525">
            <a:noFill/>
            <a:miter lim="800000"/>
            <a:headEnd/>
            <a:tailEnd/>
          </a:ln>
        </p:spPr>
      </p:pic>
      <p:pic>
        <p:nvPicPr>
          <p:cNvPr id="6148" name="Obraz 245" descr="generic_server03.png"/>
          <p:cNvPicPr>
            <a:picLocks noChangeAspect="1"/>
          </p:cNvPicPr>
          <p:nvPr/>
        </p:nvPicPr>
        <p:blipFill>
          <a:blip r:embed="rId4" cstate="print"/>
          <a:srcRect/>
          <a:stretch>
            <a:fillRect/>
          </a:stretch>
        </p:blipFill>
        <p:spPr bwMode="auto">
          <a:xfrm>
            <a:off x="6632640" y="4974953"/>
            <a:ext cx="385920" cy="591903"/>
          </a:xfrm>
          <a:prstGeom prst="rect">
            <a:avLst/>
          </a:prstGeom>
          <a:noFill/>
          <a:ln w="9525">
            <a:noFill/>
            <a:miter lim="800000"/>
            <a:headEnd/>
            <a:tailEnd/>
          </a:ln>
        </p:spPr>
      </p:pic>
      <p:pic>
        <p:nvPicPr>
          <p:cNvPr id="6149" name="Obraz 246" descr="generic_server02.png"/>
          <p:cNvPicPr>
            <a:picLocks noChangeAspect="1"/>
          </p:cNvPicPr>
          <p:nvPr/>
        </p:nvPicPr>
        <p:blipFill>
          <a:blip r:embed="rId5" cstate="print"/>
          <a:srcRect/>
          <a:stretch>
            <a:fillRect/>
          </a:stretch>
        </p:blipFill>
        <p:spPr bwMode="auto">
          <a:xfrm>
            <a:off x="7269120" y="5008077"/>
            <a:ext cx="479520" cy="627906"/>
          </a:xfrm>
          <a:prstGeom prst="rect">
            <a:avLst/>
          </a:prstGeom>
          <a:noFill/>
          <a:ln w="9525">
            <a:noFill/>
            <a:miter lim="800000"/>
            <a:headEnd/>
            <a:tailEnd/>
          </a:ln>
        </p:spPr>
      </p:pic>
      <p:pic>
        <p:nvPicPr>
          <p:cNvPr id="6150" name="Obraz 247" descr="db1.png"/>
          <p:cNvPicPr>
            <a:picLocks noChangeAspect="1"/>
          </p:cNvPicPr>
          <p:nvPr/>
        </p:nvPicPr>
        <p:blipFill>
          <a:blip r:embed="rId6" cstate="print"/>
          <a:srcRect/>
          <a:stretch>
            <a:fillRect/>
          </a:stretch>
        </p:blipFill>
        <p:spPr bwMode="auto">
          <a:xfrm>
            <a:off x="7865280" y="5042641"/>
            <a:ext cx="535680" cy="591902"/>
          </a:xfrm>
          <a:prstGeom prst="rect">
            <a:avLst/>
          </a:prstGeom>
          <a:noFill/>
          <a:ln w="9525">
            <a:noFill/>
            <a:miter lim="800000"/>
            <a:headEnd/>
            <a:tailEnd/>
          </a:ln>
        </p:spPr>
      </p:pic>
      <p:sp>
        <p:nvSpPr>
          <p:cNvPr id="210" name="Prostokąt zaokrąglony 209"/>
          <p:cNvSpPr/>
          <p:nvPr/>
        </p:nvSpPr>
        <p:spPr bwMode="auto">
          <a:xfrm>
            <a:off x="6445440" y="4889985"/>
            <a:ext cx="2132640" cy="1421429"/>
          </a:xfrm>
          <a:prstGeom prst="roundRect">
            <a:avLst>
              <a:gd name="adj" fmla="val 3682"/>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211" name="Prostokąt zaokrąglony 210"/>
          <p:cNvSpPr/>
          <p:nvPr/>
        </p:nvSpPr>
        <p:spPr bwMode="auto">
          <a:xfrm>
            <a:off x="7394400" y="5758396"/>
            <a:ext cx="1006560" cy="434926"/>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153" name="pole tekstowe 250"/>
          <p:cNvSpPr txBox="1">
            <a:spLocks noChangeArrowheads="1"/>
          </p:cNvSpPr>
          <p:nvPr/>
        </p:nvSpPr>
        <p:spPr bwMode="auto">
          <a:xfrm>
            <a:off x="7394400" y="5758396"/>
            <a:ext cx="1006560" cy="383745"/>
          </a:xfrm>
          <a:prstGeom prst="rect">
            <a:avLst/>
          </a:prstGeom>
          <a:noFill/>
          <a:ln w="9525">
            <a:noFill/>
            <a:miter lim="800000"/>
            <a:headEnd/>
            <a:tailEnd/>
          </a:ln>
        </p:spPr>
        <p:txBody>
          <a:bodyPr lIns="75231" tIns="37617" rIns="75231" bIns="37617">
            <a:spAutoFit/>
          </a:bodyPr>
          <a:lstStyle/>
          <a:p>
            <a:pPr algn="ctr"/>
            <a:r>
              <a:rPr lang="pl-PL" sz="1000">
                <a:latin typeface="Calibri" pitchFamily="34" charset="0"/>
              </a:rPr>
              <a:t>Physical</a:t>
            </a:r>
          </a:p>
          <a:p>
            <a:pPr algn="ctr"/>
            <a:r>
              <a:rPr lang="pl-PL" sz="1000">
                <a:latin typeface="Calibri" pitchFamily="34" charset="0"/>
              </a:rPr>
              <a:t>resources</a:t>
            </a:r>
          </a:p>
        </p:txBody>
      </p:sp>
      <p:sp>
        <p:nvSpPr>
          <p:cNvPr id="215" name="Prostokąt zaokrąglony 214"/>
          <p:cNvSpPr/>
          <p:nvPr/>
        </p:nvSpPr>
        <p:spPr bwMode="auto">
          <a:xfrm>
            <a:off x="6445440" y="1926154"/>
            <a:ext cx="2134080" cy="2795333"/>
          </a:xfrm>
          <a:prstGeom prst="roundRect">
            <a:avLst>
              <a:gd name="adj" fmla="val 3682"/>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grpSp>
        <p:nvGrpSpPr>
          <p:cNvPr id="2" name="Grupa 255"/>
          <p:cNvGrpSpPr>
            <a:grpSpLocks/>
          </p:cNvGrpSpPr>
          <p:nvPr/>
        </p:nvGrpSpPr>
        <p:grpSpPr bwMode="auto">
          <a:xfrm>
            <a:off x="6572161" y="1688529"/>
            <a:ext cx="1899360" cy="296671"/>
            <a:chOff x="2159992" y="1619596"/>
            <a:chExt cx="2308294" cy="360364"/>
          </a:xfrm>
        </p:grpSpPr>
        <p:sp>
          <p:nvSpPr>
            <p:cNvPr id="461" name="Prostokąt zaokrąglony 460"/>
            <p:cNvSpPr/>
            <p:nvPr/>
          </p:nvSpPr>
          <p:spPr bwMode="auto">
            <a:xfrm>
              <a:off x="2159992" y="1619596"/>
              <a:ext cx="2308294" cy="360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1" name="pole tekstowe 257"/>
            <p:cNvSpPr txBox="1">
              <a:spLocks noChangeArrowheads="1"/>
            </p:cNvSpPr>
            <p:nvPr/>
          </p:nvSpPr>
          <p:spPr bwMode="auto">
            <a:xfrm>
              <a:off x="2159992" y="1619596"/>
              <a:ext cx="2261936" cy="355161"/>
            </a:xfrm>
            <a:prstGeom prst="rect">
              <a:avLst/>
            </a:prstGeom>
            <a:noFill/>
            <a:ln w="9525">
              <a:noFill/>
              <a:miter lim="800000"/>
              <a:headEnd/>
              <a:tailEnd/>
            </a:ln>
          </p:spPr>
          <p:txBody>
            <a:bodyPr wrap="none">
              <a:spAutoFit/>
            </a:bodyPr>
            <a:lstStyle/>
            <a:p>
              <a:r>
                <a:rPr lang="pl-PL" sz="1300">
                  <a:latin typeface="Calibri" pitchFamily="34" charset="0"/>
                </a:rPr>
                <a:t>Atomic Service Instances</a:t>
              </a:r>
              <a:endParaRPr lang="en-US" sz="1300">
                <a:latin typeface="Calibri" pitchFamily="34" charset="0"/>
              </a:endParaRPr>
            </a:p>
          </p:txBody>
        </p:sp>
      </p:grpSp>
      <p:sp>
        <p:nvSpPr>
          <p:cNvPr id="6156" name="pole tekstowe 264"/>
          <p:cNvSpPr txBox="1">
            <a:spLocks noChangeArrowheads="1"/>
          </p:cNvSpPr>
          <p:nvPr/>
        </p:nvSpPr>
        <p:spPr bwMode="auto">
          <a:xfrm>
            <a:off x="6387840" y="1965038"/>
            <a:ext cx="2252160" cy="532856"/>
          </a:xfrm>
          <a:prstGeom prst="rect">
            <a:avLst/>
          </a:prstGeom>
          <a:noFill/>
          <a:ln w="9525">
            <a:noFill/>
            <a:miter lim="800000"/>
            <a:headEnd/>
            <a:tailEnd/>
          </a:ln>
        </p:spPr>
        <p:txBody>
          <a:bodyPr lIns="75231" tIns="37617" rIns="75231" bIns="37617">
            <a:spAutoFit/>
          </a:bodyPr>
          <a:lstStyle/>
          <a:p>
            <a:pPr algn="ctr"/>
            <a:r>
              <a:rPr lang="pl-PL" sz="1000">
                <a:solidFill>
                  <a:srgbClr val="FF0000"/>
                </a:solidFill>
                <a:latin typeface="Calibri" pitchFamily="34" charset="0"/>
              </a:rPr>
              <a:t>Deployed by AMS (T2.1) on available resources as required by WF mgmt (T6.5) or generic AS invoker (T6.3) </a:t>
            </a:r>
          </a:p>
        </p:txBody>
      </p:sp>
      <p:grpSp>
        <p:nvGrpSpPr>
          <p:cNvPr id="3" name="Grupa 43"/>
          <p:cNvGrpSpPr>
            <a:grpSpLocks/>
          </p:cNvGrpSpPr>
          <p:nvPr/>
        </p:nvGrpSpPr>
        <p:grpSpPr bwMode="auto">
          <a:xfrm>
            <a:off x="6552000" y="3037951"/>
            <a:ext cx="1955520" cy="295231"/>
            <a:chOff x="1000650" y="2539453"/>
            <a:chExt cx="2159808" cy="360663"/>
          </a:xfrm>
        </p:grpSpPr>
        <p:sp>
          <p:nvSpPr>
            <p:cNvPr id="459" name="Prostokąt zaokrąglony 458"/>
            <p:cNvSpPr/>
            <p:nvPr/>
          </p:nvSpPr>
          <p:spPr>
            <a:xfrm>
              <a:off x="1000650" y="2539453"/>
              <a:ext cx="2159808" cy="360663"/>
            </a:xfrm>
            <a:prstGeom prst="roundRect">
              <a:avLst/>
            </a:prstGeom>
            <a:solidFill>
              <a:schemeClr val="tx1">
                <a:alpha val="19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 name="pole tekstowe 40"/>
            <p:cNvSpPr txBox="1">
              <a:spLocks noChangeArrowheads="1"/>
            </p:cNvSpPr>
            <p:nvPr/>
          </p:nvSpPr>
          <p:spPr bwMode="auto">
            <a:xfrm>
              <a:off x="1243161" y="2539453"/>
              <a:ext cx="1747944" cy="338390"/>
            </a:xfrm>
            <a:prstGeom prst="rect">
              <a:avLst/>
            </a:prstGeom>
            <a:noFill/>
            <a:ln w="9525">
              <a:noFill/>
              <a:miter lim="800000"/>
              <a:headEnd/>
              <a:tailEnd/>
            </a:ln>
          </p:spPr>
          <p:txBody>
            <a:bodyPr wrap="none">
              <a:spAutoFit/>
            </a:bodyPr>
            <a:lstStyle/>
            <a:p>
              <a:pPr algn="ctr">
                <a:defRPr/>
              </a:pPr>
              <a:r>
                <a:rPr lang="pl-PL" sz="1200" dirty="0">
                  <a:latin typeface="+mj-lt"/>
                </a:rPr>
                <a:t>Raw OS (Linux variant)</a:t>
              </a:r>
              <a:endParaRPr lang="en-US" sz="1200" dirty="0">
                <a:latin typeface="+mj-lt"/>
              </a:endParaRPr>
            </a:p>
          </p:txBody>
        </p:sp>
      </p:grpSp>
      <p:sp>
        <p:nvSpPr>
          <p:cNvPr id="223" name="Prostokąt zaokrąglony 222"/>
          <p:cNvSpPr/>
          <p:nvPr/>
        </p:nvSpPr>
        <p:spPr bwMode="auto">
          <a:xfrm>
            <a:off x="6564961" y="3361984"/>
            <a:ext cx="1955520" cy="296671"/>
          </a:xfrm>
          <a:prstGeom prst="roundRect">
            <a:avLst/>
          </a:prstGeom>
          <a:solidFill>
            <a:srgbClr val="00B050">
              <a:alpha val="1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sp>
        <p:nvSpPr>
          <p:cNvPr id="225" name="pole tekstowe 40"/>
          <p:cNvSpPr txBox="1">
            <a:spLocks noChangeArrowheads="1"/>
          </p:cNvSpPr>
          <p:nvPr/>
        </p:nvSpPr>
        <p:spPr bwMode="auto">
          <a:xfrm>
            <a:off x="6552000" y="3361984"/>
            <a:ext cx="2016000" cy="267868"/>
          </a:xfrm>
          <a:prstGeom prst="rect">
            <a:avLst/>
          </a:prstGeom>
          <a:noFill/>
          <a:ln w="9525">
            <a:noFill/>
            <a:miter lim="800000"/>
            <a:headEnd/>
            <a:tailEnd/>
          </a:ln>
        </p:spPr>
        <p:txBody>
          <a:bodyPr wrap="none" lIns="82936" tIns="41469" rIns="82936" bIns="41469">
            <a:spAutoFit/>
          </a:bodyPr>
          <a:lstStyle/>
          <a:p>
            <a:pPr algn="ctr">
              <a:defRPr/>
            </a:pPr>
            <a:r>
              <a:rPr lang="pl-PL" sz="1200" dirty="0">
                <a:latin typeface="+mj-lt"/>
              </a:rPr>
              <a:t>LOB Federated storage access</a:t>
            </a:r>
            <a:endParaRPr lang="en-US" sz="1200" dirty="0">
              <a:latin typeface="+mj-lt"/>
            </a:endParaRPr>
          </a:p>
        </p:txBody>
      </p:sp>
      <p:sp>
        <p:nvSpPr>
          <p:cNvPr id="226" name="Prostokąt zaokrąglony 225"/>
          <p:cNvSpPr/>
          <p:nvPr/>
        </p:nvSpPr>
        <p:spPr bwMode="auto">
          <a:xfrm>
            <a:off x="6559201" y="3701860"/>
            <a:ext cx="1948320" cy="296671"/>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sp>
        <p:nvSpPr>
          <p:cNvPr id="227" name="pole tekstowe 35"/>
          <p:cNvSpPr txBox="1">
            <a:spLocks noChangeArrowheads="1"/>
          </p:cNvSpPr>
          <p:nvPr/>
        </p:nvSpPr>
        <p:spPr bwMode="auto">
          <a:xfrm>
            <a:off x="6559201" y="3704740"/>
            <a:ext cx="1955520" cy="267868"/>
          </a:xfrm>
          <a:prstGeom prst="rect">
            <a:avLst/>
          </a:prstGeom>
          <a:noFill/>
          <a:ln w="9525">
            <a:noFill/>
            <a:miter lim="800000"/>
            <a:headEnd/>
            <a:tailEnd/>
          </a:ln>
        </p:spPr>
        <p:txBody>
          <a:bodyPr lIns="82936" tIns="41469" rIns="82936" bIns="41469">
            <a:spAutoFit/>
          </a:bodyPr>
          <a:lstStyle/>
          <a:p>
            <a:pPr algn="ctr">
              <a:defRPr/>
            </a:pPr>
            <a:r>
              <a:rPr lang="pl-PL" sz="1200" dirty="0">
                <a:latin typeface="+mj-lt"/>
              </a:rPr>
              <a:t>Web Service cmd. wrapper</a:t>
            </a:r>
            <a:endParaRPr lang="en-US" sz="1200" dirty="0">
              <a:latin typeface="+mj-lt"/>
            </a:endParaRPr>
          </a:p>
        </p:txBody>
      </p:sp>
      <p:grpSp>
        <p:nvGrpSpPr>
          <p:cNvPr id="4" name="Grupa 32"/>
          <p:cNvGrpSpPr>
            <a:grpSpLocks/>
          </p:cNvGrpSpPr>
          <p:nvPr/>
        </p:nvGrpSpPr>
        <p:grpSpPr bwMode="auto">
          <a:xfrm>
            <a:off x="6557760" y="4367210"/>
            <a:ext cx="1955520" cy="296671"/>
            <a:chOff x="856874" y="5865205"/>
            <a:chExt cx="2087874" cy="648820"/>
          </a:xfrm>
        </p:grpSpPr>
        <p:sp>
          <p:nvSpPr>
            <p:cNvPr id="456" name="Prostokąt zaokrąglony 455"/>
            <p:cNvSpPr/>
            <p:nvPr/>
          </p:nvSpPr>
          <p:spPr bwMode="auto">
            <a:xfrm>
              <a:off x="856874" y="5865205"/>
              <a:ext cx="2087874" cy="648820"/>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36" name="pole tekstowe 47"/>
            <p:cNvSpPr txBox="1">
              <a:spLocks noChangeArrowheads="1"/>
            </p:cNvSpPr>
            <p:nvPr/>
          </p:nvSpPr>
          <p:spPr bwMode="auto">
            <a:xfrm>
              <a:off x="1173273" y="5865944"/>
              <a:ext cx="1708554" cy="605797"/>
            </a:xfrm>
            <a:prstGeom prst="rect">
              <a:avLst/>
            </a:prstGeom>
            <a:noFill/>
            <a:ln w="9525">
              <a:noFill/>
              <a:miter lim="800000"/>
              <a:headEnd/>
              <a:tailEnd/>
            </a:ln>
          </p:spPr>
          <p:txBody>
            <a:bodyPr>
              <a:spAutoFit/>
            </a:bodyPr>
            <a:lstStyle/>
            <a:p>
              <a:pPr algn="ctr"/>
              <a:r>
                <a:rPr lang="pl-PL" sz="1200">
                  <a:latin typeface="Gill Sans MT" pitchFamily="34" charset="0"/>
                </a:rPr>
                <a:t>Generic VNC server</a:t>
              </a:r>
            </a:p>
          </p:txBody>
        </p:sp>
        <p:pic>
          <p:nvPicPr>
            <p:cNvPr id="6337" name="Picture 2"/>
            <p:cNvPicPr>
              <a:picLocks noChangeAspect="1" noChangeArrowheads="1"/>
            </p:cNvPicPr>
            <p:nvPr/>
          </p:nvPicPr>
          <p:blipFill>
            <a:blip r:embed="rId7" cstate="print"/>
            <a:srcRect/>
            <a:stretch>
              <a:fillRect/>
            </a:stretch>
          </p:blipFill>
          <p:spPr bwMode="auto">
            <a:xfrm>
              <a:off x="928884" y="5937954"/>
              <a:ext cx="307670" cy="504056"/>
            </a:xfrm>
            <a:prstGeom prst="rect">
              <a:avLst/>
            </a:prstGeom>
            <a:noFill/>
            <a:ln w="9525">
              <a:solidFill>
                <a:schemeClr val="accent1"/>
              </a:solidFill>
              <a:miter lim="800000"/>
              <a:headEnd/>
              <a:tailEnd/>
            </a:ln>
          </p:spPr>
        </p:pic>
      </p:grpSp>
      <p:grpSp>
        <p:nvGrpSpPr>
          <p:cNvPr id="5" name="Grupa 51"/>
          <p:cNvGrpSpPr>
            <a:grpSpLocks/>
          </p:cNvGrpSpPr>
          <p:nvPr/>
        </p:nvGrpSpPr>
        <p:grpSpPr bwMode="auto">
          <a:xfrm>
            <a:off x="6557760" y="2548299"/>
            <a:ext cx="1955520" cy="296671"/>
            <a:chOff x="5616376" y="3275778"/>
            <a:chExt cx="2377169" cy="359821"/>
          </a:xfrm>
        </p:grpSpPr>
        <p:sp>
          <p:nvSpPr>
            <p:cNvPr id="454" name="Prostokąt zaokrąglony 453"/>
            <p:cNvSpPr/>
            <p:nvPr/>
          </p:nvSpPr>
          <p:spPr>
            <a:xfrm>
              <a:off x="5616376" y="3275778"/>
              <a:ext cx="2377169" cy="359821"/>
            </a:xfrm>
            <a:prstGeom prst="roundRect">
              <a:avLst/>
            </a:prstGeom>
            <a:solidFill>
              <a:schemeClr val="accent5">
                <a:lumMod val="60000"/>
                <a:lumOff val="40000"/>
                <a:alpha val="19000"/>
              </a:schemeClr>
            </a:solid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5" name="pole tekstowe 48"/>
            <p:cNvSpPr txBox="1">
              <a:spLocks noChangeArrowheads="1"/>
            </p:cNvSpPr>
            <p:nvPr/>
          </p:nvSpPr>
          <p:spPr bwMode="auto">
            <a:xfrm>
              <a:off x="5805315" y="3275778"/>
              <a:ext cx="1950280" cy="335962"/>
            </a:xfrm>
            <a:prstGeom prst="rect">
              <a:avLst/>
            </a:prstGeom>
            <a:noFill/>
            <a:ln w="9525">
              <a:noFill/>
              <a:prstDash val="dash"/>
              <a:miter lim="800000"/>
              <a:headEnd/>
              <a:tailEnd/>
            </a:ln>
          </p:spPr>
          <p:txBody>
            <a:bodyPr wrap="none">
              <a:spAutoFit/>
            </a:bodyPr>
            <a:lstStyle/>
            <a:p>
              <a:pPr algn="ctr">
                <a:defRPr/>
              </a:pPr>
              <a:r>
                <a:rPr lang="pl-PL" sz="1200" b="1" dirty="0">
                  <a:latin typeface="+mj-lt"/>
                </a:rPr>
                <a:t>VPH-Share Tool / App.</a:t>
              </a:r>
              <a:endParaRPr lang="en-US" sz="1200" b="1" dirty="0">
                <a:latin typeface="+mj-lt"/>
              </a:endParaRPr>
            </a:p>
          </p:txBody>
        </p:sp>
      </p:grpSp>
      <p:cxnSp>
        <p:nvCxnSpPr>
          <p:cNvPr id="235" name="Łącznik prosty ze strzałką 234"/>
          <p:cNvCxnSpPr>
            <a:stCxn id="215" idx="2"/>
          </p:cNvCxnSpPr>
          <p:nvPr/>
        </p:nvCxnSpPr>
        <p:spPr bwMode="auto">
          <a:xfrm rot="5400000">
            <a:off x="7428231" y="4805736"/>
            <a:ext cx="168498"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Łącznik prosty ze strzałką 235"/>
          <p:cNvCxnSpPr/>
          <p:nvPr/>
        </p:nvCxnSpPr>
        <p:spPr bwMode="auto">
          <a:xfrm>
            <a:off x="4017600" y="4227516"/>
            <a:ext cx="236160" cy="1440"/>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upa 252"/>
          <p:cNvGrpSpPr>
            <a:grpSpLocks/>
          </p:cNvGrpSpPr>
          <p:nvPr/>
        </p:nvGrpSpPr>
        <p:grpSpPr bwMode="auto">
          <a:xfrm>
            <a:off x="2950560" y="3763787"/>
            <a:ext cx="1006560" cy="888573"/>
            <a:chOff x="2736056" y="3635821"/>
            <a:chExt cx="1224136" cy="1079947"/>
          </a:xfrm>
        </p:grpSpPr>
        <p:grpSp>
          <p:nvGrpSpPr>
            <p:cNvPr id="7" name="Grupa 106"/>
            <p:cNvGrpSpPr>
              <a:grpSpLocks/>
            </p:cNvGrpSpPr>
            <p:nvPr/>
          </p:nvGrpSpPr>
          <p:grpSpPr bwMode="auto">
            <a:xfrm>
              <a:off x="2809613" y="4423467"/>
              <a:ext cx="446573" cy="224521"/>
              <a:chOff x="7345671" y="5796476"/>
              <a:chExt cx="446476" cy="224644"/>
            </a:xfrm>
          </p:grpSpPr>
          <p:sp>
            <p:nvSpPr>
              <p:cNvPr id="452" name="Prostokąt zaokrąglony 451"/>
              <p:cNvSpPr/>
              <p:nvPr/>
            </p:nvSpPr>
            <p:spPr>
              <a:xfrm>
                <a:off x="7345668" y="5796474"/>
                <a:ext cx="446476" cy="2206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32" name="pole tekstowe 96"/>
              <p:cNvSpPr txBox="1">
                <a:spLocks noChangeArrowheads="1"/>
              </p:cNvSpPr>
              <p:nvPr/>
            </p:nvSpPr>
            <p:spPr bwMode="auto">
              <a:xfrm>
                <a:off x="7416586" y="5796559"/>
                <a:ext cx="360335" cy="224561"/>
              </a:xfrm>
              <a:prstGeom prst="rect">
                <a:avLst/>
              </a:prstGeom>
              <a:noFill/>
              <a:ln w="9525">
                <a:noFill/>
                <a:miter lim="800000"/>
                <a:headEnd/>
                <a:tailEnd/>
              </a:ln>
            </p:spPr>
            <p:txBody>
              <a:bodyPr lIns="0" tIns="0" rIns="0" bIns="0">
                <a:spAutoFit/>
              </a:bodyPr>
              <a:lstStyle/>
              <a:p>
                <a:r>
                  <a:rPr lang="pl-PL" sz="1200">
                    <a:latin typeface="Calibri" pitchFamily="34" charset="0"/>
                  </a:rPr>
                  <a:t>T2.5</a:t>
                </a:r>
                <a:endParaRPr lang="en-US" sz="1200">
                  <a:latin typeface="Calibri" pitchFamily="34" charset="0"/>
                </a:endParaRPr>
              </a:p>
            </p:txBody>
          </p:sp>
        </p:grpSp>
        <p:grpSp>
          <p:nvGrpSpPr>
            <p:cNvPr id="8" name="Grupa 94"/>
            <p:cNvGrpSpPr>
              <a:grpSpLocks/>
            </p:cNvGrpSpPr>
            <p:nvPr/>
          </p:nvGrpSpPr>
          <p:grpSpPr bwMode="auto">
            <a:xfrm>
              <a:off x="2809609" y="3754839"/>
              <a:ext cx="1007688" cy="547950"/>
              <a:chOff x="4321174" y="5866876"/>
              <a:chExt cx="1007421" cy="548110"/>
            </a:xfrm>
          </p:grpSpPr>
          <p:sp>
            <p:nvSpPr>
              <p:cNvPr id="448" name="Prostokąt zaokrąglony 447"/>
              <p:cNvSpPr/>
              <p:nvPr/>
            </p:nvSpPr>
            <p:spPr bwMode="auto">
              <a:xfrm>
                <a:off x="4464740" y="5866876"/>
                <a:ext cx="854393" cy="528751"/>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8" name="pole tekstowe 92"/>
              <p:cNvSpPr txBox="1">
                <a:spLocks noChangeArrowheads="1"/>
              </p:cNvSpPr>
              <p:nvPr/>
            </p:nvSpPr>
            <p:spPr bwMode="auto">
              <a:xfrm>
                <a:off x="4607959" y="5909854"/>
                <a:ext cx="720636" cy="505132"/>
              </a:xfrm>
              <a:prstGeom prst="rect">
                <a:avLst/>
              </a:prstGeom>
              <a:noFill/>
              <a:ln w="9525">
                <a:noFill/>
                <a:miter lim="800000"/>
                <a:headEnd/>
                <a:tailEnd/>
              </a:ln>
            </p:spPr>
            <p:txBody>
              <a:bodyPr>
                <a:spAutoFit/>
              </a:bodyPr>
              <a:lstStyle/>
              <a:p>
                <a:pPr algn="ctr"/>
                <a:r>
                  <a:rPr lang="pl-PL" sz="1000">
                    <a:latin typeface="Calibri" pitchFamily="34" charset="0"/>
                  </a:rPr>
                  <a:t>DRI</a:t>
                </a:r>
              </a:p>
              <a:p>
                <a:pPr algn="ctr"/>
                <a:r>
                  <a:rPr lang="pl-PL" sz="1000">
                    <a:latin typeface="Calibri" pitchFamily="34" charset="0"/>
                  </a:rPr>
                  <a:t>Service</a:t>
                </a:r>
              </a:p>
            </p:txBody>
          </p:sp>
          <p:sp>
            <p:nvSpPr>
              <p:cNvPr id="450" name="Prostokąt zaokrąglony 449"/>
              <p:cNvSpPr/>
              <p:nvPr/>
            </p:nvSpPr>
            <p:spPr bwMode="auto">
              <a:xfrm>
                <a:off x="4321174" y="5938659"/>
                <a:ext cx="287132" cy="145320"/>
              </a:xfrm>
              <a:prstGeom prst="roundRect">
                <a:avLst>
                  <a:gd name="adj" fmla="val 6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1" name="Prostokąt zaokrąglony 450"/>
              <p:cNvSpPr/>
              <p:nvPr/>
            </p:nvSpPr>
            <p:spPr bwMode="auto">
              <a:xfrm>
                <a:off x="4321174" y="6155762"/>
                <a:ext cx="287132" cy="143568"/>
              </a:xfrm>
              <a:prstGeom prst="roundRect">
                <a:avLst>
                  <a:gd name="adj" fmla="val 6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7" name="Prostokąt zaokrąglony 446"/>
            <p:cNvSpPr/>
            <p:nvPr/>
          </p:nvSpPr>
          <p:spPr bwMode="auto">
            <a:xfrm>
              <a:off x="2736056" y="3635821"/>
              <a:ext cx="1224136" cy="1079947"/>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5" name="Prostokąt zaokrąglony 244"/>
          <p:cNvSpPr/>
          <p:nvPr/>
        </p:nvSpPr>
        <p:spPr bwMode="auto">
          <a:xfrm>
            <a:off x="2358720" y="1926154"/>
            <a:ext cx="3970080" cy="4385260"/>
          </a:xfrm>
          <a:prstGeom prst="roundRect">
            <a:avLst>
              <a:gd name="adj" fmla="val 1708"/>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grpSp>
        <p:nvGrpSpPr>
          <p:cNvPr id="9" name="Grupa 18"/>
          <p:cNvGrpSpPr>
            <a:grpSpLocks/>
          </p:cNvGrpSpPr>
          <p:nvPr/>
        </p:nvGrpSpPr>
        <p:grpSpPr bwMode="auto">
          <a:xfrm>
            <a:off x="4314240" y="2044246"/>
            <a:ext cx="1658880" cy="2845739"/>
            <a:chOff x="4188872" y="3784575"/>
            <a:chExt cx="917334" cy="810840"/>
          </a:xfrm>
        </p:grpSpPr>
        <p:sp>
          <p:nvSpPr>
            <p:cNvPr id="443" name="Puszka 442"/>
            <p:cNvSpPr/>
            <p:nvPr/>
          </p:nvSpPr>
          <p:spPr>
            <a:xfrm>
              <a:off x="4188872" y="3784575"/>
              <a:ext cx="917334" cy="810840"/>
            </a:xfrm>
            <a:prstGeom prst="can">
              <a:avLst>
                <a:gd name="adj" fmla="val 18144"/>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3" name="pole tekstowe 98"/>
            <p:cNvSpPr txBox="1">
              <a:spLocks noChangeArrowheads="1"/>
            </p:cNvSpPr>
            <p:nvPr/>
          </p:nvSpPr>
          <p:spPr bwMode="auto">
            <a:xfrm>
              <a:off x="4221376" y="4466976"/>
              <a:ext cx="884830" cy="114004"/>
            </a:xfrm>
            <a:prstGeom prst="rect">
              <a:avLst/>
            </a:prstGeom>
            <a:noFill/>
            <a:ln w="9525">
              <a:noFill/>
              <a:miter lim="800000"/>
              <a:headEnd/>
              <a:tailEnd/>
            </a:ln>
          </p:spPr>
          <p:txBody>
            <a:bodyPr>
              <a:spAutoFit/>
            </a:bodyPr>
            <a:lstStyle/>
            <a:p>
              <a:pPr algn="ctr"/>
              <a:r>
                <a:rPr lang="pl-PL" sz="1000">
                  <a:latin typeface="Calibri" pitchFamily="34" charset="0"/>
                </a:rPr>
                <a:t>Atmosphere persistence layer (internal registry)</a:t>
              </a:r>
            </a:p>
          </p:txBody>
        </p:sp>
      </p:grpSp>
      <p:grpSp>
        <p:nvGrpSpPr>
          <p:cNvPr id="10" name="Grupa 124"/>
          <p:cNvGrpSpPr>
            <a:grpSpLocks/>
          </p:cNvGrpSpPr>
          <p:nvPr/>
        </p:nvGrpSpPr>
        <p:grpSpPr bwMode="auto">
          <a:xfrm>
            <a:off x="4373281" y="2459010"/>
            <a:ext cx="888480" cy="1052750"/>
            <a:chOff x="2591494" y="4643933"/>
            <a:chExt cx="1081433" cy="1278121"/>
          </a:xfrm>
        </p:grpSpPr>
        <p:grpSp>
          <p:nvGrpSpPr>
            <p:cNvPr id="11" name="Grupa 79"/>
            <p:cNvGrpSpPr>
              <a:grpSpLocks/>
            </p:cNvGrpSpPr>
            <p:nvPr/>
          </p:nvGrpSpPr>
          <p:grpSpPr bwMode="auto">
            <a:xfrm>
              <a:off x="2736056" y="4643933"/>
              <a:ext cx="764392" cy="792088"/>
              <a:chOff x="2808064" y="5292005"/>
              <a:chExt cx="764392" cy="792088"/>
            </a:xfrm>
          </p:grpSpPr>
          <p:sp>
            <p:nvSpPr>
              <p:cNvPr id="440" name="Zagięty narożnik 439"/>
              <p:cNvSpPr/>
              <p:nvPr/>
            </p:nvSpPr>
            <p:spPr>
              <a:xfrm>
                <a:off x="2807226" y="5292005"/>
                <a:ext cx="550357" cy="648677"/>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 name="Zagięty narożnik 440"/>
              <p:cNvSpPr/>
              <p:nvPr/>
            </p:nvSpPr>
            <p:spPr>
              <a:xfrm>
                <a:off x="2907131" y="5363691"/>
                <a:ext cx="564379" cy="64867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2" name="Zagięty narożnik 441"/>
              <p:cNvSpPr/>
              <p:nvPr/>
            </p:nvSpPr>
            <p:spPr>
              <a:xfrm>
                <a:off x="3022811" y="5437126"/>
                <a:ext cx="564379" cy="64692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318" name="pole tekstowe 80"/>
            <p:cNvSpPr txBox="1">
              <a:spLocks noChangeArrowheads="1"/>
            </p:cNvSpPr>
            <p:nvPr/>
          </p:nvSpPr>
          <p:spPr bwMode="auto">
            <a:xfrm>
              <a:off x="2591494" y="5436418"/>
              <a:ext cx="1081433" cy="485636"/>
            </a:xfrm>
            <a:prstGeom prst="rect">
              <a:avLst/>
            </a:prstGeom>
            <a:noFill/>
            <a:ln w="9525">
              <a:noFill/>
              <a:miter lim="800000"/>
              <a:headEnd/>
              <a:tailEnd/>
            </a:ln>
          </p:spPr>
          <p:txBody>
            <a:bodyPr>
              <a:spAutoFit/>
            </a:bodyPr>
            <a:lstStyle/>
            <a:p>
              <a:pPr algn="ctr"/>
              <a:r>
                <a:rPr lang="pl-PL" sz="1000">
                  <a:latin typeface="Calibri" pitchFamily="34" charset="0"/>
                </a:rPr>
                <a:t>VM templates</a:t>
              </a:r>
            </a:p>
          </p:txBody>
        </p:sp>
      </p:grpSp>
      <p:grpSp>
        <p:nvGrpSpPr>
          <p:cNvPr id="12" name="Grupa 79"/>
          <p:cNvGrpSpPr>
            <a:grpSpLocks/>
          </p:cNvGrpSpPr>
          <p:nvPr/>
        </p:nvGrpSpPr>
        <p:grpSpPr bwMode="auto">
          <a:xfrm>
            <a:off x="5261760" y="2469090"/>
            <a:ext cx="629280" cy="650948"/>
            <a:chOff x="2808064" y="5292005"/>
            <a:chExt cx="764392" cy="792088"/>
          </a:xfrm>
        </p:grpSpPr>
        <p:sp>
          <p:nvSpPr>
            <p:cNvPr id="435" name="Zagięty narożnik 434"/>
            <p:cNvSpPr/>
            <p:nvPr/>
          </p:nvSpPr>
          <p:spPr>
            <a:xfrm>
              <a:off x="2808064" y="5292005"/>
              <a:ext cx="549242" cy="648391"/>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6" name="Zagięty narożnik 435"/>
            <p:cNvSpPr/>
            <p:nvPr/>
          </p:nvSpPr>
          <p:spPr>
            <a:xfrm>
              <a:off x="2909516" y="5363854"/>
              <a:ext cx="547494" cy="65014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7" name="Zagięty narożnik 436"/>
            <p:cNvSpPr/>
            <p:nvPr/>
          </p:nvSpPr>
          <p:spPr>
            <a:xfrm>
              <a:off x="3024962" y="5437455"/>
              <a:ext cx="547494" cy="64663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171" name="pole tekstowe 85"/>
          <p:cNvSpPr txBox="1">
            <a:spLocks noChangeArrowheads="1"/>
          </p:cNvSpPr>
          <p:nvPr/>
        </p:nvSpPr>
        <p:spPr bwMode="auto">
          <a:xfrm>
            <a:off x="5143680" y="3121479"/>
            <a:ext cx="888480" cy="236185"/>
          </a:xfrm>
          <a:prstGeom prst="rect">
            <a:avLst/>
          </a:prstGeom>
          <a:noFill/>
          <a:ln w="9525">
            <a:noFill/>
            <a:miter lim="800000"/>
            <a:headEnd/>
            <a:tailEnd/>
          </a:ln>
        </p:spPr>
        <p:txBody>
          <a:bodyPr lIns="82936" tIns="41469" rIns="82936" bIns="41469">
            <a:spAutoFit/>
          </a:bodyPr>
          <a:lstStyle/>
          <a:p>
            <a:pPr algn="ctr"/>
            <a:r>
              <a:rPr lang="pl-PL" sz="1000">
                <a:latin typeface="Calibri" pitchFamily="34" charset="0"/>
              </a:rPr>
              <a:t>AS images</a:t>
            </a:r>
          </a:p>
        </p:txBody>
      </p:sp>
      <p:grpSp>
        <p:nvGrpSpPr>
          <p:cNvPr id="13" name="Grupa 134"/>
          <p:cNvGrpSpPr>
            <a:grpSpLocks/>
          </p:cNvGrpSpPr>
          <p:nvPr/>
        </p:nvGrpSpPr>
        <p:grpSpPr bwMode="auto">
          <a:xfrm>
            <a:off x="4314240" y="3467117"/>
            <a:ext cx="947520" cy="1103261"/>
            <a:chOff x="2592040" y="5436021"/>
            <a:chExt cx="1152894" cy="1531238"/>
          </a:xfrm>
        </p:grpSpPr>
        <p:grpSp>
          <p:nvGrpSpPr>
            <p:cNvPr id="14" name="Grupa 132"/>
            <p:cNvGrpSpPr>
              <a:grpSpLocks/>
            </p:cNvGrpSpPr>
            <p:nvPr/>
          </p:nvGrpSpPr>
          <p:grpSpPr bwMode="auto">
            <a:xfrm>
              <a:off x="2736056" y="5436021"/>
              <a:ext cx="864096" cy="792088"/>
              <a:chOff x="2736056" y="5436021"/>
              <a:chExt cx="864096" cy="792088"/>
            </a:xfrm>
          </p:grpSpPr>
          <p:sp>
            <p:nvSpPr>
              <p:cNvPr id="431" name="Chmurka 430"/>
              <p:cNvSpPr/>
              <p:nvPr/>
            </p:nvSpPr>
            <p:spPr>
              <a:xfrm>
                <a:off x="2735714" y="5436021"/>
                <a:ext cx="863795" cy="79153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2" name="Sześcian 431"/>
              <p:cNvSpPr/>
              <p:nvPr/>
            </p:nvSpPr>
            <p:spPr>
              <a:xfrm>
                <a:off x="2951225" y="5581934"/>
                <a:ext cx="217263" cy="213874"/>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3" name="Puszka 432"/>
              <p:cNvSpPr/>
              <p:nvPr/>
            </p:nvSpPr>
            <p:spPr>
              <a:xfrm>
                <a:off x="3238572" y="5581934"/>
                <a:ext cx="173459" cy="213874"/>
              </a:xfrm>
              <a:prstGeom prst="can">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4" name="Sześcian 433"/>
              <p:cNvSpPr/>
              <p:nvPr/>
            </p:nvSpPr>
            <p:spPr>
              <a:xfrm>
                <a:off x="3044087" y="5849775"/>
                <a:ext cx="215511" cy="217871"/>
              </a:xfrm>
              <a:prstGeom prst="cub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309" name="pole tekstowe 133"/>
            <p:cNvSpPr txBox="1">
              <a:spLocks noChangeArrowheads="1"/>
            </p:cNvSpPr>
            <p:nvPr/>
          </p:nvSpPr>
          <p:spPr bwMode="auto">
            <a:xfrm>
              <a:off x="2592040" y="6198354"/>
              <a:ext cx="1152894" cy="768905"/>
            </a:xfrm>
            <a:prstGeom prst="rect">
              <a:avLst/>
            </a:prstGeom>
            <a:noFill/>
            <a:ln w="9525">
              <a:noFill/>
              <a:miter lim="800000"/>
              <a:headEnd/>
              <a:tailEnd/>
            </a:ln>
          </p:spPr>
          <p:txBody>
            <a:bodyPr>
              <a:spAutoFit/>
            </a:bodyPr>
            <a:lstStyle/>
            <a:p>
              <a:pPr algn="ctr"/>
              <a:r>
                <a:rPr lang="pl-PL" sz="1000">
                  <a:latin typeface="Calibri" pitchFamily="34" charset="0"/>
                </a:rPr>
                <a:t>Available cloud</a:t>
              </a:r>
            </a:p>
            <a:p>
              <a:pPr algn="ctr"/>
              <a:r>
                <a:rPr lang="pl-PL" sz="1000">
                  <a:latin typeface="Calibri" pitchFamily="34" charset="0"/>
                </a:rPr>
                <a:t>infrastructure</a:t>
              </a:r>
            </a:p>
          </p:txBody>
        </p:sp>
      </p:grpSp>
      <p:grpSp>
        <p:nvGrpSpPr>
          <p:cNvPr id="15" name="Grupa 159"/>
          <p:cNvGrpSpPr>
            <a:grpSpLocks/>
          </p:cNvGrpSpPr>
          <p:nvPr/>
        </p:nvGrpSpPr>
        <p:grpSpPr bwMode="auto">
          <a:xfrm>
            <a:off x="5143680" y="3408069"/>
            <a:ext cx="888480" cy="1042867"/>
            <a:chOff x="3528417" y="5436616"/>
            <a:chExt cx="1079847" cy="1266225"/>
          </a:xfrm>
        </p:grpSpPr>
        <p:sp>
          <p:nvSpPr>
            <p:cNvPr id="6298" name="pole tekstowe 139"/>
            <p:cNvSpPr txBox="1">
              <a:spLocks noChangeArrowheads="1"/>
            </p:cNvSpPr>
            <p:nvPr/>
          </p:nvSpPr>
          <p:spPr bwMode="auto">
            <a:xfrm>
              <a:off x="3528417" y="6198353"/>
              <a:ext cx="1079847" cy="504488"/>
            </a:xfrm>
            <a:prstGeom prst="rect">
              <a:avLst/>
            </a:prstGeom>
            <a:noFill/>
            <a:ln w="9525">
              <a:noFill/>
              <a:miter lim="800000"/>
              <a:headEnd/>
              <a:tailEnd/>
            </a:ln>
          </p:spPr>
          <p:txBody>
            <a:bodyPr>
              <a:spAutoFit/>
            </a:bodyPr>
            <a:lstStyle/>
            <a:p>
              <a:pPr algn="ctr"/>
              <a:r>
                <a:rPr lang="pl-PL" sz="1000">
                  <a:latin typeface="Calibri" pitchFamily="34" charset="0"/>
                </a:rPr>
                <a:t>Managed</a:t>
              </a:r>
            </a:p>
            <a:p>
              <a:pPr algn="ctr"/>
              <a:r>
                <a:rPr lang="pl-PL" sz="1000">
                  <a:latin typeface="Calibri" pitchFamily="34" charset="0"/>
                </a:rPr>
                <a:t>datasets</a:t>
              </a:r>
            </a:p>
          </p:txBody>
        </p:sp>
        <p:grpSp>
          <p:nvGrpSpPr>
            <p:cNvPr id="16" name="Grupa 152"/>
            <p:cNvGrpSpPr>
              <a:grpSpLocks/>
            </p:cNvGrpSpPr>
            <p:nvPr/>
          </p:nvGrpSpPr>
          <p:grpSpPr bwMode="auto">
            <a:xfrm>
              <a:off x="3672927" y="5436616"/>
              <a:ext cx="647908" cy="646981"/>
              <a:chOff x="3646925" y="5436616"/>
              <a:chExt cx="647908" cy="646981"/>
            </a:xfrm>
          </p:grpSpPr>
          <p:sp>
            <p:nvSpPr>
              <p:cNvPr id="427" name="Zagięty narożnik 426"/>
              <p:cNvSpPr/>
              <p:nvPr/>
            </p:nvSpPr>
            <p:spPr>
              <a:xfrm>
                <a:off x="3673930" y="5436616"/>
                <a:ext cx="547799" cy="64698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7" name="pole tekstowe 151"/>
              <p:cNvSpPr txBox="1">
                <a:spLocks noChangeArrowheads="1"/>
              </p:cNvSpPr>
              <p:nvPr/>
            </p:nvSpPr>
            <p:spPr bwMode="auto">
              <a:xfrm>
                <a:off x="3646925" y="5441376"/>
                <a:ext cx="647908" cy="616597"/>
              </a:xfrm>
              <a:prstGeom prst="rect">
                <a:avLst/>
              </a:prstGeom>
              <a:noFill/>
              <a:ln w="9525">
                <a:noFill/>
                <a:miter lim="800000"/>
                <a:headEnd/>
                <a:tailEnd/>
              </a:ln>
            </p:spPr>
            <p:txBody>
              <a:bodyPr>
                <a:spAutoFit/>
              </a:bodyPr>
              <a:lstStyle/>
              <a:p>
                <a:r>
                  <a:rPr lang="pl-PL" sz="900">
                    <a:solidFill>
                      <a:srgbClr val="FF0000"/>
                    </a:solidFill>
                    <a:latin typeface="Calibri" pitchFamily="34" charset="0"/>
                  </a:rPr>
                  <a:t>101101</a:t>
                </a:r>
              </a:p>
              <a:p>
                <a:r>
                  <a:rPr lang="pl-PL" sz="900">
                    <a:solidFill>
                      <a:srgbClr val="FF0000"/>
                    </a:solidFill>
                    <a:latin typeface="Calibri" pitchFamily="34" charset="0"/>
                  </a:rPr>
                  <a:t>011010</a:t>
                </a:r>
              </a:p>
              <a:p>
                <a:r>
                  <a:rPr lang="pl-PL" sz="900">
                    <a:solidFill>
                      <a:srgbClr val="FF0000"/>
                    </a:solidFill>
                    <a:latin typeface="Calibri" pitchFamily="34" charset="0"/>
                  </a:rPr>
                  <a:t>111011</a:t>
                </a:r>
                <a:endParaRPr lang="en-US" sz="900">
                  <a:solidFill>
                    <a:srgbClr val="FF0000"/>
                  </a:solidFill>
                  <a:latin typeface="Calibri" pitchFamily="34" charset="0"/>
                </a:endParaRPr>
              </a:p>
            </p:txBody>
          </p:sp>
        </p:grpSp>
        <p:grpSp>
          <p:nvGrpSpPr>
            <p:cNvPr id="17" name="Grupa 153"/>
            <p:cNvGrpSpPr>
              <a:grpSpLocks/>
            </p:cNvGrpSpPr>
            <p:nvPr/>
          </p:nvGrpSpPr>
          <p:grpSpPr bwMode="auto">
            <a:xfrm>
              <a:off x="3744388" y="5508309"/>
              <a:ext cx="647908" cy="660970"/>
              <a:chOff x="3646378" y="5436301"/>
              <a:chExt cx="647908" cy="660970"/>
            </a:xfrm>
          </p:grpSpPr>
          <p:sp>
            <p:nvSpPr>
              <p:cNvPr id="425" name="Zagięty narożnik 154"/>
              <p:cNvSpPr/>
              <p:nvPr/>
            </p:nvSpPr>
            <p:spPr>
              <a:xfrm>
                <a:off x="3671929" y="5436301"/>
                <a:ext cx="549549" cy="66097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5" name="pole tekstowe 155"/>
              <p:cNvSpPr txBox="1">
                <a:spLocks noChangeArrowheads="1"/>
              </p:cNvSpPr>
              <p:nvPr/>
            </p:nvSpPr>
            <p:spPr bwMode="auto">
              <a:xfrm>
                <a:off x="3646378" y="5440780"/>
                <a:ext cx="647908" cy="616597"/>
              </a:xfrm>
              <a:prstGeom prst="rect">
                <a:avLst/>
              </a:prstGeom>
              <a:noFill/>
              <a:ln w="9525">
                <a:noFill/>
                <a:miter lim="800000"/>
                <a:headEnd/>
                <a:tailEnd/>
              </a:ln>
            </p:spPr>
            <p:txBody>
              <a:bodyPr>
                <a:spAutoFit/>
              </a:bodyPr>
              <a:lstStyle/>
              <a:p>
                <a:r>
                  <a:rPr lang="pl-PL" sz="900">
                    <a:solidFill>
                      <a:srgbClr val="FF0000"/>
                    </a:solidFill>
                    <a:latin typeface="Calibri" pitchFamily="34" charset="0"/>
                  </a:rPr>
                  <a:t>101101</a:t>
                </a:r>
              </a:p>
              <a:p>
                <a:r>
                  <a:rPr lang="pl-PL" sz="900">
                    <a:solidFill>
                      <a:srgbClr val="FF0000"/>
                    </a:solidFill>
                    <a:latin typeface="Calibri" pitchFamily="34" charset="0"/>
                  </a:rPr>
                  <a:t>011010</a:t>
                </a:r>
              </a:p>
              <a:p>
                <a:r>
                  <a:rPr lang="pl-PL" sz="900">
                    <a:solidFill>
                      <a:srgbClr val="FF0000"/>
                    </a:solidFill>
                    <a:latin typeface="Calibri" pitchFamily="34" charset="0"/>
                  </a:rPr>
                  <a:t>111011</a:t>
                </a:r>
                <a:endParaRPr lang="en-US" sz="900">
                  <a:solidFill>
                    <a:srgbClr val="FF0000"/>
                  </a:solidFill>
                  <a:latin typeface="Calibri" pitchFamily="34" charset="0"/>
                </a:endParaRPr>
              </a:p>
            </p:txBody>
          </p:sp>
        </p:grpSp>
        <p:grpSp>
          <p:nvGrpSpPr>
            <p:cNvPr id="18" name="Grupa 421"/>
            <p:cNvGrpSpPr>
              <a:grpSpLocks/>
            </p:cNvGrpSpPr>
            <p:nvPr/>
          </p:nvGrpSpPr>
          <p:grpSpPr bwMode="auto">
            <a:xfrm>
              <a:off x="3815848" y="5593990"/>
              <a:ext cx="647908" cy="634741"/>
              <a:chOff x="3645830" y="5449974"/>
              <a:chExt cx="647908" cy="634741"/>
            </a:xfrm>
          </p:grpSpPr>
          <p:sp>
            <p:nvSpPr>
              <p:cNvPr id="423" name="Zagięty narożnik 422"/>
              <p:cNvSpPr/>
              <p:nvPr/>
            </p:nvSpPr>
            <p:spPr>
              <a:xfrm>
                <a:off x="3671677" y="5449974"/>
                <a:ext cx="547798" cy="63474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03" name="pole tekstowe 158"/>
              <p:cNvSpPr txBox="1">
                <a:spLocks noChangeArrowheads="1"/>
              </p:cNvSpPr>
              <p:nvPr/>
            </p:nvSpPr>
            <p:spPr bwMode="auto">
              <a:xfrm>
                <a:off x="3645830" y="5454468"/>
                <a:ext cx="647908" cy="616597"/>
              </a:xfrm>
              <a:prstGeom prst="rect">
                <a:avLst/>
              </a:prstGeom>
              <a:noFill/>
              <a:ln w="9525">
                <a:noFill/>
                <a:miter lim="800000"/>
                <a:headEnd/>
                <a:tailEnd/>
              </a:ln>
            </p:spPr>
            <p:txBody>
              <a:bodyPr>
                <a:spAutoFit/>
              </a:bodyPr>
              <a:lstStyle/>
              <a:p>
                <a:r>
                  <a:rPr lang="pl-PL" sz="900">
                    <a:solidFill>
                      <a:srgbClr val="FF0000"/>
                    </a:solidFill>
                    <a:latin typeface="Calibri" pitchFamily="34" charset="0"/>
                  </a:rPr>
                  <a:t>101101</a:t>
                </a:r>
              </a:p>
              <a:p>
                <a:r>
                  <a:rPr lang="pl-PL" sz="900">
                    <a:solidFill>
                      <a:srgbClr val="FF0000"/>
                    </a:solidFill>
                    <a:latin typeface="Calibri" pitchFamily="34" charset="0"/>
                  </a:rPr>
                  <a:t>011010</a:t>
                </a:r>
              </a:p>
              <a:p>
                <a:r>
                  <a:rPr lang="pl-PL" sz="900">
                    <a:solidFill>
                      <a:srgbClr val="FF0000"/>
                    </a:solidFill>
                    <a:latin typeface="Calibri" pitchFamily="34" charset="0"/>
                  </a:rPr>
                  <a:t>111011</a:t>
                </a:r>
                <a:endParaRPr lang="en-US" sz="900">
                  <a:solidFill>
                    <a:srgbClr val="FF0000"/>
                  </a:solidFill>
                  <a:latin typeface="Calibri" pitchFamily="34" charset="0"/>
                </a:endParaRPr>
              </a:p>
            </p:txBody>
          </p:sp>
        </p:grpSp>
      </p:grpSp>
      <p:cxnSp>
        <p:nvCxnSpPr>
          <p:cNvPr id="256" name="Łącznik prosty ze strzałką 255"/>
          <p:cNvCxnSpPr/>
          <p:nvPr/>
        </p:nvCxnSpPr>
        <p:spPr bwMode="auto">
          <a:xfrm>
            <a:off x="3543841" y="2696634"/>
            <a:ext cx="709920" cy="1441"/>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 name="Grupa 253"/>
          <p:cNvGrpSpPr>
            <a:grpSpLocks/>
          </p:cNvGrpSpPr>
          <p:nvPr/>
        </p:nvGrpSpPr>
        <p:grpSpPr bwMode="auto">
          <a:xfrm>
            <a:off x="2476800" y="2340918"/>
            <a:ext cx="1008000" cy="888573"/>
            <a:chOff x="2159992" y="2411685"/>
            <a:chExt cx="1224136" cy="1079947"/>
          </a:xfrm>
        </p:grpSpPr>
        <p:grpSp>
          <p:nvGrpSpPr>
            <p:cNvPr id="20" name="Grupa 106"/>
            <p:cNvGrpSpPr>
              <a:grpSpLocks/>
            </p:cNvGrpSpPr>
            <p:nvPr/>
          </p:nvGrpSpPr>
          <p:grpSpPr bwMode="auto">
            <a:xfrm>
              <a:off x="2233445" y="3199331"/>
              <a:ext cx="445937" cy="224521"/>
              <a:chOff x="7345565" y="5796476"/>
              <a:chExt cx="445840" cy="224644"/>
            </a:xfrm>
          </p:grpSpPr>
          <p:sp>
            <p:nvSpPr>
              <p:cNvPr id="417" name="Prostokąt zaokrąglony 416"/>
              <p:cNvSpPr/>
              <p:nvPr/>
            </p:nvSpPr>
            <p:spPr>
              <a:xfrm>
                <a:off x="7345561" y="5796474"/>
                <a:ext cx="445839" cy="2206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7" name="pole tekstowe 163"/>
              <p:cNvSpPr txBox="1">
                <a:spLocks noChangeArrowheads="1"/>
              </p:cNvSpPr>
              <p:nvPr/>
            </p:nvSpPr>
            <p:spPr bwMode="auto">
              <a:xfrm>
                <a:off x="7416398" y="5796559"/>
                <a:ext cx="359869" cy="224561"/>
              </a:xfrm>
              <a:prstGeom prst="rect">
                <a:avLst/>
              </a:prstGeom>
              <a:noFill/>
              <a:ln w="9525">
                <a:noFill/>
                <a:miter lim="800000"/>
                <a:headEnd/>
                <a:tailEnd/>
              </a:ln>
            </p:spPr>
            <p:txBody>
              <a:bodyPr lIns="0" tIns="0" rIns="0" bIns="0">
                <a:spAutoFit/>
              </a:bodyPr>
              <a:lstStyle/>
              <a:p>
                <a:r>
                  <a:rPr lang="pl-PL" sz="1200">
                    <a:latin typeface="Calibri" pitchFamily="34" charset="0"/>
                  </a:rPr>
                  <a:t>T2.1</a:t>
                </a:r>
                <a:endParaRPr lang="en-US" sz="1200">
                  <a:latin typeface="Calibri" pitchFamily="34" charset="0"/>
                </a:endParaRPr>
              </a:p>
            </p:txBody>
          </p:sp>
        </p:grpSp>
        <p:grpSp>
          <p:nvGrpSpPr>
            <p:cNvPr id="21" name="Grupa 94"/>
            <p:cNvGrpSpPr>
              <a:grpSpLocks/>
            </p:cNvGrpSpPr>
            <p:nvPr/>
          </p:nvGrpSpPr>
          <p:grpSpPr bwMode="auto">
            <a:xfrm>
              <a:off x="2233440" y="2530703"/>
              <a:ext cx="1007979" cy="547950"/>
              <a:chOff x="4321070" y="5866876"/>
              <a:chExt cx="1007712" cy="548110"/>
            </a:xfrm>
          </p:grpSpPr>
          <p:sp>
            <p:nvSpPr>
              <p:cNvPr id="413" name="Prostokąt zaokrąglony 412"/>
              <p:cNvSpPr/>
              <p:nvPr/>
            </p:nvSpPr>
            <p:spPr bwMode="auto">
              <a:xfrm>
                <a:off x="4464431" y="5866876"/>
                <a:ext cx="854921" cy="528751"/>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93" name="pole tekstowe 166"/>
              <p:cNvSpPr txBox="1">
                <a:spLocks noChangeArrowheads="1"/>
              </p:cNvSpPr>
              <p:nvPr/>
            </p:nvSpPr>
            <p:spPr bwMode="auto">
              <a:xfrm>
                <a:off x="4607493" y="5909854"/>
                <a:ext cx="721289" cy="505132"/>
              </a:xfrm>
              <a:prstGeom prst="rect">
                <a:avLst/>
              </a:prstGeom>
              <a:noFill/>
              <a:ln w="9525">
                <a:noFill/>
                <a:miter lim="800000"/>
                <a:headEnd/>
                <a:tailEnd/>
              </a:ln>
            </p:spPr>
            <p:txBody>
              <a:bodyPr>
                <a:spAutoFit/>
              </a:bodyPr>
              <a:lstStyle/>
              <a:p>
                <a:pPr algn="ctr"/>
                <a:r>
                  <a:rPr lang="pl-PL" sz="1000">
                    <a:latin typeface="Calibri" pitchFamily="34" charset="0"/>
                  </a:rPr>
                  <a:t>AM</a:t>
                </a:r>
              </a:p>
              <a:p>
                <a:pPr algn="ctr"/>
                <a:r>
                  <a:rPr lang="pl-PL" sz="1000">
                    <a:latin typeface="Calibri" pitchFamily="34" charset="0"/>
                  </a:rPr>
                  <a:t>Service</a:t>
                </a:r>
              </a:p>
            </p:txBody>
          </p:sp>
          <p:sp>
            <p:nvSpPr>
              <p:cNvPr id="415" name="Prostokąt zaokrąglony 414"/>
              <p:cNvSpPr/>
              <p:nvPr/>
            </p:nvSpPr>
            <p:spPr bwMode="auto">
              <a:xfrm>
                <a:off x="4321070" y="5938659"/>
                <a:ext cx="286722" cy="145320"/>
              </a:xfrm>
              <a:prstGeom prst="roundRect">
                <a:avLst>
                  <a:gd name="adj" fmla="val 6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Prostokąt zaokrąglony 415"/>
              <p:cNvSpPr/>
              <p:nvPr/>
            </p:nvSpPr>
            <p:spPr bwMode="auto">
              <a:xfrm>
                <a:off x="4321070" y="6155762"/>
                <a:ext cx="286722" cy="143568"/>
              </a:xfrm>
              <a:prstGeom prst="roundRect">
                <a:avLst>
                  <a:gd name="adj" fmla="val 6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2" name="Prostokąt zaokrąglony 411"/>
            <p:cNvSpPr/>
            <p:nvPr/>
          </p:nvSpPr>
          <p:spPr bwMode="auto">
            <a:xfrm>
              <a:off x="2159992" y="2411685"/>
              <a:ext cx="1224136" cy="1079947"/>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 name="Grupa 211"/>
          <p:cNvGrpSpPr>
            <a:grpSpLocks/>
          </p:cNvGrpSpPr>
          <p:nvPr/>
        </p:nvGrpSpPr>
        <p:grpSpPr bwMode="auto">
          <a:xfrm>
            <a:off x="2653920" y="3289977"/>
            <a:ext cx="397440" cy="2721886"/>
            <a:chOff x="3240109" y="4787949"/>
            <a:chExt cx="1239081" cy="1251611"/>
          </a:xfrm>
        </p:grpSpPr>
        <p:cxnSp>
          <p:nvCxnSpPr>
            <p:cNvPr id="408" name="Łącznik prosty 407"/>
            <p:cNvCxnSpPr/>
            <p:nvPr/>
          </p:nvCxnSpPr>
          <p:spPr>
            <a:xfrm rot="5400000">
              <a:off x="2614302" y="5413755"/>
              <a:ext cx="125161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9" name="Łącznik prosty ze strzałką 408"/>
            <p:cNvCxnSpPr/>
            <p:nvPr/>
          </p:nvCxnSpPr>
          <p:spPr>
            <a:xfrm>
              <a:off x="3240109" y="6038898"/>
              <a:ext cx="1239081" cy="66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upa 224"/>
          <p:cNvGrpSpPr>
            <a:grpSpLocks/>
          </p:cNvGrpSpPr>
          <p:nvPr/>
        </p:nvGrpSpPr>
        <p:grpSpPr bwMode="auto">
          <a:xfrm>
            <a:off x="4491361" y="5008077"/>
            <a:ext cx="1499040" cy="591902"/>
            <a:chOff x="4515307" y="5652046"/>
            <a:chExt cx="1821149" cy="720080"/>
          </a:xfrm>
        </p:grpSpPr>
        <p:grpSp>
          <p:nvGrpSpPr>
            <p:cNvPr id="24" name="Grupa 106"/>
            <p:cNvGrpSpPr>
              <a:grpSpLocks/>
            </p:cNvGrpSpPr>
            <p:nvPr/>
          </p:nvGrpSpPr>
          <p:grpSpPr bwMode="auto">
            <a:xfrm>
              <a:off x="5832623" y="6078706"/>
              <a:ext cx="446104" cy="224656"/>
              <a:chOff x="7345361" y="5795927"/>
              <a:chExt cx="446007" cy="224779"/>
            </a:xfrm>
          </p:grpSpPr>
          <p:sp>
            <p:nvSpPr>
              <p:cNvPr id="406" name="Prostokąt zaokrąglony 405"/>
              <p:cNvSpPr/>
              <p:nvPr/>
            </p:nvSpPr>
            <p:spPr>
              <a:xfrm>
                <a:off x="7345360" y="5796761"/>
                <a:ext cx="446007" cy="220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6" name="pole tekstowe 217"/>
              <p:cNvSpPr txBox="1">
                <a:spLocks noChangeArrowheads="1"/>
              </p:cNvSpPr>
              <p:nvPr/>
            </p:nvSpPr>
            <p:spPr bwMode="auto">
              <a:xfrm>
                <a:off x="7417317" y="5795927"/>
                <a:ext cx="358753" cy="224779"/>
              </a:xfrm>
              <a:prstGeom prst="rect">
                <a:avLst/>
              </a:prstGeom>
              <a:noFill/>
              <a:ln w="9525">
                <a:noFill/>
                <a:miter lim="800000"/>
                <a:headEnd/>
                <a:tailEnd/>
              </a:ln>
            </p:spPr>
            <p:txBody>
              <a:bodyPr lIns="0" tIns="0" rIns="0" bIns="0">
                <a:spAutoFit/>
              </a:bodyPr>
              <a:lstStyle/>
              <a:p>
                <a:r>
                  <a:rPr lang="pl-PL" sz="1200">
                    <a:latin typeface="Calibri" pitchFamily="34" charset="0"/>
                  </a:rPr>
                  <a:t>T2.4</a:t>
                </a:r>
                <a:endParaRPr lang="en-US" sz="1200">
                  <a:latin typeface="Calibri" pitchFamily="34" charset="0"/>
                </a:endParaRPr>
              </a:p>
            </p:txBody>
          </p:sp>
        </p:grpSp>
        <p:grpSp>
          <p:nvGrpSpPr>
            <p:cNvPr id="25" name="Grupa 94"/>
            <p:cNvGrpSpPr>
              <a:grpSpLocks/>
            </p:cNvGrpSpPr>
            <p:nvPr/>
          </p:nvGrpSpPr>
          <p:grpSpPr bwMode="auto">
            <a:xfrm>
              <a:off x="4515307" y="5771183"/>
              <a:ext cx="1440089" cy="529110"/>
              <a:chOff x="4175653" y="5867067"/>
              <a:chExt cx="1439708" cy="529264"/>
            </a:xfrm>
          </p:grpSpPr>
          <p:sp>
            <p:nvSpPr>
              <p:cNvPr id="404" name="Prostokąt zaokrąglony 403"/>
              <p:cNvSpPr/>
              <p:nvPr/>
            </p:nvSpPr>
            <p:spPr bwMode="auto">
              <a:xfrm>
                <a:off x="4390775" y="5867067"/>
                <a:ext cx="1009151" cy="529264"/>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84" name="pole tekstowe 220"/>
              <p:cNvSpPr txBox="1">
                <a:spLocks noChangeArrowheads="1"/>
              </p:cNvSpPr>
              <p:nvPr/>
            </p:nvSpPr>
            <p:spPr bwMode="auto">
              <a:xfrm>
                <a:off x="4175653" y="5890686"/>
                <a:ext cx="1439708" cy="505622"/>
              </a:xfrm>
              <a:prstGeom prst="rect">
                <a:avLst/>
              </a:prstGeom>
              <a:noFill/>
              <a:ln w="9525">
                <a:noFill/>
                <a:miter lim="800000"/>
                <a:headEnd/>
                <a:tailEnd/>
              </a:ln>
            </p:spPr>
            <p:txBody>
              <a:bodyPr>
                <a:spAutoFit/>
              </a:bodyPr>
              <a:lstStyle/>
              <a:p>
                <a:pPr algn="ctr"/>
                <a:r>
                  <a:rPr lang="pl-PL" sz="1000">
                    <a:latin typeface="Calibri" pitchFamily="34" charset="0"/>
                  </a:rPr>
                  <a:t>LOB federated</a:t>
                </a:r>
              </a:p>
              <a:p>
                <a:pPr algn="ctr"/>
                <a:r>
                  <a:rPr lang="pl-PL" sz="1000">
                    <a:latin typeface="Calibri" pitchFamily="34" charset="0"/>
                  </a:rPr>
                  <a:t>storage access</a:t>
                </a:r>
              </a:p>
            </p:txBody>
          </p:sp>
        </p:grpSp>
        <p:sp>
          <p:nvSpPr>
            <p:cNvPr id="403" name="Prostokąt zaokrąglony 402"/>
            <p:cNvSpPr/>
            <p:nvPr/>
          </p:nvSpPr>
          <p:spPr bwMode="auto">
            <a:xfrm>
              <a:off x="4609776" y="5652046"/>
              <a:ext cx="1726680" cy="720080"/>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 name="Grupa 225"/>
          <p:cNvGrpSpPr>
            <a:grpSpLocks/>
          </p:cNvGrpSpPr>
          <p:nvPr/>
        </p:nvGrpSpPr>
        <p:grpSpPr bwMode="auto">
          <a:xfrm>
            <a:off x="2992320" y="5659026"/>
            <a:ext cx="1499040" cy="593342"/>
            <a:chOff x="4515307" y="5652046"/>
            <a:chExt cx="1821149" cy="720080"/>
          </a:xfrm>
        </p:grpSpPr>
        <p:grpSp>
          <p:nvGrpSpPr>
            <p:cNvPr id="27" name="Grupa 106"/>
            <p:cNvGrpSpPr>
              <a:grpSpLocks/>
            </p:cNvGrpSpPr>
            <p:nvPr/>
          </p:nvGrpSpPr>
          <p:grpSpPr bwMode="auto">
            <a:xfrm>
              <a:off x="5832627" y="6078507"/>
              <a:ext cx="446102" cy="224304"/>
              <a:chOff x="7345365" y="5795733"/>
              <a:chExt cx="446005" cy="224427"/>
            </a:xfrm>
          </p:grpSpPr>
          <p:sp>
            <p:nvSpPr>
              <p:cNvPr id="399" name="Prostokąt zaokrąglony 398"/>
              <p:cNvSpPr/>
              <p:nvPr/>
            </p:nvSpPr>
            <p:spPr>
              <a:xfrm>
                <a:off x="7345361" y="5795727"/>
                <a:ext cx="446005" cy="222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9" name="pole tekstowe 232"/>
              <p:cNvSpPr txBox="1">
                <a:spLocks noChangeArrowheads="1"/>
              </p:cNvSpPr>
              <p:nvPr/>
            </p:nvSpPr>
            <p:spPr bwMode="auto">
              <a:xfrm>
                <a:off x="7416108" y="5795926"/>
                <a:ext cx="360027" cy="224234"/>
              </a:xfrm>
              <a:prstGeom prst="rect">
                <a:avLst/>
              </a:prstGeom>
              <a:noFill/>
              <a:ln w="9525">
                <a:noFill/>
                <a:miter lim="800000"/>
                <a:headEnd/>
                <a:tailEnd/>
              </a:ln>
            </p:spPr>
            <p:txBody>
              <a:bodyPr lIns="0" tIns="0" rIns="0" bIns="0">
                <a:spAutoFit/>
              </a:bodyPr>
              <a:lstStyle/>
              <a:p>
                <a:r>
                  <a:rPr lang="pl-PL" sz="1200">
                    <a:latin typeface="Calibri" pitchFamily="34" charset="0"/>
                  </a:rPr>
                  <a:t>T2.2</a:t>
                </a:r>
                <a:endParaRPr lang="en-US" sz="1200">
                  <a:latin typeface="Calibri" pitchFamily="34" charset="0"/>
                </a:endParaRPr>
              </a:p>
            </p:txBody>
          </p:sp>
        </p:grpSp>
        <p:grpSp>
          <p:nvGrpSpPr>
            <p:cNvPr id="28" name="Grupa 94"/>
            <p:cNvGrpSpPr>
              <a:grpSpLocks/>
            </p:cNvGrpSpPr>
            <p:nvPr/>
          </p:nvGrpSpPr>
          <p:grpSpPr bwMode="auto">
            <a:xfrm>
              <a:off x="4515307" y="5770894"/>
              <a:ext cx="1440420" cy="529573"/>
              <a:chOff x="4175653" y="5866777"/>
              <a:chExt cx="1440039" cy="529727"/>
            </a:xfrm>
          </p:grpSpPr>
          <p:sp>
            <p:nvSpPr>
              <p:cNvPr id="397" name="Prostokąt zaokrąglony 396"/>
              <p:cNvSpPr/>
              <p:nvPr/>
            </p:nvSpPr>
            <p:spPr bwMode="auto">
              <a:xfrm>
                <a:off x="4390776" y="5866777"/>
                <a:ext cx="1009149" cy="529727"/>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7" name="pole tekstowe 230"/>
              <p:cNvSpPr txBox="1">
                <a:spLocks noChangeArrowheads="1"/>
              </p:cNvSpPr>
              <p:nvPr/>
            </p:nvSpPr>
            <p:spPr bwMode="auto">
              <a:xfrm>
                <a:off x="4175653" y="5890687"/>
                <a:ext cx="1440039" cy="504395"/>
              </a:xfrm>
              <a:prstGeom prst="rect">
                <a:avLst/>
              </a:prstGeom>
              <a:noFill/>
              <a:ln w="9525">
                <a:noFill/>
                <a:miter lim="800000"/>
                <a:headEnd/>
                <a:tailEnd/>
              </a:ln>
            </p:spPr>
            <p:txBody>
              <a:bodyPr>
                <a:spAutoFit/>
              </a:bodyPr>
              <a:lstStyle/>
              <a:p>
                <a:pPr algn="ctr"/>
                <a:r>
                  <a:rPr lang="pl-PL" sz="1000">
                    <a:latin typeface="Calibri" pitchFamily="34" charset="0"/>
                  </a:rPr>
                  <a:t>Cloud stack</a:t>
                </a:r>
              </a:p>
              <a:p>
                <a:pPr algn="ctr"/>
                <a:r>
                  <a:rPr lang="pl-PL" sz="1000">
                    <a:latin typeface="Calibri" pitchFamily="34" charset="0"/>
                  </a:rPr>
                  <a:t>clients</a:t>
                </a:r>
              </a:p>
            </p:txBody>
          </p:sp>
        </p:grpSp>
        <p:sp>
          <p:nvSpPr>
            <p:cNvPr id="396" name="Prostokąt zaokrąglony 395"/>
            <p:cNvSpPr/>
            <p:nvPr/>
          </p:nvSpPr>
          <p:spPr bwMode="auto">
            <a:xfrm>
              <a:off x="4609776" y="5652046"/>
              <a:ext cx="1726680" cy="720080"/>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upa 233"/>
          <p:cNvGrpSpPr>
            <a:grpSpLocks/>
          </p:cNvGrpSpPr>
          <p:nvPr/>
        </p:nvGrpSpPr>
        <p:grpSpPr bwMode="auto">
          <a:xfrm>
            <a:off x="4491361" y="5659026"/>
            <a:ext cx="1499040" cy="593342"/>
            <a:chOff x="4515307" y="5652046"/>
            <a:chExt cx="1821149" cy="720080"/>
          </a:xfrm>
        </p:grpSpPr>
        <p:grpSp>
          <p:nvGrpSpPr>
            <p:cNvPr id="30" name="Grupa 106"/>
            <p:cNvGrpSpPr>
              <a:grpSpLocks/>
            </p:cNvGrpSpPr>
            <p:nvPr/>
          </p:nvGrpSpPr>
          <p:grpSpPr bwMode="auto">
            <a:xfrm>
              <a:off x="5832623" y="6078507"/>
              <a:ext cx="446104" cy="224304"/>
              <a:chOff x="7345361" y="5795733"/>
              <a:chExt cx="446007" cy="224427"/>
            </a:xfrm>
          </p:grpSpPr>
          <p:sp>
            <p:nvSpPr>
              <p:cNvPr id="392" name="Prostokąt zaokrąglony 391"/>
              <p:cNvSpPr/>
              <p:nvPr/>
            </p:nvSpPr>
            <p:spPr>
              <a:xfrm>
                <a:off x="7345360" y="5795727"/>
                <a:ext cx="446007" cy="222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2" name="pole tekstowe 240"/>
              <p:cNvSpPr txBox="1">
                <a:spLocks noChangeArrowheads="1"/>
              </p:cNvSpPr>
              <p:nvPr/>
            </p:nvSpPr>
            <p:spPr bwMode="auto">
              <a:xfrm>
                <a:off x="7417317" y="5795926"/>
                <a:ext cx="358753" cy="224234"/>
              </a:xfrm>
              <a:prstGeom prst="rect">
                <a:avLst/>
              </a:prstGeom>
              <a:noFill/>
              <a:ln w="9525">
                <a:noFill/>
                <a:miter lim="800000"/>
                <a:headEnd/>
                <a:tailEnd/>
              </a:ln>
            </p:spPr>
            <p:txBody>
              <a:bodyPr lIns="0" tIns="0" rIns="0" bIns="0">
                <a:spAutoFit/>
              </a:bodyPr>
              <a:lstStyle/>
              <a:p>
                <a:r>
                  <a:rPr lang="pl-PL" sz="1200">
                    <a:latin typeface="Calibri" pitchFamily="34" charset="0"/>
                  </a:rPr>
                  <a:t>T2.3</a:t>
                </a:r>
                <a:endParaRPr lang="en-US" sz="1200">
                  <a:latin typeface="Calibri" pitchFamily="34" charset="0"/>
                </a:endParaRPr>
              </a:p>
            </p:txBody>
          </p:sp>
        </p:grpSp>
        <p:grpSp>
          <p:nvGrpSpPr>
            <p:cNvPr id="31" name="Grupa 94"/>
            <p:cNvGrpSpPr>
              <a:grpSpLocks/>
            </p:cNvGrpSpPr>
            <p:nvPr/>
          </p:nvGrpSpPr>
          <p:grpSpPr bwMode="auto">
            <a:xfrm>
              <a:off x="4515307" y="5770894"/>
              <a:ext cx="1440089" cy="529573"/>
              <a:chOff x="4175653" y="5866777"/>
              <a:chExt cx="1439708" cy="529727"/>
            </a:xfrm>
          </p:grpSpPr>
          <p:sp>
            <p:nvSpPr>
              <p:cNvPr id="390" name="Prostokąt zaokrąglony 389"/>
              <p:cNvSpPr/>
              <p:nvPr/>
            </p:nvSpPr>
            <p:spPr bwMode="auto">
              <a:xfrm>
                <a:off x="4390775" y="5866777"/>
                <a:ext cx="1009151" cy="529727"/>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0" name="pole tekstowe 238"/>
              <p:cNvSpPr txBox="1">
                <a:spLocks noChangeArrowheads="1"/>
              </p:cNvSpPr>
              <p:nvPr/>
            </p:nvSpPr>
            <p:spPr bwMode="auto">
              <a:xfrm>
                <a:off x="4175653" y="5890687"/>
                <a:ext cx="1439708" cy="504395"/>
              </a:xfrm>
              <a:prstGeom prst="rect">
                <a:avLst/>
              </a:prstGeom>
              <a:noFill/>
              <a:ln w="9525">
                <a:noFill/>
                <a:miter lim="800000"/>
                <a:headEnd/>
                <a:tailEnd/>
              </a:ln>
            </p:spPr>
            <p:txBody>
              <a:bodyPr>
                <a:spAutoFit/>
              </a:bodyPr>
              <a:lstStyle/>
              <a:p>
                <a:pPr algn="ctr"/>
                <a:r>
                  <a:rPr lang="pl-PL" sz="1000">
                    <a:latin typeface="Calibri" pitchFamily="34" charset="0"/>
                  </a:rPr>
                  <a:t>HPC resource</a:t>
                </a:r>
              </a:p>
              <a:p>
                <a:pPr algn="ctr"/>
                <a:r>
                  <a:rPr lang="pl-PL" sz="1000">
                    <a:latin typeface="Calibri" pitchFamily="34" charset="0"/>
                  </a:rPr>
                  <a:t>client/backend</a:t>
                </a:r>
              </a:p>
            </p:txBody>
          </p:sp>
        </p:grpSp>
        <p:sp>
          <p:nvSpPr>
            <p:cNvPr id="389" name="Prostokąt zaokrąglony 388"/>
            <p:cNvSpPr/>
            <p:nvPr/>
          </p:nvSpPr>
          <p:spPr bwMode="auto">
            <a:xfrm>
              <a:off x="4609776" y="5652046"/>
              <a:ext cx="1726680" cy="720080"/>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67" name="Łącznik prosty ze strzałką 266"/>
          <p:cNvCxnSpPr/>
          <p:nvPr/>
        </p:nvCxnSpPr>
        <p:spPr bwMode="auto">
          <a:xfrm>
            <a:off x="6032160" y="5360914"/>
            <a:ext cx="413280" cy="144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Łącznik prosty ze strzałką 267"/>
          <p:cNvCxnSpPr/>
          <p:nvPr/>
        </p:nvCxnSpPr>
        <p:spPr bwMode="auto">
          <a:xfrm>
            <a:off x="6032160" y="5955697"/>
            <a:ext cx="413280" cy="144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92" name="Grupa 58"/>
          <p:cNvGrpSpPr>
            <a:grpSpLocks/>
          </p:cNvGrpSpPr>
          <p:nvPr/>
        </p:nvGrpSpPr>
        <p:grpSpPr bwMode="auto">
          <a:xfrm>
            <a:off x="2476800" y="1688529"/>
            <a:ext cx="3732480" cy="296671"/>
            <a:chOff x="2159992" y="1619596"/>
            <a:chExt cx="4536305" cy="360364"/>
          </a:xfrm>
        </p:grpSpPr>
        <p:sp>
          <p:nvSpPr>
            <p:cNvPr id="385" name="Prostokąt zaokrąglony 77"/>
            <p:cNvSpPr/>
            <p:nvPr/>
          </p:nvSpPr>
          <p:spPr bwMode="auto">
            <a:xfrm>
              <a:off x="2159992" y="1619596"/>
              <a:ext cx="4536305" cy="360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5" name="pole tekstowe 78"/>
            <p:cNvSpPr txBox="1">
              <a:spLocks noChangeArrowheads="1"/>
            </p:cNvSpPr>
            <p:nvPr/>
          </p:nvSpPr>
          <p:spPr bwMode="auto">
            <a:xfrm>
              <a:off x="2159992" y="1619596"/>
              <a:ext cx="4536305" cy="355161"/>
            </a:xfrm>
            <a:prstGeom prst="rect">
              <a:avLst/>
            </a:prstGeom>
            <a:noFill/>
            <a:ln w="9525">
              <a:noFill/>
              <a:miter lim="800000"/>
              <a:headEnd/>
              <a:tailEnd/>
            </a:ln>
          </p:spPr>
          <p:txBody>
            <a:bodyPr wrap="square">
              <a:spAutoFit/>
            </a:bodyPr>
            <a:lstStyle/>
            <a:p>
              <a:pPr algn="ctr"/>
              <a:r>
                <a:rPr lang="pl-PL" sz="1300" dirty="0" err="1" smtClean="0">
                  <a:latin typeface="Calibri" pitchFamily="34" charset="0"/>
                </a:rPr>
                <a:t>Cloud</a:t>
              </a:r>
              <a:r>
                <a:rPr lang="pl-PL" sz="1300" dirty="0" smtClean="0">
                  <a:latin typeface="Calibri" pitchFamily="34" charset="0"/>
                </a:rPr>
                <a:t> </a:t>
              </a:r>
              <a:r>
                <a:rPr lang="pl-PL" sz="1300" dirty="0">
                  <a:latin typeface="Calibri" pitchFamily="34" charset="0"/>
                </a:rPr>
                <a:t>Platform</a:t>
              </a:r>
              <a:endParaRPr lang="en-US" sz="1300" dirty="0">
                <a:latin typeface="Calibri" pitchFamily="34" charset="0"/>
              </a:endParaRPr>
            </a:p>
          </p:txBody>
        </p:sp>
      </p:grpSp>
      <p:cxnSp>
        <p:nvCxnSpPr>
          <p:cNvPr id="272" name="Łącznik prosty 271"/>
          <p:cNvCxnSpPr/>
          <p:nvPr/>
        </p:nvCxnSpPr>
        <p:spPr bwMode="auto">
          <a:xfrm rot="16200000" flipV="1">
            <a:off x="5429444" y="3535555"/>
            <a:ext cx="1461754" cy="61344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73" name="Łącznik prosty 272"/>
          <p:cNvCxnSpPr/>
          <p:nvPr/>
        </p:nvCxnSpPr>
        <p:spPr bwMode="auto">
          <a:xfrm rot="5400000">
            <a:off x="5853565" y="1942029"/>
            <a:ext cx="668230" cy="63648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76" name="Prostokąt zaokrąglony 275"/>
          <p:cNvSpPr/>
          <p:nvPr/>
        </p:nvSpPr>
        <p:spPr bwMode="auto">
          <a:xfrm>
            <a:off x="522720" y="2340918"/>
            <a:ext cx="1716480" cy="3970496"/>
          </a:xfrm>
          <a:prstGeom prst="roundRect">
            <a:avLst>
              <a:gd name="adj" fmla="val 3682"/>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grpSp>
        <p:nvGrpSpPr>
          <p:cNvPr id="193" name="Grupa 289"/>
          <p:cNvGrpSpPr>
            <a:grpSpLocks/>
          </p:cNvGrpSpPr>
          <p:nvPr/>
        </p:nvGrpSpPr>
        <p:grpSpPr bwMode="auto">
          <a:xfrm>
            <a:off x="580321" y="2192582"/>
            <a:ext cx="1613519" cy="296671"/>
            <a:chOff x="2076072" y="1835620"/>
            <a:chExt cx="2534538" cy="360364"/>
          </a:xfrm>
        </p:grpSpPr>
        <p:sp>
          <p:nvSpPr>
            <p:cNvPr id="383" name="Prostokąt zaokrąglony 382"/>
            <p:cNvSpPr/>
            <p:nvPr/>
          </p:nvSpPr>
          <p:spPr bwMode="auto">
            <a:xfrm>
              <a:off x="2112264" y="1835620"/>
              <a:ext cx="2465549" cy="360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3" name="pole tekstowe 291"/>
            <p:cNvSpPr txBox="1">
              <a:spLocks noChangeArrowheads="1"/>
            </p:cNvSpPr>
            <p:nvPr/>
          </p:nvSpPr>
          <p:spPr bwMode="auto">
            <a:xfrm>
              <a:off x="2076072" y="1835620"/>
              <a:ext cx="2534538" cy="355161"/>
            </a:xfrm>
            <a:prstGeom prst="rect">
              <a:avLst/>
            </a:prstGeom>
            <a:noFill/>
            <a:ln w="9525">
              <a:noFill/>
              <a:miter lim="800000"/>
              <a:headEnd/>
              <a:tailEnd/>
            </a:ln>
          </p:spPr>
          <p:txBody>
            <a:bodyPr wrap="none">
              <a:spAutoFit/>
            </a:bodyPr>
            <a:lstStyle/>
            <a:p>
              <a:r>
                <a:rPr lang="pl-PL" sz="1300">
                  <a:latin typeface="Calibri" pitchFamily="34" charset="0"/>
                </a:rPr>
                <a:t>VPH-Share Master UI</a:t>
              </a:r>
              <a:endParaRPr lang="en-US" sz="1300">
                <a:latin typeface="Calibri" pitchFamily="34" charset="0"/>
              </a:endParaRPr>
            </a:p>
          </p:txBody>
        </p:sp>
      </p:grpSp>
      <p:sp>
        <p:nvSpPr>
          <p:cNvPr id="279" name="Prostokąt zaokrąglony 278"/>
          <p:cNvSpPr/>
          <p:nvPr/>
        </p:nvSpPr>
        <p:spPr bwMode="auto">
          <a:xfrm>
            <a:off x="639360" y="2578542"/>
            <a:ext cx="1481760" cy="1777147"/>
          </a:xfrm>
          <a:prstGeom prst="roundRect">
            <a:avLst>
              <a:gd name="adj" fmla="val 8462"/>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cxnSp>
        <p:nvCxnSpPr>
          <p:cNvPr id="280" name="Łącznik prosty ze strzałką 279"/>
          <p:cNvCxnSpPr/>
          <p:nvPr/>
        </p:nvCxnSpPr>
        <p:spPr bwMode="auto">
          <a:xfrm>
            <a:off x="2154240" y="3112838"/>
            <a:ext cx="296640" cy="1440"/>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1" name="Prostokąt zaokrąglony 280"/>
          <p:cNvSpPr/>
          <p:nvPr/>
        </p:nvSpPr>
        <p:spPr bwMode="auto">
          <a:xfrm>
            <a:off x="701280" y="2666392"/>
            <a:ext cx="1363680" cy="237624"/>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190" name="pole tekstowe 302"/>
          <p:cNvSpPr txBox="1">
            <a:spLocks noChangeArrowheads="1"/>
          </p:cNvSpPr>
          <p:nvPr/>
        </p:nvSpPr>
        <p:spPr bwMode="auto">
          <a:xfrm>
            <a:off x="643680" y="2676472"/>
            <a:ext cx="1480320" cy="230424"/>
          </a:xfrm>
          <a:prstGeom prst="rect">
            <a:avLst/>
          </a:prstGeom>
          <a:noFill/>
          <a:ln w="9525">
            <a:noFill/>
            <a:miter lim="800000"/>
            <a:headEnd/>
            <a:tailEnd/>
          </a:ln>
        </p:spPr>
        <p:txBody>
          <a:bodyPr lIns="75231" tIns="37617" rIns="75231" bIns="37617">
            <a:spAutoFit/>
          </a:bodyPr>
          <a:lstStyle/>
          <a:p>
            <a:pPr algn="ctr"/>
            <a:r>
              <a:rPr lang="pl-PL" sz="1000" dirty="0">
                <a:latin typeface="Calibri" pitchFamily="34" charset="0"/>
              </a:rPr>
              <a:t>AS </a:t>
            </a:r>
            <a:r>
              <a:rPr lang="pl-PL" sz="1000" dirty="0" err="1">
                <a:latin typeface="Calibri" pitchFamily="34" charset="0"/>
              </a:rPr>
              <a:t>mgmt</a:t>
            </a:r>
            <a:r>
              <a:rPr lang="pl-PL" sz="1000" dirty="0">
                <a:latin typeface="Calibri" pitchFamily="34" charset="0"/>
              </a:rPr>
              <a:t>. </a:t>
            </a:r>
            <a:r>
              <a:rPr lang="pl-PL" sz="1000" dirty="0" err="1">
                <a:latin typeface="Calibri" pitchFamily="34" charset="0"/>
              </a:rPr>
              <a:t>interface</a:t>
            </a:r>
            <a:endParaRPr lang="pl-PL" sz="1000" dirty="0">
              <a:latin typeface="Calibri" pitchFamily="34" charset="0"/>
            </a:endParaRPr>
          </a:p>
        </p:txBody>
      </p:sp>
      <p:sp>
        <p:nvSpPr>
          <p:cNvPr id="6191" name="pole tekstowe 303"/>
          <p:cNvSpPr txBox="1">
            <a:spLocks noChangeArrowheads="1"/>
          </p:cNvSpPr>
          <p:nvPr/>
        </p:nvSpPr>
        <p:spPr bwMode="auto">
          <a:xfrm>
            <a:off x="643680" y="2963062"/>
            <a:ext cx="1480320" cy="228984"/>
          </a:xfrm>
          <a:prstGeom prst="rect">
            <a:avLst/>
          </a:prstGeom>
          <a:noFill/>
          <a:ln w="9525">
            <a:noFill/>
            <a:miter lim="800000"/>
            <a:headEnd/>
            <a:tailEnd/>
          </a:ln>
        </p:spPr>
        <p:txBody>
          <a:bodyPr lIns="75231" tIns="37617" rIns="75231" bIns="37617">
            <a:spAutoFit/>
          </a:bodyPr>
          <a:lstStyle/>
          <a:p>
            <a:pPr algn="ctr"/>
            <a:r>
              <a:rPr lang="pl-PL" sz="1000">
                <a:latin typeface="Calibri" pitchFamily="34" charset="0"/>
              </a:rPr>
              <a:t>Generic AS invoker</a:t>
            </a:r>
          </a:p>
        </p:txBody>
      </p:sp>
      <p:sp>
        <p:nvSpPr>
          <p:cNvPr id="6192" name="pole tekstowe 304"/>
          <p:cNvSpPr txBox="1">
            <a:spLocks noChangeArrowheads="1"/>
          </p:cNvSpPr>
          <p:nvPr/>
        </p:nvSpPr>
        <p:spPr bwMode="auto">
          <a:xfrm>
            <a:off x="645120" y="3976929"/>
            <a:ext cx="1480320" cy="383745"/>
          </a:xfrm>
          <a:prstGeom prst="rect">
            <a:avLst/>
          </a:prstGeom>
          <a:noFill/>
          <a:ln w="9525">
            <a:noFill/>
            <a:miter lim="800000"/>
            <a:headEnd/>
            <a:tailEnd/>
          </a:ln>
        </p:spPr>
        <p:txBody>
          <a:bodyPr lIns="75231" tIns="37617" rIns="75231" bIns="37617">
            <a:spAutoFit/>
          </a:bodyPr>
          <a:lstStyle/>
          <a:p>
            <a:pPr algn="r"/>
            <a:r>
              <a:rPr lang="pl-PL" sz="1000">
                <a:latin typeface="Calibri" pitchFamily="34" charset="0"/>
              </a:rPr>
              <a:t>Computation</a:t>
            </a:r>
          </a:p>
          <a:p>
            <a:pPr algn="r"/>
            <a:r>
              <a:rPr lang="pl-PL" sz="1000">
                <a:latin typeface="Calibri" pitchFamily="34" charset="0"/>
              </a:rPr>
              <a:t>UI extensions</a:t>
            </a:r>
          </a:p>
        </p:txBody>
      </p:sp>
      <p:sp>
        <p:nvSpPr>
          <p:cNvPr id="376" name="Prostokąt zaokrąglony 375"/>
          <p:cNvSpPr/>
          <p:nvPr/>
        </p:nvSpPr>
        <p:spPr bwMode="auto">
          <a:xfrm>
            <a:off x="640801" y="4416175"/>
            <a:ext cx="1481760" cy="1006666"/>
          </a:xfrm>
          <a:prstGeom prst="roundRect">
            <a:avLst>
              <a:gd name="adj" fmla="val 846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cxnSp>
        <p:nvCxnSpPr>
          <p:cNvPr id="377" name="Łącznik prosty ze strzałką 376"/>
          <p:cNvCxnSpPr/>
          <p:nvPr/>
        </p:nvCxnSpPr>
        <p:spPr bwMode="auto">
          <a:xfrm>
            <a:off x="2181601" y="4537147"/>
            <a:ext cx="768960" cy="1441"/>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8" name="Prostokąt zaokrąglony 377"/>
          <p:cNvSpPr/>
          <p:nvPr/>
        </p:nvSpPr>
        <p:spPr bwMode="auto">
          <a:xfrm>
            <a:off x="699840" y="4475222"/>
            <a:ext cx="1362240" cy="237624"/>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6196" name="pole tekstowe 324"/>
          <p:cNvSpPr txBox="1">
            <a:spLocks noChangeArrowheads="1"/>
          </p:cNvSpPr>
          <p:nvPr/>
        </p:nvSpPr>
        <p:spPr bwMode="auto">
          <a:xfrm>
            <a:off x="640801" y="4483862"/>
            <a:ext cx="1481760" cy="246265"/>
          </a:xfrm>
          <a:prstGeom prst="rect">
            <a:avLst/>
          </a:prstGeom>
          <a:noFill/>
          <a:ln w="9525">
            <a:noFill/>
            <a:miter lim="800000"/>
            <a:headEnd/>
            <a:tailEnd/>
          </a:ln>
        </p:spPr>
        <p:txBody>
          <a:bodyPr lIns="82945" tIns="41473" rIns="82945" bIns="41473">
            <a:spAutoFit/>
          </a:bodyPr>
          <a:lstStyle/>
          <a:p>
            <a:pPr algn="ctr"/>
            <a:r>
              <a:rPr lang="pl-PL" sz="1000">
                <a:latin typeface="Calibri" pitchFamily="34" charset="0"/>
              </a:rPr>
              <a:t>Data mgmt. interface</a:t>
            </a:r>
          </a:p>
        </p:txBody>
      </p:sp>
      <p:sp>
        <p:nvSpPr>
          <p:cNvPr id="6197" name="pole tekstowe 325"/>
          <p:cNvSpPr txBox="1">
            <a:spLocks noChangeArrowheads="1"/>
          </p:cNvSpPr>
          <p:nvPr/>
        </p:nvSpPr>
        <p:spPr bwMode="auto">
          <a:xfrm>
            <a:off x="640801" y="4771893"/>
            <a:ext cx="1481760" cy="246265"/>
          </a:xfrm>
          <a:prstGeom prst="rect">
            <a:avLst/>
          </a:prstGeom>
          <a:noFill/>
          <a:ln w="9525">
            <a:noFill/>
            <a:miter lim="800000"/>
            <a:headEnd/>
            <a:tailEnd/>
          </a:ln>
        </p:spPr>
        <p:txBody>
          <a:bodyPr lIns="82945" tIns="41473" rIns="82945" bIns="41473">
            <a:spAutoFit/>
          </a:bodyPr>
          <a:lstStyle/>
          <a:p>
            <a:pPr algn="ctr"/>
            <a:r>
              <a:rPr lang="pl-PL" sz="1000">
                <a:latin typeface="Calibri" pitchFamily="34" charset="0"/>
              </a:rPr>
              <a:t>Generic data retrieval</a:t>
            </a:r>
          </a:p>
        </p:txBody>
      </p:sp>
      <p:sp>
        <p:nvSpPr>
          <p:cNvPr id="6198" name="pole tekstowe 326"/>
          <p:cNvSpPr txBox="1">
            <a:spLocks noChangeArrowheads="1"/>
          </p:cNvSpPr>
          <p:nvPr/>
        </p:nvSpPr>
        <p:spPr bwMode="auto">
          <a:xfrm>
            <a:off x="640801" y="5042641"/>
            <a:ext cx="1481760" cy="406921"/>
          </a:xfrm>
          <a:prstGeom prst="rect">
            <a:avLst/>
          </a:prstGeom>
          <a:noFill/>
          <a:ln w="9525">
            <a:noFill/>
            <a:miter lim="800000"/>
            <a:headEnd/>
            <a:tailEnd/>
          </a:ln>
        </p:spPr>
        <p:txBody>
          <a:bodyPr lIns="82945" tIns="41473" rIns="82945" bIns="41473">
            <a:spAutoFit/>
          </a:bodyPr>
          <a:lstStyle/>
          <a:p>
            <a:pPr algn="r"/>
            <a:r>
              <a:rPr lang="pl-PL" sz="1000">
                <a:latin typeface="Calibri" pitchFamily="34" charset="0"/>
              </a:rPr>
              <a:t>Data mgmt.</a:t>
            </a:r>
          </a:p>
          <a:p>
            <a:pPr algn="r"/>
            <a:r>
              <a:rPr lang="pl-PL" sz="1000">
                <a:latin typeface="Calibri" pitchFamily="34" charset="0"/>
              </a:rPr>
              <a:t>UI extensions</a:t>
            </a:r>
          </a:p>
        </p:txBody>
      </p:sp>
      <p:sp>
        <p:nvSpPr>
          <p:cNvPr id="295" name="Prostokąt zaokrąglony 294"/>
          <p:cNvSpPr/>
          <p:nvPr/>
        </p:nvSpPr>
        <p:spPr bwMode="auto">
          <a:xfrm>
            <a:off x="640800" y="5481886"/>
            <a:ext cx="1480320" cy="709995"/>
          </a:xfrm>
          <a:prstGeom prst="roundRect">
            <a:avLst>
              <a:gd name="adj" fmla="val 8462"/>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200" name="pole tekstowe 335"/>
          <p:cNvSpPr txBox="1">
            <a:spLocks noChangeArrowheads="1"/>
          </p:cNvSpPr>
          <p:nvPr/>
        </p:nvSpPr>
        <p:spPr bwMode="auto">
          <a:xfrm>
            <a:off x="640800" y="5778558"/>
            <a:ext cx="1480320" cy="383745"/>
          </a:xfrm>
          <a:prstGeom prst="rect">
            <a:avLst/>
          </a:prstGeom>
          <a:noFill/>
          <a:ln w="9525">
            <a:noFill/>
            <a:miter lim="800000"/>
            <a:headEnd/>
            <a:tailEnd/>
          </a:ln>
        </p:spPr>
        <p:txBody>
          <a:bodyPr lIns="75231" tIns="37617" rIns="75231" bIns="37617">
            <a:spAutoFit/>
          </a:bodyPr>
          <a:lstStyle/>
          <a:p>
            <a:pPr algn="r"/>
            <a:r>
              <a:rPr lang="pl-PL" sz="1000">
                <a:latin typeface="Calibri" pitchFamily="34" charset="0"/>
              </a:rPr>
              <a:t>Remote access to</a:t>
            </a:r>
          </a:p>
          <a:p>
            <a:pPr algn="r"/>
            <a:r>
              <a:rPr lang="pl-PL" sz="1000">
                <a:latin typeface="Calibri" pitchFamily="34" charset="0"/>
              </a:rPr>
              <a:t>Atomic Svc. UIs</a:t>
            </a:r>
          </a:p>
        </p:txBody>
      </p:sp>
      <p:grpSp>
        <p:nvGrpSpPr>
          <p:cNvPr id="194" name="Grupa 343"/>
          <p:cNvGrpSpPr>
            <a:grpSpLocks/>
          </p:cNvGrpSpPr>
          <p:nvPr/>
        </p:nvGrpSpPr>
        <p:grpSpPr bwMode="auto">
          <a:xfrm>
            <a:off x="699840" y="5540933"/>
            <a:ext cx="1362240" cy="246265"/>
            <a:chOff x="359792" y="5075981"/>
            <a:chExt cx="1656184" cy="298452"/>
          </a:xfrm>
        </p:grpSpPr>
        <p:sp>
          <p:nvSpPr>
            <p:cNvPr id="372" name="Prostokąt zaokrąglony 371"/>
            <p:cNvSpPr/>
            <p:nvPr/>
          </p:nvSpPr>
          <p:spPr>
            <a:xfrm>
              <a:off x="359792" y="5075981"/>
              <a:ext cx="1656184" cy="287980"/>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5" name="Grupa 338"/>
            <p:cNvGrpSpPr>
              <a:grpSpLocks/>
            </p:cNvGrpSpPr>
            <p:nvPr/>
          </p:nvGrpSpPr>
          <p:grpSpPr bwMode="auto">
            <a:xfrm>
              <a:off x="442372" y="5075981"/>
              <a:ext cx="1573604" cy="298452"/>
              <a:chOff x="442372" y="5075981"/>
              <a:chExt cx="1573604" cy="298452"/>
            </a:xfrm>
          </p:grpSpPr>
          <p:pic>
            <p:nvPicPr>
              <p:cNvPr id="6260" name="Picture 2"/>
              <p:cNvPicPr>
                <a:picLocks noChangeAspect="1" noChangeArrowheads="1"/>
              </p:cNvPicPr>
              <p:nvPr/>
            </p:nvPicPr>
            <p:blipFill>
              <a:blip r:embed="rId8" cstate="print"/>
              <a:srcRect/>
              <a:stretch>
                <a:fillRect/>
              </a:stretch>
            </p:blipFill>
            <p:spPr bwMode="auto">
              <a:xfrm>
                <a:off x="442372" y="5107694"/>
                <a:ext cx="288032" cy="230381"/>
              </a:xfrm>
              <a:prstGeom prst="rect">
                <a:avLst/>
              </a:prstGeom>
              <a:noFill/>
              <a:ln w="9525">
                <a:solidFill>
                  <a:schemeClr val="accent1"/>
                </a:solidFill>
                <a:miter lim="800000"/>
                <a:headEnd/>
                <a:tailEnd/>
              </a:ln>
            </p:spPr>
          </p:pic>
          <p:sp>
            <p:nvSpPr>
              <p:cNvPr id="6261" name="pole tekstowe 347"/>
              <p:cNvSpPr txBox="1">
                <a:spLocks noChangeArrowheads="1"/>
              </p:cNvSpPr>
              <p:nvPr/>
            </p:nvSpPr>
            <p:spPr bwMode="auto">
              <a:xfrm>
                <a:off x="720246" y="5075981"/>
                <a:ext cx="1295730" cy="298452"/>
              </a:xfrm>
              <a:prstGeom prst="rect">
                <a:avLst/>
              </a:prstGeom>
              <a:noFill/>
              <a:ln w="9525">
                <a:noFill/>
                <a:miter lim="800000"/>
                <a:headEnd/>
                <a:tailEnd/>
              </a:ln>
            </p:spPr>
            <p:txBody>
              <a:bodyPr>
                <a:spAutoFit/>
              </a:bodyPr>
              <a:lstStyle/>
              <a:p>
                <a:pPr algn="r"/>
                <a:r>
                  <a:rPr lang="pl-PL" sz="1000">
                    <a:latin typeface="Calibri" pitchFamily="34" charset="0"/>
                  </a:rPr>
                  <a:t>Custom AS client</a:t>
                </a:r>
              </a:p>
            </p:txBody>
          </p:sp>
        </p:grpSp>
      </p:grpSp>
      <p:sp>
        <p:nvSpPr>
          <p:cNvPr id="298" name="Prostokąt zaokrąglony 297"/>
          <p:cNvSpPr/>
          <p:nvPr/>
        </p:nvSpPr>
        <p:spPr bwMode="auto">
          <a:xfrm>
            <a:off x="699840" y="5955697"/>
            <a:ext cx="368640" cy="181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203" name="pole tekstowe 350"/>
          <p:cNvSpPr txBox="1">
            <a:spLocks noChangeArrowheads="1"/>
          </p:cNvSpPr>
          <p:nvPr/>
        </p:nvSpPr>
        <p:spPr bwMode="auto">
          <a:xfrm>
            <a:off x="758881" y="5955697"/>
            <a:ext cx="296640" cy="184339"/>
          </a:xfrm>
          <a:prstGeom prst="rect">
            <a:avLst/>
          </a:prstGeom>
          <a:noFill/>
          <a:ln w="9525">
            <a:noFill/>
            <a:miter lim="800000"/>
            <a:headEnd/>
            <a:tailEnd/>
          </a:ln>
        </p:spPr>
        <p:txBody>
          <a:bodyPr lIns="0" tIns="0" rIns="0" bIns="0">
            <a:spAutoFit/>
          </a:bodyPr>
          <a:lstStyle/>
          <a:p>
            <a:r>
              <a:rPr lang="pl-PL" sz="1200">
                <a:latin typeface="Calibri" pitchFamily="34" charset="0"/>
              </a:rPr>
              <a:t>T6.1</a:t>
            </a:r>
            <a:endParaRPr lang="en-US" sz="1200">
              <a:latin typeface="Calibri" pitchFamily="34" charset="0"/>
            </a:endParaRPr>
          </a:p>
        </p:txBody>
      </p:sp>
      <p:sp>
        <p:nvSpPr>
          <p:cNvPr id="302" name="Prostokąt zaokrąglony 301"/>
          <p:cNvSpPr/>
          <p:nvPr/>
        </p:nvSpPr>
        <p:spPr bwMode="auto">
          <a:xfrm>
            <a:off x="699840" y="5186656"/>
            <a:ext cx="368640" cy="1814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205" name="pole tekstowe 352"/>
          <p:cNvSpPr txBox="1">
            <a:spLocks noChangeArrowheads="1"/>
          </p:cNvSpPr>
          <p:nvPr/>
        </p:nvSpPr>
        <p:spPr bwMode="auto">
          <a:xfrm>
            <a:off x="758881" y="5186656"/>
            <a:ext cx="296640" cy="184339"/>
          </a:xfrm>
          <a:prstGeom prst="rect">
            <a:avLst/>
          </a:prstGeom>
          <a:noFill/>
          <a:ln w="9525">
            <a:noFill/>
            <a:miter lim="800000"/>
            <a:headEnd/>
            <a:tailEnd/>
          </a:ln>
        </p:spPr>
        <p:txBody>
          <a:bodyPr lIns="0" tIns="0" rIns="0" bIns="0">
            <a:spAutoFit/>
          </a:bodyPr>
          <a:lstStyle/>
          <a:p>
            <a:r>
              <a:rPr lang="pl-PL" sz="1200">
                <a:latin typeface="Calibri" pitchFamily="34" charset="0"/>
              </a:rPr>
              <a:t>T6.4</a:t>
            </a:r>
            <a:endParaRPr lang="en-US" sz="1200">
              <a:latin typeface="Calibri" pitchFamily="34" charset="0"/>
            </a:endParaRPr>
          </a:p>
        </p:txBody>
      </p:sp>
      <p:sp>
        <p:nvSpPr>
          <p:cNvPr id="307" name="Prostokąt zaokrąglony 306"/>
          <p:cNvSpPr/>
          <p:nvPr/>
        </p:nvSpPr>
        <p:spPr bwMode="auto">
          <a:xfrm>
            <a:off x="705601" y="4119504"/>
            <a:ext cx="591840" cy="18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6207" name="pole tekstowe 354"/>
          <p:cNvSpPr txBox="1">
            <a:spLocks noChangeArrowheads="1"/>
          </p:cNvSpPr>
          <p:nvPr/>
        </p:nvSpPr>
        <p:spPr bwMode="auto">
          <a:xfrm>
            <a:off x="738720" y="4120944"/>
            <a:ext cx="581760" cy="184339"/>
          </a:xfrm>
          <a:prstGeom prst="rect">
            <a:avLst/>
          </a:prstGeom>
          <a:noFill/>
          <a:ln w="9525">
            <a:noFill/>
            <a:miter lim="800000"/>
            <a:headEnd/>
            <a:tailEnd/>
          </a:ln>
        </p:spPr>
        <p:txBody>
          <a:bodyPr lIns="0" tIns="0" rIns="0" bIns="0">
            <a:spAutoFit/>
          </a:bodyPr>
          <a:lstStyle/>
          <a:p>
            <a:r>
              <a:rPr lang="pl-PL" sz="1200">
                <a:latin typeface="Calibri" pitchFamily="34" charset="0"/>
              </a:rPr>
              <a:t>T6.3, 6.5</a:t>
            </a:r>
            <a:endParaRPr lang="en-US" sz="1200">
              <a:latin typeface="Calibri" pitchFamily="34" charset="0"/>
            </a:endParaRPr>
          </a:p>
        </p:txBody>
      </p:sp>
      <p:sp>
        <p:nvSpPr>
          <p:cNvPr id="6208" name="pole tekstowe 189"/>
          <p:cNvSpPr txBox="1">
            <a:spLocks noChangeArrowheads="1"/>
          </p:cNvSpPr>
          <p:nvPr/>
        </p:nvSpPr>
        <p:spPr bwMode="auto">
          <a:xfrm>
            <a:off x="643680" y="3235251"/>
            <a:ext cx="1480320" cy="380200"/>
          </a:xfrm>
          <a:prstGeom prst="rect">
            <a:avLst/>
          </a:prstGeom>
          <a:noFill/>
          <a:ln w="9525">
            <a:noFill/>
            <a:miter lim="800000"/>
            <a:headEnd/>
            <a:tailEnd/>
          </a:ln>
        </p:spPr>
        <p:txBody>
          <a:bodyPr lIns="75231" tIns="37617" rIns="75231" bIns="37617">
            <a:spAutoFit/>
          </a:bodyPr>
          <a:lstStyle/>
          <a:p>
            <a:pPr algn="ctr"/>
            <a:r>
              <a:rPr lang="pl-PL" sz="1000">
                <a:latin typeface="Calibri" pitchFamily="34" charset="0"/>
              </a:rPr>
              <a:t>Workflow description and execution</a:t>
            </a:r>
          </a:p>
        </p:txBody>
      </p:sp>
      <p:grpSp>
        <p:nvGrpSpPr>
          <p:cNvPr id="196" name="Grupa 190"/>
          <p:cNvGrpSpPr>
            <a:grpSpLocks/>
          </p:cNvGrpSpPr>
          <p:nvPr/>
        </p:nvGrpSpPr>
        <p:grpSpPr bwMode="auto">
          <a:xfrm>
            <a:off x="698400" y="457200"/>
            <a:ext cx="1421280" cy="1718100"/>
            <a:chOff x="359792" y="610964"/>
            <a:chExt cx="1727771" cy="2088516"/>
          </a:xfrm>
        </p:grpSpPr>
        <p:sp>
          <p:nvSpPr>
            <p:cNvPr id="6246" name="pole tekstowe 191"/>
            <p:cNvSpPr txBox="1">
              <a:spLocks noChangeArrowheads="1"/>
            </p:cNvSpPr>
            <p:nvPr/>
          </p:nvSpPr>
          <p:spPr bwMode="auto">
            <a:xfrm>
              <a:off x="359792" y="2267483"/>
              <a:ext cx="863886" cy="280599"/>
            </a:xfrm>
            <a:prstGeom prst="rect">
              <a:avLst/>
            </a:prstGeom>
            <a:noFill/>
            <a:ln w="9525">
              <a:noFill/>
              <a:miter lim="800000"/>
              <a:headEnd/>
              <a:tailEnd/>
            </a:ln>
          </p:spPr>
          <p:txBody>
            <a:bodyPr>
              <a:spAutoFit/>
            </a:bodyPr>
            <a:lstStyle/>
            <a:p>
              <a:pPr algn="ctr"/>
              <a:r>
                <a:rPr lang="pl-PL" sz="900">
                  <a:latin typeface="Calibri" pitchFamily="34" charset="0"/>
                </a:rPr>
                <a:t>Developer</a:t>
              </a:r>
            </a:p>
          </p:txBody>
        </p:sp>
        <p:sp>
          <p:nvSpPr>
            <p:cNvPr id="361" name="Prostokąt zaokrąglony 360"/>
            <p:cNvSpPr/>
            <p:nvPr/>
          </p:nvSpPr>
          <p:spPr bwMode="auto">
            <a:xfrm>
              <a:off x="431563" y="1619334"/>
              <a:ext cx="721218" cy="936593"/>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Prostokąt zaokrąglony 361"/>
            <p:cNvSpPr/>
            <p:nvPr/>
          </p:nvSpPr>
          <p:spPr bwMode="auto">
            <a:xfrm>
              <a:off x="1294574" y="1619334"/>
              <a:ext cx="721218" cy="936593"/>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 name="pole tekstowe 194"/>
            <p:cNvSpPr txBox="1">
              <a:spLocks noChangeArrowheads="1"/>
            </p:cNvSpPr>
            <p:nvPr/>
          </p:nvSpPr>
          <p:spPr bwMode="auto">
            <a:xfrm>
              <a:off x="1295138" y="2267483"/>
              <a:ext cx="792425" cy="299305"/>
            </a:xfrm>
            <a:prstGeom prst="rect">
              <a:avLst/>
            </a:prstGeom>
            <a:noFill/>
            <a:ln w="9525">
              <a:noFill/>
              <a:miter lim="800000"/>
              <a:headEnd/>
              <a:tailEnd/>
            </a:ln>
          </p:spPr>
          <p:txBody>
            <a:bodyPr>
              <a:spAutoFit/>
            </a:bodyPr>
            <a:lstStyle/>
            <a:p>
              <a:pPr algn="ctr"/>
              <a:r>
                <a:rPr lang="pl-PL" sz="1000">
                  <a:latin typeface="Calibri" pitchFamily="34" charset="0"/>
                </a:rPr>
                <a:t>Scientist</a:t>
              </a:r>
            </a:p>
          </p:txBody>
        </p:sp>
        <p:grpSp>
          <p:nvGrpSpPr>
            <p:cNvPr id="197" name="Grupa 381"/>
            <p:cNvGrpSpPr>
              <a:grpSpLocks/>
            </p:cNvGrpSpPr>
            <p:nvPr/>
          </p:nvGrpSpPr>
          <p:grpSpPr bwMode="auto">
            <a:xfrm>
              <a:off x="1152525" y="1547592"/>
              <a:ext cx="142875" cy="1151888"/>
              <a:chOff x="1151880" y="1331805"/>
              <a:chExt cx="144016" cy="1151888"/>
            </a:xfrm>
          </p:grpSpPr>
          <p:cxnSp>
            <p:nvCxnSpPr>
              <p:cNvPr id="370" name="Łącznik prosty 369"/>
              <p:cNvCxnSpPr/>
              <p:nvPr/>
            </p:nvCxnSpPr>
            <p:spPr>
              <a:xfrm>
                <a:off x="1152138" y="1907732"/>
                <a:ext cx="14292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1" name="Łącznik prosty ze strzałką 370"/>
              <p:cNvCxnSpPr/>
              <p:nvPr/>
            </p:nvCxnSpPr>
            <p:spPr>
              <a:xfrm rot="5400000">
                <a:off x="646756" y="1907732"/>
                <a:ext cx="115192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6251" name="pole tekstowe 196"/>
            <p:cNvSpPr txBox="1">
              <a:spLocks noChangeArrowheads="1"/>
            </p:cNvSpPr>
            <p:nvPr/>
          </p:nvSpPr>
          <p:spPr bwMode="auto">
            <a:xfrm>
              <a:off x="798086" y="1258960"/>
              <a:ext cx="857533" cy="299305"/>
            </a:xfrm>
            <a:prstGeom prst="rect">
              <a:avLst/>
            </a:prstGeom>
            <a:noFill/>
            <a:ln w="9525">
              <a:noFill/>
              <a:miter lim="800000"/>
              <a:headEnd/>
              <a:tailEnd/>
            </a:ln>
          </p:spPr>
          <p:txBody>
            <a:bodyPr>
              <a:spAutoFit/>
            </a:bodyPr>
            <a:lstStyle/>
            <a:p>
              <a:pPr algn="ctr"/>
              <a:r>
                <a:rPr lang="pl-PL" sz="1000">
                  <a:latin typeface="Calibri" pitchFamily="34" charset="0"/>
                </a:rPr>
                <a:t>Admin</a:t>
              </a:r>
            </a:p>
          </p:txBody>
        </p:sp>
        <p:sp>
          <p:nvSpPr>
            <p:cNvPr id="366" name="Prostokąt zaokrąglony 365"/>
            <p:cNvSpPr/>
            <p:nvPr/>
          </p:nvSpPr>
          <p:spPr bwMode="auto">
            <a:xfrm>
              <a:off x="863944" y="610964"/>
              <a:ext cx="719467" cy="936593"/>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253" name="Obraz 198" descr="admin.png"/>
            <p:cNvPicPr>
              <a:picLocks noChangeAspect="1"/>
            </p:cNvPicPr>
            <p:nvPr/>
          </p:nvPicPr>
          <p:blipFill>
            <a:blip r:embed="rId9" cstate="print"/>
            <a:srcRect/>
            <a:stretch>
              <a:fillRect/>
            </a:stretch>
          </p:blipFill>
          <p:spPr bwMode="auto">
            <a:xfrm>
              <a:off x="1022494" y="697602"/>
              <a:ext cx="434929" cy="576064"/>
            </a:xfrm>
            <a:prstGeom prst="rect">
              <a:avLst/>
            </a:prstGeom>
            <a:noFill/>
            <a:ln w="9525">
              <a:noFill/>
              <a:miter lim="800000"/>
              <a:headEnd/>
              <a:tailEnd/>
            </a:ln>
          </p:spPr>
        </p:pic>
        <p:pic>
          <p:nvPicPr>
            <p:cNvPr id="6254" name="Obraz 199" descr="admin.png"/>
            <p:cNvPicPr>
              <a:picLocks noChangeAspect="1"/>
            </p:cNvPicPr>
            <p:nvPr/>
          </p:nvPicPr>
          <p:blipFill>
            <a:blip r:embed="rId10" cstate="print"/>
            <a:srcRect/>
            <a:stretch>
              <a:fillRect/>
            </a:stretch>
          </p:blipFill>
          <p:spPr bwMode="auto">
            <a:xfrm>
              <a:off x="568501" y="1713551"/>
              <a:ext cx="434929" cy="555819"/>
            </a:xfrm>
            <a:prstGeom prst="rect">
              <a:avLst/>
            </a:prstGeom>
            <a:noFill/>
            <a:ln w="9525">
              <a:noFill/>
              <a:miter lim="800000"/>
              <a:headEnd/>
              <a:tailEnd/>
            </a:ln>
          </p:spPr>
        </p:pic>
        <p:pic>
          <p:nvPicPr>
            <p:cNvPr id="6255" name="Obraz 200" descr="admin.png"/>
            <p:cNvPicPr>
              <a:picLocks noChangeAspect="1"/>
            </p:cNvPicPr>
            <p:nvPr/>
          </p:nvPicPr>
          <p:blipFill>
            <a:blip r:embed="rId11" cstate="print"/>
            <a:srcRect/>
            <a:stretch>
              <a:fillRect/>
            </a:stretch>
          </p:blipFill>
          <p:spPr bwMode="auto">
            <a:xfrm>
              <a:off x="1469173" y="1713551"/>
              <a:ext cx="433538" cy="555819"/>
            </a:xfrm>
            <a:prstGeom prst="rect">
              <a:avLst/>
            </a:prstGeom>
            <a:noFill/>
            <a:ln w="9525">
              <a:noFill/>
              <a:miter lim="800000"/>
              <a:headEnd/>
              <a:tailEnd/>
            </a:ln>
          </p:spPr>
        </p:pic>
      </p:grpSp>
      <p:sp>
        <p:nvSpPr>
          <p:cNvPr id="6210" name="pole tekstowe 303"/>
          <p:cNvSpPr txBox="1">
            <a:spLocks noChangeArrowheads="1"/>
          </p:cNvSpPr>
          <p:nvPr/>
        </p:nvSpPr>
        <p:spPr bwMode="auto">
          <a:xfrm>
            <a:off x="642240" y="3658655"/>
            <a:ext cx="1481760" cy="230424"/>
          </a:xfrm>
          <a:prstGeom prst="rect">
            <a:avLst/>
          </a:prstGeom>
          <a:noFill/>
          <a:ln w="9525">
            <a:noFill/>
            <a:miter lim="800000"/>
            <a:headEnd/>
            <a:tailEnd/>
          </a:ln>
        </p:spPr>
        <p:txBody>
          <a:bodyPr lIns="75231" tIns="37617" rIns="75231" bIns="37617">
            <a:spAutoFit/>
          </a:bodyPr>
          <a:lstStyle/>
          <a:p>
            <a:pPr algn="ctr"/>
            <a:r>
              <a:rPr lang="es-ES" sz="1000">
                <a:latin typeface="Calibri" pitchFamily="34" charset="0"/>
              </a:rPr>
              <a:t>Security mgmt. interface</a:t>
            </a:r>
            <a:endParaRPr lang="pl-PL" sz="1000">
              <a:latin typeface="Calibri" pitchFamily="34" charset="0"/>
            </a:endParaRPr>
          </a:p>
        </p:txBody>
      </p:sp>
      <p:sp>
        <p:nvSpPr>
          <p:cNvPr id="6211" name="pole tekstowe 232"/>
          <p:cNvSpPr txBox="1">
            <a:spLocks noChangeArrowheads="1"/>
          </p:cNvSpPr>
          <p:nvPr/>
        </p:nvSpPr>
        <p:spPr bwMode="auto">
          <a:xfrm>
            <a:off x="4135680" y="5360914"/>
            <a:ext cx="295200" cy="184666"/>
          </a:xfrm>
          <a:prstGeom prst="rect">
            <a:avLst/>
          </a:prstGeom>
          <a:noFill/>
          <a:ln w="9525">
            <a:noFill/>
            <a:miter lim="800000"/>
            <a:headEnd/>
            <a:tailEnd/>
          </a:ln>
        </p:spPr>
        <p:txBody>
          <a:bodyPr lIns="0" tIns="0" rIns="0" bIns="0">
            <a:spAutoFit/>
          </a:bodyPr>
          <a:lstStyle/>
          <a:p>
            <a:r>
              <a:rPr lang="pl-PL" sz="1200">
                <a:latin typeface="Calibri" pitchFamily="34" charset="0"/>
              </a:rPr>
              <a:t>T2.</a:t>
            </a:r>
            <a:r>
              <a:rPr lang="es-ES" sz="1200">
                <a:latin typeface="Calibri" pitchFamily="34" charset="0"/>
              </a:rPr>
              <a:t>6</a:t>
            </a:r>
            <a:endParaRPr lang="en-US" sz="1200">
              <a:latin typeface="Calibri" pitchFamily="34" charset="0"/>
            </a:endParaRPr>
          </a:p>
        </p:txBody>
      </p:sp>
      <p:sp>
        <p:nvSpPr>
          <p:cNvPr id="6212" name="pole tekstowe 230"/>
          <p:cNvSpPr txBox="1">
            <a:spLocks noChangeArrowheads="1"/>
          </p:cNvSpPr>
          <p:nvPr/>
        </p:nvSpPr>
        <p:spPr bwMode="auto">
          <a:xfrm>
            <a:off x="2992321" y="5126169"/>
            <a:ext cx="1185120" cy="406913"/>
          </a:xfrm>
          <a:prstGeom prst="rect">
            <a:avLst/>
          </a:prstGeom>
          <a:noFill/>
          <a:ln w="9525">
            <a:noFill/>
            <a:miter lim="800000"/>
            <a:headEnd/>
            <a:tailEnd/>
          </a:ln>
        </p:spPr>
        <p:txBody>
          <a:bodyPr lIns="82936" tIns="41469" rIns="82936" bIns="41469">
            <a:spAutoFit/>
          </a:bodyPr>
          <a:lstStyle/>
          <a:p>
            <a:pPr algn="ctr"/>
            <a:r>
              <a:rPr lang="es-ES" sz="1000">
                <a:latin typeface="Calibri" pitchFamily="34" charset="0"/>
              </a:rPr>
              <a:t>Security</a:t>
            </a:r>
            <a:endParaRPr lang="pl-PL" sz="1000">
              <a:latin typeface="Calibri" pitchFamily="34" charset="0"/>
            </a:endParaRPr>
          </a:p>
          <a:p>
            <a:pPr algn="ctr"/>
            <a:r>
              <a:rPr lang="pl-PL" sz="1000">
                <a:latin typeface="Calibri" pitchFamily="34" charset="0"/>
              </a:rPr>
              <a:t>f</a:t>
            </a:r>
            <a:r>
              <a:rPr lang="es-ES" sz="1000">
                <a:latin typeface="Calibri" pitchFamily="34" charset="0"/>
              </a:rPr>
              <a:t>ramework</a:t>
            </a:r>
            <a:endParaRPr lang="pl-PL" sz="1000">
              <a:latin typeface="Calibri" pitchFamily="34" charset="0"/>
            </a:endParaRPr>
          </a:p>
        </p:txBody>
      </p:sp>
      <p:sp>
        <p:nvSpPr>
          <p:cNvPr id="318" name="Prostokąt zaokrąglony 228"/>
          <p:cNvSpPr/>
          <p:nvPr/>
        </p:nvSpPr>
        <p:spPr bwMode="auto">
          <a:xfrm>
            <a:off x="3068640" y="5008077"/>
            <a:ext cx="1422720" cy="593342"/>
          </a:xfrm>
          <a:prstGeom prst="roundRect">
            <a:avLst>
              <a:gd name="adj" fmla="val 621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sp>
        <p:nvSpPr>
          <p:cNvPr id="319" name="Prostokąt zaokrąglony 231"/>
          <p:cNvSpPr/>
          <p:nvPr/>
        </p:nvSpPr>
        <p:spPr bwMode="auto">
          <a:xfrm>
            <a:off x="4063681" y="5347953"/>
            <a:ext cx="367200" cy="182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sp>
        <p:nvSpPr>
          <p:cNvPr id="320" name="Prostokąt zaokrąglony 229"/>
          <p:cNvSpPr/>
          <p:nvPr/>
        </p:nvSpPr>
        <p:spPr bwMode="auto">
          <a:xfrm>
            <a:off x="3156480" y="5094486"/>
            <a:ext cx="830880" cy="436365"/>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grpSp>
        <p:nvGrpSpPr>
          <p:cNvPr id="203" name="Grupa 211"/>
          <p:cNvGrpSpPr>
            <a:grpSpLocks/>
          </p:cNvGrpSpPr>
          <p:nvPr/>
        </p:nvGrpSpPr>
        <p:grpSpPr bwMode="auto">
          <a:xfrm>
            <a:off x="2754721" y="3294297"/>
            <a:ext cx="313920" cy="1893798"/>
            <a:chOff x="3240109" y="4787947"/>
            <a:chExt cx="982307" cy="870645"/>
          </a:xfrm>
        </p:grpSpPr>
        <p:cxnSp>
          <p:nvCxnSpPr>
            <p:cNvPr id="358" name="Łącznik prosty 212"/>
            <p:cNvCxnSpPr/>
            <p:nvPr/>
          </p:nvCxnSpPr>
          <p:spPr>
            <a:xfrm rot="5400000">
              <a:off x="2805116" y="5222939"/>
              <a:ext cx="86998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9" name="Łącznik prosty ze strzałką 213"/>
            <p:cNvCxnSpPr/>
            <p:nvPr/>
          </p:nvCxnSpPr>
          <p:spPr>
            <a:xfrm>
              <a:off x="3240109" y="5657930"/>
              <a:ext cx="982307" cy="66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 name="Grupa 211"/>
          <p:cNvGrpSpPr>
            <a:grpSpLocks/>
          </p:cNvGrpSpPr>
          <p:nvPr/>
        </p:nvGrpSpPr>
        <p:grpSpPr bwMode="auto">
          <a:xfrm>
            <a:off x="2754721" y="5422841"/>
            <a:ext cx="313920" cy="411883"/>
            <a:chOff x="3240105" y="5468895"/>
            <a:chExt cx="982310" cy="189035"/>
          </a:xfrm>
        </p:grpSpPr>
        <p:cxnSp>
          <p:nvCxnSpPr>
            <p:cNvPr id="356" name="Łącznik prosty 212"/>
            <p:cNvCxnSpPr/>
            <p:nvPr/>
          </p:nvCxnSpPr>
          <p:spPr>
            <a:xfrm rot="16200000" flipH="1">
              <a:off x="3145586" y="5563413"/>
              <a:ext cx="18903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7" name="Łącznik prosty ze strzałką 213"/>
            <p:cNvCxnSpPr/>
            <p:nvPr/>
          </p:nvCxnSpPr>
          <p:spPr>
            <a:xfrm>
              <a:off x="3240105" y="5468895"/>
              <a:ext cx="982310"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1" name="Łącznik prosty 212"/>
          <p:cNvCxnSpPr/>
          <p:nvPr/>
        </p:nvCxnSpPr>
        <p:spPr bwMode="auto">
          <a:xfrm flipV="1">
            <a:off x="2754721" y="5834724"/>
            <a:ext cx="29664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32" name="Prostokąt zaokrąglony 273"/>
          <p:cNvSpPr/>
          <p:nvPr/>
        </p:nvSpPr>
        <p:spPr bwMode="auto">
          <a:xfrm>
            <a:off x="6557760" y="4031655"/>
            <a:ext cx="1949760" cy="296671"/>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82936" tIns="41469" rIns="82936" bIns="41469" anchor="ctr"/>
          <a:lstStyle/>
          <a:p>
            <a:pPr algn="ctr">
              <a:defRPr/>
            </a:pPr>
            <a:endParaRPr lang="en-US"/>
          </a:p>
        </p:txBody>
      </p:sp>
      <p:sp>
        <p:nvSpPr>
          <p:cNvPr id="333" name="pole tekstowe 35"/>
          <p:cNvSpPr txBox="1">
            <a:spLocks noChangeArrowheads="1"/>
          </p:cNvSpPr>
          <p:nvPr/>
        </p:nvSpPr>
        <p:spPr bwMode="auto">
          <a:xfrm>
            <a:off x="6559201" y="4044616"/>
            <a:ext cx="1955520" cy="267868"/>
          </a:xfrm>
          <a:prstGeom prst="rect">
            <a:avLst/>
          </a:prstGeom>
          <a:noFill/>
          <a:ln w="9525">
            <a:noFill/>
            <a:miter lim="800000"/>
            <a:headEnd/>
            <a:tailEnd/>
          </a:ln>
        </p:spPr>
        <p:txBody>
          <a:bodyPr lIns="82936" tIns="41469" rIns="82936" bIns="41469">
            <a:spAutoFit/>
          </a:bodyPr>
          <a:lstStyle/>
          <a:p>
            <a:pPr algn="ctr">
              <a:defRPr/>
            </a:pPr>
            <a:r>
              <a:rPr lang="en-US" sz="1200" dirty="0">
                <a:latin typeface="+mj-lt"/>
              </a:rPr>
              <a:t>Web Service security agent</a:t>
            </a:r>
          </a:p>
        </p:txBody>
      </p:sp>
      <p:grpSp>
        <p:nvGrpSpPr>
          <p:cNvPr id="206" name="Group 298"/>
          <p:cNvGrpSpPr>
            <a:grpSpLocks/>
          </p:cNvGrpSpPr>
          <p:nvPr/>
        </p:nvGrpSpPr>
        <p:grpSpPr bwMode="auto">
          <a:xfrm>
            <a:off x="5486401" y="2650549"/>
            <a:ext cx="355680" cy="401803"/>
            <a:chOff x="5604481" y="2528906"/>
            <a:chExt cx="391680" cy="442845"/>
          </a:xfrm>
        </p:grpSpPr>
        <p:sp>
          <p:nvSpPr>
            <p:cNvPr id="342" name="Prostokąt zaokrąglony 341"/>
            <p:cNvSpPr/>
            <p:nvPr/>
          </p:nvSpPr>
          <p:spPr bwMode="auto">
            <a:xfrm>
              <a:off x="5810628" y="2528906"/>
              <a:ext cx="185533" cy="131743"/>
            </a:xfrm>
            <a:prstGeom prst="roundRect">
              <a:avLst/>
            </a:prstGeom>
            <a:solidFill>
              <a:schemeClr val="tx1">
                <a:alpha val="1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Prostokąt zaokrąglony 342"/>
            <p:cNvSpPr/>
            <p:nvPr/>
          </p:nvSpPr>
          <p:spPr bwMode="auto">
            <a:xfrm>
              <a:off x="5604481" y="2687632"/>
              <a:ext cx="185533" cy="130155"/>
            </a:xfrm>
            <a:prstGeom prst="roundRect">
              <a:avLst/>
            </a:prstGeom>
            <a:solidFill>
              <a:srgbClr val="00B050">
                <a:alpha val="19000"/>
              </a:srgb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Prostokąt zaokrąglony 343"/>
            <p:cNvSpPr/>
            <p:nvPr/>
          </p:nvSpPr>
          <p:spPr bwMode="auto">
            <a:xfrm>
              <a:off x="5810628" y="2687632"/>
              <a:ext cx="185533" cy="130155"/>
            </a:xfrm>
            <a:prstGeom prst="roundRect">
              <a:avLst/>
            </a:prstGeom>
            <a:solidFill>
              <a:schemeClr val="accent1">
                <a:alpha val="19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Prostokąt zaokrąglony 345"/>
            <p:cNvSpPr/>
            <p:nvPr/>
          </p:nvSpPr>
          <p:spPr bwMode="auto">
            <a:xfrm>
              <a:off x="5810628" y="2836834"/>
              <a:ext cx="185533" cy="131743"/>
            </a:xfrm>
            <a:prstGeom prst="roundRect">
              <a:avLst/>
            </a:prstGeom>
            <a:solidFill>
              <a:srgbClr val="FFFF00">
                <a:alpha val="25000"/>
              </a:srgb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7" name="Prostokąt zaokrąglony 346"/>
            <p:cNvSpPr/>
            <p:nvPr/>
          </p:nvSpPr>
          <p:spPr bwMode="auto">
            <a:xfrm>
              <a:off x="5604481" y="2528906"/>
              <a:ext cx="185533" cy="131743"/>
            </a:xfrm>
            <a:prstGeom prst="roundRect">
              <a:avLst/>
            </a:prstGeom>
            <a:solidFill>
              <a:schemeClr val="accent5">
                <a:lumMod val="60000"/>
                <a:lumOff val="40000"/>
                <a:alpha val="19000"/>
              </a:schemeClr>
            </a:solidFill>
            <a:ln w="9525">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Prostokąt zaokrąglony 117"/>
            <p:cNvSpPr/>
            <p:nvPr/>
          </p:nvSpPr>
          <p:spPr bwMode="auto">
            <a:xfrm>
              <a:off x="5604481" y="2840008"/>
              <a:ext cx="185533" cy="131743"/>
            </a:xfrm>
            <a:prstGeom prst="roundRect">
              <a:avLst/>
            </a:prstGeom>
            <a:solidFill>
              <a:srgbClr val="FFC000">
                <a:alpha val="19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7" name="Group 301"/>
          <p:cNvGrpSpPr>
            <a:grpSpLocks/>
          </p:cNvGrpSpPr>
          <p:nvPr/>
        </p:nvGrpSpPr>
        <p:grpSpPr bwMode="auto">
          <a:xfrm>
            <a:off x="4718881" y="2647669"/>
            <a:ext cx="354240" cy="401803"/>
            <a:chOff x="4757041" y="2525308"/>
            <a:chExt cx="391680" cy="442845"/>
          </a:xfrm>
        </p:grpSpPr>
        <p:sp>
          <p:nvSpPr>
            <p:cNvPr id="337" name="Prostokąt zaokrąglony 116"/>
            <p:cNvSpPr/>
            <p:nvPr/>
          </p:nvSpPr>
          <p:spPr bwMode="auto">
            <a:xfrm>
              <a:off x="4962434" y="2525308"/>
              <a:ext cx="186287" cy="131743"/>
            </a:xfrm>
            <a:prstGeom prst="roundRect">
              <a:avLst/>
            </a:prstGeom>
            <a:solidFill>
              <a:schemeClr val="tx1">
                <a:alpha val="1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Prostokąt zaokrąglony 117"/>
            <p:cNvSpPr/>
            <p:nvPr/>
          </p:nvSpPr>
          <p:spPr bwMode="auto">
            <a:xfrm>
              <a:off x="4757041" y="2684034"/>
              <a:ext cx="186286" cy="130155"/>
            </a:xfrm>
            <a:prstGeom prst="roundRect">
              <a:avLst/>
            </a:prstGeom>
            <a:solidFill>
              <a:srgbClr val="00B050">
                <a:alpha val="19000"/>
              </a:srgb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Prostokąt zaokrąglony 114"/>
            <p:cNvSpPr/>
            <p:nvPr/>
          </p:nvSpPr>
          <p:spPr bwMode="auto">
            <a:xfrm>
              <a:off x="4962434" y="2684034"/>
              <a:ext cx="186287" cy="130155"/>
            </a:xfrm>
            <a:prstGeom prst="roundRect">
              <a:avLst/>
            </a:prstGeom>
            <a:solidFill>
              <a:schemeClr val="accent1">
                <a:alpha val="19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Prostokąt zaokrąglony 115"/>
            <p:cNvSpPr/>
            <p:nvPr/>
          </p:nvSpPr>
          <p:spPr bwMode="auto">
            <a:xfrm>
              <a:off x="4962434" y="2833236"/>
              <a:ext cx="186287" cy="131743"/>
            </a:xfrm>
            <a:prstGeom prst="roundRect">
              <a:avLst/>
            </a:prstGeom>
            <a:solidFill>
              <a:srgbClr val="FFFF00">
                <a:alpha val="25000"/>
              </a:srgb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1" name="Prostokąt zaokrąglony 117"/>
            <p:cNvSpPr/>
            <p:nvPr/>
          </p:nvSpPr>
          <p:spPr bwMode="auto">
            <a:xfrm>
              <a:off x="4757041" y="2836410"/>
              <a:ext cx="186286" cy="131743"/>
            </a:xfrm>
            <a:prstGeom prst="roundRect">
              <a:avLst/>
            </a:prstGeom>
            <a:solidFill>
              <a:srgbClr val="FFC000">
                <a:alpha val="19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9" name="Prostokąt zaokrąglony 198"/>
          <p:cNvSpPr/>
          <p:nvPr/>
        </p:nvSpPr>
        <p:spPr bwMode="auto">
          <a:xfrm>
            <a:off x="701280" y="2978904"/>
            <a:ext cx="1363680" cy="237625"/>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200" name="Prostokąt zaokrąglony 199"/>
          <p:cNvSpPr/>
          <p:nvPr/>
        </p:nvSpPr>
        <p:spPr bwMode="auto">
          <a:xfrm>
            <a:off x="701280" y="3285657"/>
            <a:ext cx="1363680" cy="328354"/>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202" name="Prostokąt zaokrąglony 201"/>
          <p:cNvSpPr/>
          <p:nvPr/>
        </p:nvSpPr>
        <p:spPr bwMode="auto">
          <a:xfrm>
            <a:off x="701280" y="3673057"/>
            <a:ext cx="1363680" cy="237625"/>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5231" tIns="37617" rIns="75231" bIns="37617" anchor="ctr"/>
          <a:lstStyle/>
          <a:p>
            <a:pPr algn="ctr">
              <a:defRPr/>
            </a:pPr>
            <a:endParaRPr lang="en-US"/>
          </a:p>
        </p:txBody>
      </p:sp>
      <p:sp>
        <p:nvSpPr>
          <p:cNvPr id="205" name="Prostokąt zaokrąglony 204"/>
          <p:cNvSpPr/>
          <p:nvPr/>
        </p:nvSpPr>
        <p:spPr bwMode="auto">
          <a:xfrm>
            <a:off x="699840" y="4766132"/>
            <a:ext cx="1362240" cy="237624"/>
          </a:xfrm>
          <a:prstGeom prst="roundRect">
            <a:avLst>
              <a:gd name="adj" fmla="val 11943"/>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212" name="Title 1"/>
          <p:cNvSpPr txBox="1">
            <a:spLocks/>
          </p:cNvSpPr>
          <p:nvPr/>
        </p:nvSpPr>
        <p:spPr>
          <a:xfrm>
            <a:off x="1332000" y="14400"/>
            <a:ext cx="6984000" cy="1036800"/>
          </a:xfrm>
          <a:prstGeom prst="rect">
            <a:avLst/>
          </a:prstGeom>
        </p:spPr>
        <p:txBody>
          <a:bodyPr anchor="ctr" anchorCtr="0"/>
          <a:lstStyle/>
          <a:p>
            <a:pPr algn="ctr">
              <a:spcBef>
                <a:spcPct val="0"/>
              </a:spcBef>
              <a:defRPr/>
            </a:pPr>
            <a:r>
              <a:rPr lang="pl-PL" sz="2800" dirty="0" err="1">
                <a:solidFill>
                  <a:srgbClr val="11488B"/>
                </a:solidFill>
                <a:effectLst>
                  <a:outerShdw blurRad="38100" dist="38100" dir="2700000" algn="tl">
                    <a:srgbClr val="000000">
                      <a:alpha val="43137"/>
                    </a:srgbClr>
                  </a:outerShdw>
                </a:effectLst>
                <a:latin typeface="+mj-lt"/>
                <a:ea typeface="+mj-ea"/>
                <a:cs typeface="+mj-cs"/>
              </a:rPr>
              <a:t>Architecture</a:t>
            </a:r>
            <a:r>
              <a:rPr lang="en-US" sz="2800" dirty="0">
                <a:solidFill>
                  <a:srgbClr val="11488B"/>
                </a:solidFill>
                <a:effectLst>
                  <a:outerShdw blurRad="38100" dist="38100" dir="2700000" algn="tl">
                    <a:srgbClr val="000000">
                      <a:alpha val="43137"/>
                    </a:srgbClr>
                  </a:outerShdw>
                </a:effectLst>
                <a:latin typeface="+mj-lt"/>
                <a:ea typeface="+mj-ea"/>
                <a:cs typeface="+mj-cs"/>
              </a:rPr>
              <a:t> of the cloud platform</a:t>
            </a:r>
          </a:p>
        </p:txBody>
      </p:sp>
    </p:spTree>
    <p:extLst>
      <p:ext uri="{BB962C8B-B14F-4D97-AF65-F5344CB8AC3E}">
        <p14:creationId xmlns:p14="http://schemas.microsoft.com/office/powerpoint/2010/main" val="406261049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ela 38"/>
          <p:cNvGraphicFramePr>
            <a:graphicFrameLocks noGrp="1"/>
          </p:cNvGraphicFramePr>
          <p:nvPr>
            <p:extLst>
              <p:ext uri="{D42A27DB-BD31-4B8C-83A1-F6EECF244321}">
                <p14:modId xmlns:p14="http://schemas.microsoft.com/office/powerpoint/2010/main" val="3145669897"/>
              </p:ext>
            </p:extLst>
          </p:nvPr>
        </p:nvGraphicFramePr>
        <p:xfrm>
          <a:off x="173738" y="990600"/>
          <a:ext cx="8817862" cy="5326693"/>
        </p:xfrm>
        <a:graphic>
          <a:graphicData uri="http://schemas.openxmlformats.org/drawingml/2006/table">
            <a:tbl>
              <a:tblPr firstRow="1" bandRow="1">
                <a:tableStyleId>{5C22544A-7EE6-4342-B048-85BDC9FD1C3A}</a:tableStyleId>
              </a:tblPr>
              <a:tblGrid>
                <a:gridCol w="3340100"/>
                <a:gridCol w="5477762"/>
              </a:tblGrid>
              <a:tr h="522593">
                <a:tc>
                  <a:txBody>
                    <a:bodyPr/>
                    <a:lstStyle/>
                    <a:p>
                      <a:pPr algn="ctr"/>
                      <a:r>
                        <a:rPr lang="pl-PL" sz="1600" dirty="0" smtClean="0">
                          <a:latin typeface="Open Sans Semibold"/>
                        </a:rPr>
                        <a:t>Component/Module</a:t>
                      </a:r>
                      <a:endParaRPr lang="en-US" sz="1600" dirty="0">
                        <a:latin typeface="Open Sans Semibold"/>
                      </a:endParaRPr>
                    </a:p>
                  </a:txBody>
                  <a:tcPr marL="82944" marR="82944" marT="41476" marB="41476"/>
                </a:tc>
                <a:tc>
                  <a:txBody>
                    <a:bodyPr/>
                    <a:lstStyle/>
                    <a:p>
                      <a:pPr algn="ctr"/>
                      <a:r>
                        <a:rPr lang="pl-PL" sz="1600" dirty="0" smtClean="0">
                          <a:latin typeface="Open Sans Semibold"/>
                        </a:rPr>
                        <a:t>Technologies</a:t>
                      </a:r>
                      <a:endParaRPr lang="en-US" sz="1600" dirty="0">
                        <a:latin typeface="Open Sans Semibold"/>
                      </a:endParaRPr>
                    </a:p>
                  </a:txBody>
                  <a:tcPr marL="82944" marR="82944" marT="41476" marB="41476"/>
                </a:tc>
              </a:tr>
              <a:tr h="829527">
                <a:tc>
                  <a:txBody>
                    <a:bodyPr/>
                    <a:lstStyle/>
                    <a:p>
                      <a:r>
                        <a:rPr lang="pl-PL" sz="1400" baseline="0" dirty="0" err="1" smtClean="0">
                          <a:latin typeface="Open Sans Semibold"/>
                        </a:rPr>
                        <a:t>Cloud</a:t>
                      </a:r>
                      <a:r>
                        <a:rPr lang="pl-PL" sz="1400" baseline="0" dirty="0" smtClean="0">
                          <a:latin typeface="Open Sans Semibold"/>
                        </a:rPr>
                        <a:t> Resource </a:t>
                      </a:r>
                      <a:r>
                        <a:rPr lang="pl-PL" sz="1400" baseline="0" dirty="0" err="1" smtClean="0">
                          <a:latin typeface="Open Sans Semibold"/>
                        </a:rPr>
                        <a:t>Allocation</a:t>
                      </a:r>
                      <a:r>
                        <a:rPr lang="pl-PL" sz="1400" baseline="0" dirty="0" smtClean="0">
                          <a:latin typeface="Open Sans Semibold"/>
                        </a:rPr>
                        <a:t> Management</a:t>
                      </a:r>
                      <a:endParaRPr lang="en-US" sz="1400" dirty="0">
                        <a:latin typeface="Open Sans Semibold"/>
                      </a:endParaRPr>
                    </a:p>
                  </a:txBody>
                  <a:tcPr marL="82944" marR="82944" marT="41476" marB="41476"/>
                </a:tc>
                <a:tc>
                  <a:txBody>
                    <a:bodyPr/>
                    <a:lstStyle/>
                    <a:p>
                      <a:r>
                        <a:rPr lang="pl-PL" sz="1400" smtClean="0">
                          <a:latin typeface="Open Sans Semibold"/>
                        </a:rPr>
                        <a:t>Ruby on Rails application</a:t>
                      </a:r>
                      <a:r>
                        <a:rPr lang="pl-PL" sz="1400" baseline="0" smtClean="0">
                          <a:latin typeface="Open Sans Semibold"/>
                        </a:rPr>
                        <a:t> </a:t>
                      </a:r>
                      <a:r>
                        <a:rPr lang="pl-PL" sz="1400" baseline="0" err="1" smtClean="0">
                          <a:latin typeface="Open Sans Semibold"/>
                        </a:rPr>
                        <a:t>with</a:t>
                      </a:r>
                      <a:r>
                        <a:rPr lang="pl-PL" sz="1400" baseline="0" smtClean="0">
                          <a:latin typeface="Open Sans Semibold"/>
                        </a:rPr>
                        <a:t> REST interfaces; RoR4 ORM framework deployed upon a PostgreSQL database; cloud integration provided by the Fog gem (library)</a:t>
                      </a:r>
                      <a:endParaRPr lang="en-US" sz="1400" dirty="0">
                        <a:latin typeface="Open Sans Semibold"/>
                      </a:endParaRPr>
                    </a:p>
                  </a:txBody>
                  <a:tcPr marL="82944" marR="82944" marT="41476" marB="41476"/>
                </a:tc>
              </a:tr>
              <a:tr h="829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aseline="0" dirty="0" err="1" smtClean="0">
                          <a:latin typeface="Open Sans Semibold"/>
                        </a:rPr>
                        <a:t>Cloud</a:t>
                      </a:r>
                      <a:r>
                        <a:rPr lang="pl-PL" sz="1400" baseline="0" dirty="0" smtClean="0">
                          <a:latin typeface="Open Sans Semibold"/>
                        </a:rPr>
                        <a:t> </a:t>
                      </a:r>
                      <a:r>
                        <a:rPr lang="pl-PL" sz="1400" baseline="0" dirty="0" err="1" smtClean="0">
                          <a:latin typeface="Open Sans Semibold"/>
                        </a:rPr>
                        <a:t>Execution</a:t>
                      </a:r>
                      <a:r>
                        <a:rPr lang="pl-PL" sz="1400" baseline="0" dirty="0" smtClean="0">
                          <a:latin typeface="Open Sans Semibold"/>
                        </a:rPr>
                        <a:t> Environment</a:t>
                      </a:r>
                      <a:endParaRPr lang="en-US" sz="1400" dirty="0" smtClean="0">
                        <a:latin typeface="Open Sans Semibold"/>
                      </a:endParaRPr>
                    </a:p>
                    <a:p>
                      <a:endParaRPr lang="en-US" sz="1400" dirty="0">
                        <a:latin typeface="Open Sans Semibold"/>
                      </a:endParaRPr>
                    </a:p>
                  </a:txBody>
                  <a:tcPr marL="82944" marR="82944" marT="41476" marB="41476"/>
                </a:tc>
                <a:tc>
                  <a:txBody>
                    <a:bodyPr/>
                    <a:lstStyle/>
                    <a:p>
                      <a:r>
                        <a:rPr lang="pl-PL" sz="1400" smtClean="0">
                          <a:latin typeface="Open Sans Semibold"/>
                        </a:rPr>
                        <a:t>Hybrid</a:t>
                      </a:r>
                      <a:r>
                        <a:rPr lang="pl-PL" sz="1400" baseline="0" smtClean="0">
                          <a:latin typeface="Open Sans Semibold"/>
                        </a:rPr>
                        <a:t> OpenStack environment (Folsom release); compute sites at CYF and UNIVIE; support for Amazon EC2 integration; Ganglia monitoring framework (Nagios probes under development)</a:t>
                      </a:r>
                      <a:endParaRPr lang="en-US" sz="1400">
                        <a:latin typeface="Open Sans Semibold"/>
                      </a:endParaRPr>
                    </a:p>
                  </a:txBody>
                  <a:tcPr marL="82944" marR="82944" marT="41476" marB="41476"/>
                </a:tc>
              </a:tr>
              <a:tr h="742996">
                <a:tc>
                  <a:txBody>
                    <a:bodyPr/>
                    <a:lstStyle/>
                    <a:p>
                      <a:r>
                        <a:rPr lang="pl-PL" sz="1400" dirty="0" smtClean="0">
                          <a:latin typeface="Open Sans Semibold"/>
                        </a:rPr>
                        <a:t>High Performance</a:t>
                      </a:r>
                      <a:r>
                        <a:rPr lang="pl-PL" sz="1400" baseline="0" dirty="0" smtClean="0">
                          <a:latin typeface="Open Sans Semibold"/>
                        </a:rPr>
                        <a:t> </a:t>
                      </a:r>
                      <a:r>
                        <a:rPr lang="pl-PL" sz="1400" baseline="0" dirty="0" err="1" smtClean="0">
                          <a:latin typeface="Open Sans Semibold"/>
                        </a:rPr>
                        <a:t>Execution</a:t>
                      </a:r>
                      <a:r>
                        <a:rPr lang="pl-PL" sz="1400" baseline="0" dirty="0" smtClean="0">
                          <a:latin typeface="Open Sans Semibold"/>
                        </a:rPr>
                        <a:t> Environment</a:t>
                      </a:r>
                      <a:endParaRPr lang="en-US" sz="1400" dirty="0">
                        <a:latin typeface="Open Sans Semibold"/>
                      </a:endParaRPr>
                    </a:p>
                  </a:txBody>
                  <a:tcPr marL="82944" marR="82944" marT="41476" marB="41476"/>
                </a:tc>
                <a:tc>
                  <a:txBody>
                    <a:bodyPr/>
                    <a:lstStyle/>
                    <a:p>
                      <a:r>
                        <a:rPr lang="pl-PL" sz="1400" dirty="0" err="1" smtClean="0">
                          <a:latin typeface="Open Sans Semibold"/>
                        </a:rPr>
                        <a:t>Application</a:t>
                      </a:r>
                      <a:r>
                        <a:rPr lang="pl-PL" sz="1400" dirty="0" smtClean="0">
                          <a:latin typeface="Open Sans Semibold"/>
                        </a:rPr>
                        <a:t> Hosting Environment </a:t>
                      </a:r>
                      <a:r>
                        <a:rPr lang="pl-PL" sz="1400" dirty="0" err="1" smtClean="0">
                          <a:latin typeface="Open Sans Semibold"/>
                        </a:rPr>
                        <a:t>with</a:t>
                      </a:r>
                      <a:r>
                        <a:rPr lang="pl-PL" sz="1400" dirty="0" smtClean="0">
                          <a:latin typeface="Open Sans Semibold"/>
                        </a:rPr>
                        <a:t> Web Service</a:t>
                      </a:r>
                      <a:r>
                        <a:rPr lang="pl-PL" sz="1400" baseline="0" dirty="0" smtClean="0">
                          <a:latin typeface="Open Sans Semibold"/>
                        </a:rPr>
                        <a:t> (REST/SOAP</a:t>
                      </a:r>
                      <a:r>
                        <a:rPr lang="pl-PL" sz="1400" baseline="0" smtClean="0">
                          <a:latin typeface="Open Sans Semibold"/>
                        </a:rPr>
                        <a:t>) interfaces; GUI deployed as a VPH-Share Atomic Service</a:t>
                      </a:r>
                      <a:endParaRPr lang="en-US" sz="1400" dirty="0">
                        <a:latin typeface="Open Sans Semibold"/>
                      </a:endParaRPr>
                    </a:p>
                  </a:txBody>
                  <a:tcPr marL="82944" marR="82944" marT="41476" marB="41476"/>
                </a:tc>
              </a:tr>
              <a:tr h="829527">
                <a:tc>
                  <a:txBody>
                    <a:bodyPr/>
                    <a:lstStyle/>
                    <a:p>
                      <a:r>
                        <a:rPr lang="pl-PL" sz="1400" baseline="0" dirty="0" smtClean="0">
                          <a:latin typeface="Open Sans Semibold"/>
                        </a:rPr>
                        <a:t>Data Access for </a:t>
                      </a:r>
                      <a:r>
                        <a:rPr lang="pl-PL" sz="1400" baseline="0" dirty="0" err="1" smtClean="0">
                          <a:latin typeface="Open Sans Semibold"/>
                        </a:rPr>
                        <a:t>Large</a:t>
                      </a:r>
                      <a:r>
                        <a:rPr lang="pl-PL" sz="1400" baseline="0" dirty="0" smtClean="0">
                          <a:latin typeface="Open Sans Semibold"/>
                        </a:rPr>
                        <a:t> </a:t>
                      </a:r>
                      <a:r>
                        <a:rPr lang="pl-PL" sz="1400" baseline="0" dirty="0" err="1" smtClean="0">
                          <a:latin typeface="Open Sans Semibold"/>
                        </a:rPr>
                        <a:t>Binary</a:t>
                      </a:r>
                      <a:r>
                        <a:rPr lang="pl-PL" sz="1400" baseline="0" dirty="0" smtClean="0">
                          <a:latin typeface="Open Sans Semibold"/>
                        </a:rPr>
                        <a:t> Objects</a:t>
                      </a:r>
                      <a:endParaRPr lang="en-US" sz="1400" dirty="0">
                        <a:latin typeface="Open Sans Semibold"/>
                      </a:endParaRPr>
                    </a:p>
                  </a:txBody>
                  <a:tcPr marL="82944" marR="82944" marT="41476" marB="41476"/>
                </a:tc>
                <a:tc>
                  <a:txBody>
                    <a:bodyPr/>
                    <a:lstStyle/>
                    <a:p>
                      <a:r>
                        <a:rPr lang="pl-PL" sz="1400" smtClean="0">
                          <a:latin typeface="Open Sans Semibold"/>
                        </a:rPr>
                        <a:t>Standalone application preinstalled</a:t>
                      </a:r>
                      <a:r>
                        <a:rPr lang="pl-PL" sz="1400" baseline="0" smtClean="0">
                          <a:latin typeface="Open Sans Semibold"/>
                        </a:rPr>
                        <a:t> </a:t>
                      </a:r>
                      <a:r>
                        <a:rPr lang="pl-PL" sz="1400" smtClean="0">
                          <a:latin typeface="Open Sans Semibold"/>
                        </a:rPr>
                        <a:t>on VPH-Share</a:t>
                      </a:r>
                      <a:r>
                        <a:rPr lang="pl-PL" sz="1400" baseline="0" smtClean="0">
                          <a:latin typeface="Open Sans Semibold"/>
                        </a:rPr>
                        <a:t> Virtual Machines; connectors for OpenStack ObjectStore and Amazon S3; GridFTP for file transfer</a:t>
                      </a:r>
                      <a:endParaRPr lang="en-US" sz="1400">
                        <a:latin typeface="Open Sans Semibold"/>
                      </a:endParaRPr>
                    </a:p>
                  </a:txBody>
                  <a:tcPr marL="82944" marR="82944" marT="41476" marB="41476"/>
                </a:tc>
              </a:tr>
              <a:tr h="829527">
                <a:tc>
                  <a:txBody>
                    <a:bodyPr/>
                    <a:lstStyle/>
                    <a:p>
                      <a:r>
                        <a:rPr lang="pl-PL" sz="1400" dirty="0" smtClean="0">
                          <a:latin typeface="Open Sans Semibold"/>
                        </a:rPr>
                        <a:t>Data </a:t>
                      </a:r>
                      <a:r>
                        <a:rPr lang="pl-PL" sz="1400" dirty="0" err="1" smtClean="0">
                          <a:latin typeface="Open Sans Semibold"/>
                        </a:rPr>
                        <a:t>Reliability</a:t>
                      </a:r>
                      <a:r>
                        <a:rPr lang="pl-PL" sz="1400" dirty="0" smtClean="0">
                          <a:latin typeface="Open Sans Semibold"/>
                        </a:rPr>
                        <a:t> and </a:t>
                      </a:r>
                      <a:r>
                        <a:rPr lang="pl-PL" sz="1400" dirty="0" err="1" smtClean="0">
                          <a:latin typeface="Open Sans Semibold"/>
                        </a:rPr>
                        <a:t>Integrity</a:t>
                      </a:r>
                      <a:endParaRPr lang="en-US" sz="1400" dirty="0">
                        <a:latin typeface="Open Sans Semibold"/>
                      </a:endParaRPr>
                    </a:p>
                  </a:txBody>
                  <a:tcPr marL="82944" marR="82944" marT="41476" marB="41476"/>
                </a:tc>
                <a:tc>
                  <a:txBody>
                    <a:bodyPr/>
                    <a:lstStyle/>
                    <a:p>
                      <a:r>
                        <a:rPr lang="pl-PL" sz="1400" dirty="0" err="1" smtClean="0">
                          <a:latin typeface="Open Sans Semibold"/>
                        </a:rPr>
                        <a:t>Standalone</a:t>
                      </a:r>
                      <a:r>
                        <a:rPr lang="pl-PL" sz="1400" dirty="0" smtClean="0">
                          <a:latin typeface="Open Sans Semibold"/>
                        </a:rPr>
                        <a:t> </a:t>
                      </a:r>
                      <a:r>
                        <a:rPr lang="pl-PL" sz="1400" dirty="0" err="1" smtClean="0">
                          <a:latin typeface="Open Sans Semibold"/>
                        </a:rPr>
                        <a:t>application</a:t>
                      </a:r>
                      <a:r>
                        <a:rPr lang="pl-PL" sz="1400" dirty="0" smtClean="0">
                          <a:latin typeface="Open Sans Semibold"/>
                        </a:rPr>
                        <a:t> </a:t>
                      </a:r>
                      <a:r>
                        <a:rPr lang="pl-PL" sz="1400" dirty="0" err="1" smtClean="0">
                          <a:latin typeface="Open Sans Semibold"/>
                        </a:rPr>
                        <a:t>wrapped</a:t>
                      </a:r>
                      <a:r>
                        <a:rPr lang="pl-PL" sz="1400" baseline="0" dirty="0" smtClean="0">
                          <a:latin typeface="Open Sans Semibold"/>
                        </a:rPr>
                        <a:t> as a </a:t>
                      </a:r>
                      <a:r>
                        <a:rPr lang="pl-PL" sz="1400" baseline="0" dirty="0" err="1" smtClean="0">
                          <a:latin typeface="Open Sans Semibold"/>
                        </a:rPr>
                        <a:t>VPH-Share</a:t>
                      </a:r>
                      <a:r>
                        <a:rPr lang="pl-PL" sz="1400" baseline="0" dirty="0" smtClean="0">
                          <a:latin typeface="Open Sans Semibold"/>
                        </a:rPr>
                        <a:t> </a:t>
                      </a:r>
                      <a:r>
                        <a:rPr lang="pl-PL" sz="1400" baseline="0" dirty="0" err="1" smtClean="0">
                          <a:latin typeface="Open Sans Semibold"/>
                        </a:rPr>
                        <a:t>Atomic</a:t>
                      </a:r>
                      <a:r>
                        <a:rPr lang="pl-PL" sz="1400" baseline="0" dirty="0" smtClean="0">
                          <a:latin typeface="Open Sans Semibold"/>
                        </a:rPr>
                        <a:t> Service, </a:t>
                      </a:r>
                      <a:r>
                        <a:rPr lang="pl-PL" sz="1400" baseline="0" dirty="0" err="1" smtClean="0">
                          <a:latin typeface="Open Sans Semibold"/>
                        </a:rPr>
                        <a:t>with</a:t>
                      </a:r>
                      <a:r>
                        <a:rPr lang="pl-PL" sz="1400" baseline="0" dirty="0" smtClean="0">
                          <a:latin typeface="Open Sans Semibold"/>
                        </a:rPr>
                        <a:t> Web Service (REST) </a:t>
                      </a:r>
                      <a:r>
                        <a:rPr lang="pl-PL" sz="1400" baseline="0" dirty="0" err="1" smtClean="0">
                          <a:latin typeface="Open Sans Semibold"/>
                        </a:rPr>
                        <a:t>interfaces</a:t>
                      </a:r>
                      <a:r>
                        <a:rPr lang="pl-PL" sz="1400" baseline="0" dirty="0" smtClean="0">
                          <a:latin typeface="Open Sans Semibold"/>
                        </a:rPr>
                        <a:t>; </a:t>
                      </a:r>
                      <a:r>
                        <a:rPr lang="pl-PL" sz="1400" baseline="0" dirty="0" err="1" smtClean="0">
                          <a:latin typeface="Open Sans Semibold"/>
                        </a:rPr>
                        <a:t>uses</a:t>
                      </a:r>
                      <a:r>
                        <a:rPr lang="pl-PL" sz="1400" baseline="0" dirty="0" smtClean="0">
                          <a:latin typeface="Open Sans Semibold"/>
                        </a:rPr>
                        <a:t> T2.4 </a:t>
                      </a:r>
                      <a:r>
                        <a:rPr lang="pl-PL" sz="1400" baseline="0" dirty="0" err="1" smtClean="0">
                          <a:latin typeface="Open Sans Semibold"/>
                        </a:rPr>
                        <a:t>tools</a:t>
                      </a:r>
                      <a:r>
                        <a:rPr lang="pl-PL" sz="1400" baseline="0" dirty="0" smtClean="0">
                          <a:latin typeface="Open Sans Semibold"/>
                        </a:rPr>
                        <a:t> for </a:t>
                      </a:r>
                      <a:r>
                        <a:rPr lang="pl-PL" sz="1400" baseline="0" dirty="0" err="1" smtClean="0">
                          <a:latin typeface="Open Sans Semibold"/>
                        </a:rPr>
                        <a:t>access</a:t>
                      </a:r>
                      <a:r>
                        <a:rPr lang="pl-PL" sz="1400" baseline="0" dirty="0" smtClean="0">
                          <a:latin typeface="Open Sans Semibold"/>
                        </a:rPr>
                        <a:t> to </a:t>
                      </a:r>
                      <a:r>
                        <a:rPr lang="pl-PL" sz="1400" baseline="0" dirty="0" err="1" smtClean="0">
                          <a:latin typeface="Open Sans Semibold"/>
                        </a:rPr>
                        <a:t>binary</a:t>
                      </a:r>
                      <a:r>
                        <a:rPr lang="pl-PL" sz="1400" baseline="0" dirty="0" smtClean="0">
                          <a:latin typeface="Open Sans Semibold"/>
                        </a:rPr>
                        <a:t> data and </a:t>
                      </a:r>
                      <a:r>
                        <a:rPr lang="pl-PL" sz="1400" baseline="0" dirty="0" err="1" smtClean="0">
                          <a:latin typeface="Open Sans Semibold"/>
                        </a:rPr>
                        <a:t>metadata</a:t>
                      </a:r>
                      <a:r>
                        <a:rPr lang="pl-PL" sz="1400" baseline="0" dirty="0" smtClean="0">
                          <a:latin typeface="Open Sans Semibold"/>
                        </a:rPr>
                        <a:t> </a:t>
                      </a:r>
                      <a:r>
                        <a:rPr lang="pl-PL" sz="1400" baseline="0" dirty="0" err="1" smtClean="0">
                          <a:latin typeface="Open Sans Semibold"/>
                        </a:rPr>
                        <a:t>storage</a:t>
                      </a:r>
                      <a:endParaRPr lang="en-US" sz="1400" dirty="0">
                        <a:latin typeface="Open Sans Semibold"/>
                      </a:endParaRPr>
                    </a:p>
                  </a:txBody>
                  <a:tcPr marL="82944" marR="82944" marT="41476" marB="41476"/>
                </a:tc>
              </a:tr>
              <a:tr h="742996">
                <a:tc>
                  <a:txBody>
                    <a:bodyPr/>
                    <a:lstStyle/>
                    <a:p>
                      <a:r>
                        <a:rPr lang="pl-PL" sz="1400" baseline="0" dirty="0" smtClean="0">
                          <a:latin typeface="Open Sans Semibold"/>
                        </a:rPr>
                        <a:t>Security Framework</a:t>
                      </a:r>
                      <a:endParaRPr lang="en-US" sz="1400" dirty="0">
                        <a:latin typeface="Open Sans Semibold"/>
                      </a:endParaRPr>
                    </a:p>
                  </a:txBody>
                  <a:tcPr marL="82944" marR="82944" marT="41476" marB="41476"/>
                </a:tc>
                <a:tc>
                  <a:txBody>
                    <a:bodyPr/>
                    <a:lstStyle/>
                    <a:p>
                      <a:r>
                        <a:rPr lang="pl-PL" sz="1400" dirty="0" smtClean="0">
                          <a:latin typeface="Open Sans Semibold"/>
                        </a:rPr>
                        <a:t>Uniform</a:t>
                      </a:r>
                      <a:r>
                        <a:rPr lang="pl-PL" sz="1400" baseline="0" dirty="0" smtClean="0">
                          <a:latin typeface="Open Sans Semibold"/>
                        </a:rPr>
                        <a:t> security </a:t>
                      </a:r>
                      <a:r>
                        <a:rPr lang="pl-PL" sz="1400" baseline="0" dirty="0" err="1" smtClean="0">
                          <a:latin typeface="Open Sans Semibold"/>
                        </a:rPr>
                        <a:t>mechanism</a:t>
                      </a:r>
                      <a:r>
                        <a:rPr lang="pl-PL" sz="1400" baseline="0" dirty="0" smtClean="0">
                          <a:latin typeface="Open Sans Semibold"/>
                        </a:rPr>
                        <a:t> for SOAP/REST services; Master </a:t>
                      </a:r>
                      <a:r>
                        <a:rPr lang="pl-PL" sz="1400" baseline="0" dirty="0" err="1" smtClean="0">
                          <a:latin typeface="Open Sans Semibold"/>
                        </a:rPr>
                        <a:t>Interface</a:t>
                      </a:r>
                      <a:r>
                        <a:rPr lang="pl-PL" sz="1400" baseline="0" dirty="0" smtClean="0">
                          <a:latin typeface="Open Sans Semibold"/>
                        </a:rPr>
                        <a:t> SSO </a:t>
                      </a:r>
                      <a:r>
                        <a:rPr lang="pl-PL" sz="1400" baseline="0" dirty="0" err="1" smtClean="0">
                          <a:latin typeface="Open Sans Semibold"/>
                        </a:rPr>
                        <a:t>enabling</a:t>
                      </a:r>
                      <a:r>
                        <a:rPr lang="pl-PL" sz="1400" baseline="0" dirty="0" smtClean="0">
                          <a:latin typeface="Open Sans Semibold"/>
                        </a:rPr>
                        <a:t> </a:t>
                      </a:r>
                      <a:r>
                        <a:rPr lang="pl-PL" sz="1400" baseline="0" dirty="0" err="1" smtClean="0">
                          <a:latin typeface="Open Sans Semibold"/>
                        </a:rPr>
                        <a:t>shell</a:t>
                      </a:r>
                      <a:r>
                        <a:rPr lang="pl-PL" sz="1400" baseline="0" dirty="0" smtClean="0">
                          <a:latin typeface="Open Sans Semibold"/>
                        </a:rPr>
                        <a:t> </a:t>
                      </a:r>
                      <a:r>
                        <a:rPr lang="pl-PL" sz="1400" baseline="0" dirty="0" err="1" smtClean="0">
                          <a:latin typeface="Open Sans Semibold"/>
                        </a:rPr>
                        <a:t>access</a:t>
                      </a:r>
                      <a:r>
                        <a:rPr lang="pl-PL" sz="1400" baseline="0" dirty="0" smtClean="0">
                          <a:latin typeface="Open Sans Semibold"/>
                        </a:rPr>
                        <a:t> to </a:t>
                      </a:r>
                      <a:r>
                        <a:rPr lang="pl-PL" sz="1400" baseline="0" dirty="0" err="1" smtClean="0">
                          <a:latin typeface="Open Sans Semibold"/>
                        </a:rPr>
                        <a:t>virtual</a:t>
                      </a:r>
                      <a:r>
                        <a:rPr lang="pl-PL" sz="1400" baseline="0" dirty="0" smtClean="0">
                          <a:latin typeface="Open Sans Semibold"/>
                        </a:rPr>
                        <a:t> </a:t>
                      </a:r>
                      <a:r>
                        <a:rPr lang="pl-PL" sz="1400" baseline="0" dirty="0" err="1" smtClean="0">
                          <a:latin typeface="Open Sans Semibold"/>
                        </a:rPr>
                        <a:t>machines</a:t>
                      </a:r>
                      <a:r>
                        <a:rPr lang="pl-PL" sz="1400" baseline="0" dirty="0" smtClean="0">
                          <a:latin typeface="Open Sans Semibold"/>
                        </a:rPr>
                        <a:t>,</a:t>
                      </a:r>
                      <a:endParaRPr lang="en-US" sz="1400" dirty="0">
                        <a:solidFill>
                          <a:srgbClr val="FF0000"/>
                        </a:solidFill>
                        <a:latin typeface="Open Sans Semibold"/>
                      </a:endParaRPr>
                    </a:p>
                  </a:txBody>
                  <a:tcPr marL="82944" marR="82944" marT="41476" marB="41476"/>
                </a:tc>
              </a:tr>
            </a:tbl>
          </a:graphicData>
        </a:graphic>
      </p:graphicFrame>
      <p:sp>
        <p:nvSpPr>
          <p:cNvPr id="5" name="Title 1"/>
          <p:cNvSpPr txBox="1">
            <a:spLocks/>
          </p:cNvSpPr>
          <p:nvPr/>
        </p:nvSpPr>
        <p:spPr>
          <a:xfrm>
            <a:off x="1143000" y="341304"/>
            <a:ext cx="6756384" cy="639424"/>
          </a:xfrm>
          <a:prstGeom prst="rect">
            <a:avLst/>
          </a:prstGeom>
        </p:spPr>
        <p:txBody>
          <a:bodyPr/>
          <a:lstStyle/>
          <a:p>
            <a:pPr algn="ctr">
              <a:spcBef>
                <a:spcPct val="0"/>
              </a:spcBef>
              <a:defRPr/>
            </a:pPr>
            <a:r>
              <a:rPr lang="pl-PL" sz="2700" dirty="0">
                <a:solidFill>
                  <a:srgbClr val="11488B"/>
                </a:solidFill>
                <a:effectLst>
                  <a:outerShdw blurRad="38100" dist="38100" dir="2700000" algn="tl">
                    <a:srgbClr val="000000">
                      <a:alpha val="43137"/>
                    </a:srgbClr>
                  </a:outerShdw>
                </a:effectLst>
                <a:latin typeface="+mj-lt"/>
                <a:ea typeface="+mj-ea"/>
                <a:cs typeface="+mj-cs"/>
              </a:rPr>
              <a:t>Platform </a:t>
            </a:r>
            <a:r>
              <a:rPr lang="pl-PL" sz="2700" dirty="0" err="1">
                <a:solidFill>
                  <a:srgbClr val="11488B"/>
                </a:solidFill>
                <a:effectLst>
                  <a:outerShdw blurRad="38100" dist="38100" dir="2700000" algn="tl">
                    <a:srgbClr val="000000">
                      <a:alpha val="43137"/>
                    </a:srgbClr>
                  </a:outerShdw>
                </a:effectLst>
                <a:latin typeface="+mj-lt"/>
                <a:ea typeface="+mj-ea"/>
                <a:cs typeface="+mj-cs"/>
              </a:rPr>
              <a:t>modules</a:t>
            </a:r>
            <a:r>
              <a:rPr lang="pl-PL" sz="2700" dirty="0">
                <a:solidFill>
                  <a:srgbClr val="11488B"/>
                </a:solidFill>
                <a:effectLst>
                  <a:outerShdw blurRad="38100" dist="38100" dir="2700000" algn="tl">
                    <a:srgbClr val="000000">
                      <a:alpha val="43137"/>
                    </a:srgbClr>
                  </a:outerShdw>
                </a:effectLst>
                <a:latin typeface="+mj-lt"/>
                <a:ea typeface="+mj-ea"/>
                <a:cs typeface="+mj-cs"/>
              </a:rPr>
              <a:t> and </a:t>
            </a:r>
            <a:r>
              <a:rPr lang="pl-PL" sz="2700" dirty="0" err="1">
                <a:solidFill>
                  <a:srgbClr val="11488B"/>
                </a:solidFill>
                <a:effectLst>
                  <a:outerShdw blurRad="38100" dist="38100" dir="2700000" algn="tl">
                    <a:srgbClr val="000000">
                      <a:alpha val="43137"/>
                    </a:srgbClr>
                  </a:outerShdw>
                </a:effectLst>
                <a:latin typeface="+mj-lt"/>
                <a:ea typeface="+mj-ea"/>
                <a:cs typeface="+mj-cs"/>
              </a:rPr>
              <a:t>technologies</a:t>
            </a:r>
            <a:endParaRPr lang="en-US" sz="27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88102702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2000" y="14400"/>
            <a:ext cx="6984000" cy="1036800"/>
          </a:xfrm>
          <a:prstGeom prst="rect">
            <a:avLst/>
          </a:prstGeom>
        </p:spPr>
        <p:txBody>
          <a:bodyPr anchor="ctr" anchorCtr="0"/>
          <a:lstStyle/>
          <a:p>
            <a:pPr marR="0" lvl="0" indent="0" algn="ctr" fontAlgn="auto">
              <a:lnSpc>
                <a:spcPct val="100000"/>
              </a:lnSpc>
              <a:spcBef>
                <a:spcPct val="0"/>
              </a:spcBef>
              <a:spcAft>
                <a:spcPts val="0"/>
              </a:spcAft>
              <a:buClrTx/>
              <a:buSzTx/>
              <a:buFontTx/>
              <a:buNone/>
              <a:tabLst/>
              <a:defRPr/>
            </a:pPr>
            <a:r>
              <a:rPr lang="en-US" sz="2800" dirty="0" smtClean="0">
                <a:solidFill>
                  <a:srgbClr val="11488B"/>
                </a:solidFill>
                <a:effectLst>
                  <a:outerShdw blurRad="38100" dist="38100" dir="2700000" algn="tl">
                    <a:srgbClr val="000000">
                      <a:alpha val="43137"/>
                    </a:srgbClr>
                  </a:outerShdw>
                </a:effectLst>
                <a:latin typeface="+mj-lt"/>
                <a:ea typeface="+mj-ea"/>
                <a:cs typeface="+mj-cs"/>
              </a:rPr>
              <a:t>Example: sensitivity </a:t>
            </a:r>
            <a:r>
              <a:rPr lang="en-US" sz="2800" dirty="0">
                <a:solidFill>
                  <a:srgbClr val="11488B"/>
                </a:solidFill>
                <a:effectLst>
                  <a:outerShdw blurRad="38100" dist="38100" dir="2700000" algn="tl">
                    <a:srgbClr val="000000">
                      <a:alpha val="43137"/>
                    </a:srgbClr>
                  </a:outerShdw>
                </a:effectLst>
                <a:latin typeface="+mj-lt"/>
                <a:ea typeface="+mj-ea"/>
                <a:cs typeface="+mj-cs"/>
              </a:rPr>
              <a:t>analysis application </a:t>
            </a:r>
          </a:p>
        </p:txBody>
      </p:sp>
      <p:grpSp>
        <p:nvGrpSpPr>
          <p:cNvPr id="22" name="Grupa 21"/>
          <p:cNvGrpSpPr/>
          <p:nvPr/>
        </p:nvGrpSpPr>
        <p:grpSpPr>
          <a:xfrm>
            <a:off x="4374928" y="3220179"/>
            <a:ext cx="2069280" cy="1648981"/>
            <a:chOff x="3995936" y="3220179"/>
            <a:chExt cx="2069280" cy="1648981"/>
          </a:xfrm>
        </p:grpSpPr>
        <p:sp>
          <p:nvSpPr>
            <p:cNvPr id="14" name="Prostokąt zaokrąglony 300"/>
            <p:cNvSpPr/>
            <p:nvPr/>
          </p:nvSpPr>
          <p:spPr bwMode="auto">
            <a:xfrm>
              <a:off x="4338656" y="4307181"/>
              <a:ext cx="1419840" cy="253025"/>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15" name="pole tekstowe 303"/>
            <p:cNvSpPr txBox="1">
              <a:spLocks noChangeArrowheads="1"/>
            </p:cNvSpPr>
            <p:nvPr/>
          </p:nvSpPr>
          <p:spPr bwMode="auto">
            <a:xfrm>
              <a:off x="4292576" y="4307181"/>
              <a:ext cx="1512000" cy="253025"/>
            </a:xfrm>
            <a:prstGeom prst="rect">
              <a:avLst/>
            </a:prstGeom>
            <a:noFill/>
            <a:ln w="9525">
              <a:noFill/>
              <a:miter lim="800000"/>
              <a:headEnd/>
              <a:tailEnd/>
            </a:ln>
          </p:spPr>
          <p:txBody>
            <a:bodyPr lIns="82936" tIns="41469" rIns="82936" bIns="41469">
              <a:spAutoFit/>
            </a:bodyPr>
            <a:lstStyle/>
            <a:p>
              <a:pPr algn="ctr"/>
              <a:r>
                <a:rPr lang="pl-PL" sz="1100" smtClean="0">
                  <a:latin typeface="Calibri" pitchFamily="34" charset="0"/>
                </a:rPr>
                <a:t>DataFluo Listener</a:t>
              </a:r>
              <a:endParaRPr lang="pl-PL" sz="1100">
                <a:latin typeface="Calibri" pitchFamily="34" charset="0"/>
              </a:endParaRPr>
            </a:p>
          </p:txBody>
        </p:sp>
        <p:sp>
          <p:nvSpPr>
            <p:cNvPr id="16" name="Prostokąt zaokrąglony 15"/>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17"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latin typeface="Calibri" pitchFamily="34" charset="0"/>
                </a:rPr>
                <a:t>RabbitMQ</a:t>
              </a:r>
              <a:endParaRPr lang="en-US" sz="1100">
                <a:latin typeface="Calibri" pitchFamily="34" charset="0"/>
              </a:endParaRPr>
            </a:p>
          </p:txBody>
        </p:sp>
        <p:sp>
          <p:nvSpPr>
            <p:cNvPr id="18" name="Prostokąt zaokrąglony 17"/>
            <p:cNvSpPr/>
            <p:nvPr/>
          </p:nvSpPr>
          <p:spPr bwMode="auto">
            <a:xfrm>
              <a:off x="4161537" y="3980268"/>
              <a:ext cx="1759680" cy="744876"/>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19" name="pole tekstowe 291"/>
            <p:cNvSpPr txBox="1">
              <a:spLocks noChangeArrowheads="1"/>
            </p:cNvSpPr>
            <p:nvPr/>
          </p:nvSpPr>
          <p:spPr bwMode="auto">
            <a:xfrm>
              <a:off x="4180257" y="4006189"/>
              <a:ext cx="1686240" cy="260668"/>
            </a:xfrm>
            <a:prstGeom prst="rect">
              <a:avLst/>
            </a:prstGeom>
            <a:noFill/>
            <a:ln w="9525">
              <a:noFill/>
              <a:miter lim="800000"/>
              <a:headEnd/>
              <a:tailEnd/>
            </a:ln>
          </p:spPr>
          <p:txBody>
            <a:bodyPr lIns="91430" tIns="45715" rIns="91430" bIns="45715">
              <a:spAutoFit/>
            </a:bodyPr>
            <a:lstStyle/>
            <a:p>
              <a:pPr algn="ctr"/>
              <a:r>
                <a:rPr lang="pl-PL" sz="1100" smtClean="0">
                  <a:latin typeface="Calibri" pitchFamily="34" charset="0"/>
                </a:rPr>
                <a:t>DataFluo</a:t>
              </a:r>
              <a:endParaRPr lang="en-US" sz="1100">
                <a:latin typeface="Calibri" pitchFamily="34" charset="0"/>
              </a:endParaRPr>
            </a:p>
          </p:txBody>
        </p:sp>
        <p:sp>
          <p:nvSpPr>
            <p:cNvPr id="10" name="Prostokąt zaokrąglony 9"/>
            <p:cNvSpPr/>
            <p:nvPr/>
          </p:nvSpPr>
          <p:spPr bwMode="auto">
            <a:xfrm>
              <a:off x="3995936" y="3364195"/>
              <a:ext cx="2069280" cy="150496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11" name="Grupa 289"/>
            <p:cNvGrpSpPr>
              <a:grpSpLocks/>
            </p:cNvGrpSpPr>
            <p:nvPr/>
          </p:nvGrpSpPr>
          <p:grpSpPr bwMode="auto">
            <a:xfrm>
              <a:off x="4592296" y="3220179"/>
              <a:ext cx="1203840" cy="276509"/>
              <a:chOff x="2392910" y="1835620"/>
              <a:chExt cx="1715239" cy="305238"/>
            </a:xfrm>
          </p:grpSpPr>
          <p:sp>
            <p:nvSpPr>
              <p:cNvPr id="12" name="Prostokąt zaokrąglony 11"/>
              <p:cNvSpPr/>
              <p:nvPr/>
            </p:nvSpPr>
            <p:spPr bwMode="auto">
              <a:xfrm>
                <a:off x="2392910" y="1835620"/>
                <a:ext cx="1081451"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smtClean="0">
                    <a:latin typeface="Calibri" pitchFamily="34" charset="0"/>
                  </a:rPr>
                  <a:t>Server AS</a:t>
                </a:r>
                <a:endParaRPr lang="en-US" sz="1100">
                  <a:latin typeface="Calibri" pitchFamily="34" charset="0"/>
                </a:endParaRPr>
              </a:p>
            </p:txBody>
          </p:sp>
        </p:grpSp>
      </p:grpSp>
      <p:grpSp>
        <p:nvGrpSpPr>
          <p:cNvPr id="23" name="Grupa 22"/>
          <p:cNvGrpSpPr/>
          <p:nvPr/>
        </p:nvGrpSpPr>
        <p:grpSpPr>
          <a:xfrm>
            <a:off x="6679184" y="5373216"/>
            <a:ext cx="2069280" cy="864097"/>
            <a:chOff x="3995936" y="3220179"/>
            <a:chExt cx="2069280" cy="864097"/>
          </a:xfrm>
        </p:grpSpPr>
        <p:sp>
          <p:nvSpPr>
            <p:cNvPr id="26" name="Prostokąt zaokrąglony 25"/>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27"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latin typeface="Calibri" pitchFamily="34" charset="0"/>
                </a:rPr>
                <a:t>RabbitMQ</a:t>
              </a:r>
              <a:endParaRPr lang="en-US" sz="1100">
                <a:latin typeface="Calibri" pitchFamily="34" charset="0"/>
              </a:endParaRPr>
            </a:p>
          </p:txBody>
        </p:sp>
        <p:sp>
          <p:nvSpPr>
            <p:cNvPr id="30" name="Prostokąt zaokrąglony 29"/>
            <p:cNvSpPr/>
            <p:nvPr/>
          </p:nvSpPr>
          <p:spPr bwMode="auto">
            <a:xfrm>
              <a:off x="3995936" y="3364196"/>
              <a:ext cx="2069280" cy="720080"/>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31" name="Grupa 289"/>
            <p:cNvGrpSpPr>
              <a:grpSpLocks/>
            </p:cNvGrpSpPr>
            <p:nvPr/>
          </p:nvGrpSpPr>
          <p:grpSpPr bwMode="auto">
            <a:xfrm>
              <a:off x="4592296" y="3220179"/>
              <a:ext cx="1203840" cy="276509"/>
              <a:chOff x="2392910" y="1835620"/>
              <a:chExt cx="1715239" cy="305238"/>
            </a:xfrm>
          </p:grpSpPr>
          <p:sp>
            <p:nvSpPr>
              <p:cNvPr id="32" name="Prostokąt zaokrąglony 31"/>
              <p:cNvSpPr/>
              <p:nvPr/>
            </p:nvSpPr>
            <p:spPr bwMode="auto">
              <a:xfrm>
                <a:off x="2392910" y="1835620"/>
                <a:ext cx="1116705"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smtClean="0">
                    <a:latin typeface="Calibri" pitchFamily="34" charset="0"/>
                  </a:rPr>
                  <a:t>Worker AS</a:t>
                </a:r>
                <a:endParaRPr lang="en-US" sz="1100">
                  <a:latin typeface="Calibri" pitchFamily="34" charset="0"/>
                </a:endParaRPr>
              </a:p>
            </p:txBody>
          </p:sp>
        </p:grpSp>
      </p:grpSp>
      <p:grpSp>
        <p:nvGrpSpPr>
          <p:cNvPr id="34" name="Grupa 33"/>
          <p:cNvGrpSpPr/>
          <p:nvPr/>
        </p:nvGrpSpPr>
        <p:grpSpPr>
          <a:xfrm>
            <a:off x="4338656" y="5373216"/>
            <a:ext cx="2069280" cy="864097"/>
            <a:chOff x="3995936" y="3220179"/>
            <a:chExt cx="2069280" cy="864097"/>
          </a:xfrm>
        </p:grpSpPr>
        <p:sp>
          <p:nvSpPr>
            <p:cNvPr id="35" name="Prostokąt zaokrąglony 34"/>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36"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latin typeface="Calibri" pitchFamily="34" charset="0"/>
                </a:rPr>
                <a:t>RabbitMQ</a:t>
              </a:r>
              <a:endParaRPr lang="en-US" sz="1100">
                <a:latin typeface="Calibri" pitchFamily="34" charset="0"/>
              </a:endParaRPr>
            </a:p>
          </p:txBody>
        </p:sp>
        <p:sp>
          <p:nvSpPr>
            <p:cNvPr id="37" name="Prostokąt zaokrąglony 36"/>
            <p:cNvSpPr/>
            <p:nvPr/>
          </p:nvSpPr>
          <p:spPr bwMode="auto">
            <a:xfrm>
              <a:off x="3995936" y="3364196"/>
              <a:ext cx="2069280" cy="720080"/>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38" name="Grupa 289"/>
            <p:cNvGrpSpPr>
              <a:grpSpLocks/>
            </p:cNvGrpSpPr>
            <p:nvPr/>
          </p:nvGrpSpPr>
          <p:grpSpPr bwMode="auto">
            <a:xfrm>
              <a:off x="4592296" y="3220179"/>
              <a:ext cx="1203840" cy="276509"/>
              <a:chOff x="2392910" y="1835620"/>
              <a:chExt cx="1715239" cy="305238"/>
            </a:xfrm>
          </p:grpSpPr>
          <p:sp>
            <p:nvSpPr>
              <p:cNvPr id="39" name="Prostokąt zaokrąglony 38"/>
              <p:cNvSpPr/>
              <p:nvPr/>
            </p:nvSpPr>
            <p:spPr bwMode="auto">
              <a:xfrm>
                <a:off x="2392910" y="1835620"/>
                <a:ext cx="1116705"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smtClean="0">
                    <a:latin typeface="Calibri" pitchFamily="34" charset="0"/>
                  </a:rPr>
                  <a:t>Worker AS</a:t>
                </a:r>
                <a:endParaRPr lang="en-US" sz="1100">
                  <a:latin typeface="Calibri" pitchFamily="34" charset="0"/>
                </a:endParaRPr>
              </a:p>
            </p:txBody>
          </p:sp>
        </p:grpSp>
      </p:grpSp>
      <p:cxnSp>
        <p:nvCxnSpPr>
          <p:cNvPr id="41" name="Łącznik prosty 40"/>
          <p:cNvCxnSpPr/>
          <p:nvPr/>
        </p:nvCxnSpPr>
        <p:spPr>
          <a:xfrm>
            <a:off x="5364088" y="4581128"/>
            <a:ext cx="0" cy="792088"/>
          </a:xfrm>
          <a:prstGeom prst="line">
            <a:avLst/>
          </a:prstGeom>
          <a:ln>
            <a:solidFill>
              <a:srgbClr val="385D8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7668344" y="5085184"/>
            <a:ext cx="0" cy="288032"/>
          </a:xfrm>
          <a:prstGeom prst="line">
            <a:avLst/>
          </a:prstGeom>
          <a:ln>
            <a:solidFill>
              <a:srgbClr val="385D8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Łącznik prosty 45"/>
          <p:cNvCxnSpPr/>
          <p:nvPr/>
        </p:nvCxnSpPr>
        <p:spPr>
          <a:xfrm>
            <a:off x="5364088" y="5085184"/>
            <a:ext cx="2304256" cy="0"/>
          </a:xfrm>
          <a:prstGeom prst="line">
            <a:avLst/>
          </a:prstGeom>
          <a:ln>
            <a:solidFill>
              <a:srgbClr val="385D8A"/>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8" name="Grupa 47"/>
          <p:cNvGrpSpPr/>
          <p:nvPr/>
        </p:nvGrpSpPr>
        <p:grpSpPr>
          <a:xfrm>
            <a:off x="6827505" y="3228563"/>
            <a:ext cx="2136983" cy="1648981"/>
            <a:chOff x="3995936" y="3220179"/>
            <a:chExt cx="2136983" cy="1648981"/>
          </a:xfrm>
        </p:grpSpPr>
        <p:sp>
          <p:nvSpPr>
            <p:cNvPr id="51" name="Prostokąt zaokrąglony 50"/>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52"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latin typeface="Calibri" pitchFamily="34" charset="0"/>
                </a:rPr>
                <a:t>Cloud Facade</a:t>
              </a:r>
              <a:endParaRPr lang="en-US" sz="1100">
                <a:latin typeface="Calibri" pitchFamily="34" charset="0"/>
              </a:endParaRPr>
            </a:p>
          </p:txBody>
        </p:sp>
        <p:sp>
          <p:nvSpPr>
            <p:cNvPr id="53" name="Prostokąt zaokrąglony 52"/>
            <p:cNvSpPr/>
            <p:nvPr/>
          </p:nvSpPr>
          <p:spPr bwMode="auto">
            <a:xfrm>
              <a:off x="4161537" y="3980267"/>
              <a:ext cx="1759680" cy="78584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54" name="pole tekstowe 291"/>
            <p:cNvSpPr txBox="1">
              <a:spLocks noChangeArrowheads="1"/>
            </p:cNvSpPr>
            <p:nvPr/>
          </p:nvSpPr>
          <p:spPr bwMode="auto">
            <a:xfrm>
              <a:off x="4023077" y="3996680"/>
              <a:ext cx="2109842" cy="769431"/>
            </a:xfrm>
            <a:prstGeom prst="rect">
              <a:avLst/>
            </a:prstGeom>
            <a:noFill/>
            <a:ln w="9525">
              <a:noFill/>
              <a:miter lim="800000"/>
              <a:headEnd/>
              <a:tailEnd/>
            </a:ln>
          </p:spPr>
          <p:txBody>
            <a:bodyPr wrap="square" lIns="91430" tIns="45715" rIns="91430" bIns="45715">
              <a:spAutoFit/>
            </a:bodyPr>
            <a:lstStyle/>
            <a:p>
              <a:pPr algn="ctr"/>
              <a:r>
                <a:rPr lang="pl-PL" sz="1100" smtClean="0">
                  <a:latin typeface="Calibri" pitchFamily="34" charset="0"/>
                </a:rPr>
                <a:t>Atmosphere Management</a:t>
              </a:r>
            </a:p>
            <a:p>
              <a:pPr algn="ctr"/>
              <a:r>
                <a:rPr lang="pl-PL" sz="1100" smtClean="0">
                  <a:latin typeface="Calibri" pitchFamily="34" charset="0"/>
                </a:rPr>
                <a:t>Service</a:t>
              </a:r>
            </a:p>
            <a:p>
              <a:pPr algn="ctr"/>
              <a:r>
                <a:rPr lang="pl-PL" sz="1100" smtClean="0">
                  <a:latin typeface="Calibri" pitchFamily="34" charset="0"/>
                </a:rPr>
                <a:t>(Launches server and automatically scales workers)</a:t>
              </a:r>
              <a:endParaRPr lang="en-US" sz="1100">
                <a:latin typeface="Calibri" pitchFamily="34" charset="0"/>
              </a:endParaRPr>
            </a:p>
          </p:txBody>
        </p:sp>
        <p:sp>
          <p:nvSpPr>
            <p:cNvPr id="55" name="Prostokąt zaokrąglony 54"/>
            <p:cNvSpPr/>
            <p:nvPr/>
          </p:nvSpPr>
          <p:spPr bwMode="auto">
            <a:xfrm>
              <a:off x="3995936" y="3364195"/>
              <a:ext cx="2069280" cy="150496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56" name="Grupa 289"/>
            <p:cNvGrpSpPr>
              <a:grpSpLocks/>
            </p:cNvGrpSpPr>
            <p:nvPr/>
          </p:nvGrpSpPr>
          <p:grpSpPr bwMode="auto">
            <a:xfrm>
              <a:off x="4116695" y="3220179"/>
              <a:ext cx="1197182" cy="276509"/>
              <a:chOff x="1715269" y="1835620"/>
              <a:chExt cx="1705752" cy="305238"/>
            </a:xfrm>
          </p:grpSpPr>
          <p:sp>
            <p:nvSpPr>
              <p:cNvPr id="57" name="Prostokąt zaokrąglony 56"/>
              <p:cNvSpPr/>
              <p:nvPr/>
            </p:nvSpPr>
            <p:spPr bwMode="auto">
              <a:xfrm>
                <a:off x="1715270" y="1835620"/>
                <a:ext cx="1271711"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pole tekstowe 291"/>
              <p:cNvSpPr txBox="1">
                <a:spLocks noChangeArrowheads="1"/>
              </p:cNvSpPr>
              <p:nvPr/>
            </p:nvSpPr>
            <p:spPr bwMode="auto">
              <a:xfrm>
                <a:off x="1715269" y="1835620"/>
                <a:ext cx="1705752" cy="288791"/>
              </a:xfrm>
              <a:prstGeom prst="rect">
                <a:avLst/>
              </a:prstGeom>
              <a:noFill/>
              <a:ln w="9525">
                <a:noFill/>
                <a:miter lim="800000"/>
                <a:headEnd/>
                <a:tailEnd/>
              </a:ln>
            </p:spPr>
            <p:txBody>
              <a:bodyPr>
                <a:spAutoFit/>
              </a:bodyPr>
              <a:lstStyle/>
              <a:p>
                <a:r>
                  <a:rPr lang="pl-PL" sz="1100" smtClean="0">
                    <a:latin typeface="Calibri" pitchFamily="34" charset="0"/>
                  </a:rPr>
                  <a:t>Atmosphere</a:t>
                </a:r>
                <a:endParaRPr lang="en-US" sz="1100">
                  <a:latin typeface="Calibri" pitchFamily="34" charset="0"/>
                </a:endParaRPr>
              </a:p>
            </p:txBody>
          </p:sp>
        </p:grpSp>
      </p:grpSp>
      <p:cxnSp>
        <p:nvCxnSpPr>
          <p:cNvPr id="81" name="Łącznik prosty 80"/>
          <p:cNvCxnSpPr/>
          <p:nvPr/>
        </p:nvCxnSpPr>
        <p:spPr>
          <a:xfrm>
            <a:off x="6453780" y="4437112"/>
            <a:ext cx="522046" cy="0"/>
          </a:xfrm>
          <a:prstGeom prst="line">
            <a:avLst/>
          </a:prstGeom>
          <a:ln>
            <a:solidFill>
              <a:srgbClr val="385D8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a:off x="8374739" y="4774495"/>
            <a:ext cx="0" cy="742738"/>
          </a:xfrm>
          <a:prstGeom prst="line">
            <a:avLst/>
          </a:prstGeom>
          <a:ln>
            <a:solidFill>
              <a:srgbClr val="385D8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Łącznik prosty 85"/>
          <p:cNvCxnSpPr/>
          <p:nvPr/>
        </p:nvCxnSpPr>
        <p:spPr>
          <a:xfrm>
            <a:off x="8568444" y="3293367"/>
            <a:ext cx="0" cy="295234"/>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
        <p:nvSpPr>
          <p:cNvPr id="87" name="Elipsa 86"/>
          <p:cNvSpPr/>
          <p:nvPr/>
        </p:nvSpPr>
        <p:spPr>
          <a:xfrm>
            <a:off x="8532440" y="3221359"/>
            <a:ext cx="72008" cy="7200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upa 191"/>
          <p:cNvGrpSpPr/>
          <p:nvPr/>
        </p:nvGrpSpPr>
        <p:grpSpPr>
          <a:xfrm>
            <a:off x="8225456" y="1700808"/>
            <a:ext cx="652320" cy="779416"/>
            <a:chOff x="1564306" y="2093513"/>
            <a:chExt cx="652320" cy="779416"/>
          </a:xfrm>
        </p:grpSpPr>
        <p:sp>
          <p:nvSpPr>
            <p:cNvPr id="91" name="Prostokąt zaokrąglony 90"/>
            <p:cNvSpPr/>
            <p:nvPr/>
          </p:nvSpPr>
          <p:spPr bwMode="auto">
            <a:xfrm>
              <a:off x="1564306"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latin typeface="Calibri" pitchFamily="34" charset="0"/>
                </a:rPr>
                <a:t>Scientist</a:t>
              </a:r>
            </a:p>
          </p:txBody>
        </p:sp>
        <p:pic>
          <p:nvPicPr>
            <p:cNvPr id="93" name="Obraz 200" descr="admin.png"/>
            <p:cNvPicPr>
              <a:picLocks noChangeAspect="1"/>
            </p:cNvPicPr>
            <p:nvPr/>
          </p:nvPicPr>
          <p:blipFill>
            <a:blip r:embed="rId3" cstate="print"/>
            <a:srcRect/>
            <a:stretch>
              <a:fillRect/>
            </a:stretch>
          </p:blipFill>
          <p:spPr bwMode="auto">
            <a:xfrm>
              <a:off x="1707933" y="2171020"/>
              <a:ext cx="356632" cy="457240"/>
            </a:xfrm>
            <a:prstGeom prst="rect">
              <a:avLst/>
            </a:prstGeom>
            <a:noFill/>
            <a:ln w="9525">
              <a:noFill/>
              <a:miter lim="800000"/>
              <a:headEnd/>
              <a:tailEnd/>
            </a:ln>
          </p:spPr>
        </p:pic>
      </p:grpSp>
      <p:grpSp>
        <p:nvGrpSpPr>
          <p:cNvPr id="94" name="Grupa 203"/>
          <p:cNvGrpSpPr/>
          <p:nvPr/>
        </p:nvGrpSpPr>
        <p:grpSpPr>
          <a:xfrm>
            <a:off x="7884368" y="2480224"/>
            <a:ext cx="1296144" cy="549642"/>
            <a:chOff x="745805" y="2271152"/>
            <a:chExt cx="1296144" cy="549642"/>
          </a:xfrm>
        </p:grpSpPr>
        <p:pic>
          <p:nvPicPr>
            <p:cNvPr id="95" name="Obraz 94" descr="terminal.png"/>
            <p:cNvPicPr>
              <a:picLocks noChangeAspect="1"/>
            </p:cNvPicPr>
            <p:nvPr/>
          </p:nvPicPr>
          <p:blipFill>
            <a:blip r:embed="rId4" cstate="print"/>
            <a:stretch>
              <a:fillRect/>
            </a:stretch>
          </p:blipFill>
          <p:spPr>
            <a:xfrm>
              <a:off x="1210997" y="2271152"/>
              <a:ext cx="365760" cy="365760"/>
            </a:xfrm>
            <a:prstGeom prst="rect">
              <a:avLst/>
            </a:prstGeom>
          </p:spPr>
        </p:pic>
        <p:sp>
          <p:nvSpPr>
            <p:cNvPr id="96" name="pole tekstowe 291"/>
            <p:cNvSpPr txBox="1">
              <a:spLocks noChangeArrowheads="1"/>
            </p:cNvSpPr>
            <p:nvPr/>
          </p:nvSpPr>
          <p:spPr bwMode="auto">
            <a:xfrm>
              <a:off x="745805" y="2559184"/>
              <a:ext cx="1296144" cy="261610"/>
            </a:xfrm>
            <a:prstGeom prst="rect">
              <a:avLst/>
            </a:prstGeom>
            <a:noFill/>
            <a:ln w="9525">
              <a:noFill/>
              <a:miter lim="800000"/>
              <a:headEnd/>
              <a:tailEnd/>
            </a:ln>
          </p:spPr>
          <p:txBody>
            <a:bodyPr wrap="square">
              <a:spAutoFit/>
            </a:bodyPr>
            <a:lstStyle/>
            <a:p>
              <a:pPr algn="ctr"/>
              <a:r>
                <a:rPr lang="pl-PL" sz="1100" smtClean="0">
                  <a:latin typeface="Calibri" pitchFamily="34" charset="0"/>
                </a:rPr>
                <a:t>Launcher script</a:t>
              </a:r>
              <a:endParaRPr lang="en-US" sz="1100">
                <a:latin typeface="Calibri" pitchFamily="34" charset="0"/>
              </a:endParaRPr>
            </a:p>
          </p:txBody>
        </p:sp>
      </p:grpSp>
      <p:cxnSp>
        <p:nvCxnSpPr>
          <p:cNvPr id="97" name="Łącznik prosty 96"/>
          <p:cNvCxnSpPr/>
          <p:nvPr/>
        </p:nvCxnSpPr>
        <p:spPr>
          <a:xfrm>
            <a:off x="8573968" y="2998134"/>
            <a:ext cx="0" cy="142834"/>
          </a:xfrm>
          <a:prstGeom prst="line">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100" name="pole tekstowe 291"/>
          <p:cNvSpPr txBox="1">
            <a:spLocks noChangeArrowheads="1"/>
          </p:cNvSpPr>
          <p:nvPr/>
        </p:nvSpPr>
        <p:spPr bwMode="auto">
          <a:xfrm>
            <a:off x="7609641" y="3152458"/>
            <a:ext cx="1296144" cy="215444"/>
          </a:xfrm>
          <a:prstGeom prst="rect">
            <a:avLst/>
          </a:prstGeom>
          <a:noFill/>
          <a:ln w="9525">
            <a:noFill/>
            <a:miter lim="800000"/>
            <a:headEnd/>
            <a:tailEnd/>
          </a:ln>
        </p:spPr>
        <p:txBody>
          <a:bodyPr wrap="square">
            <a:spAutoFit/>
          </a:bodyPr>
          <a:lstStyle/>
          <a:p>
            <a:pPr algn="ctr"/>
            <a:r>
              <a:rPr lang="pl-PL" sz="800" smtClean="0">
                <a:latin typeface="Calibri" pitchFamily="34" charset="0"/>
              </a:rPr>
              <a:t>Secure API</a:t>
            </a:r>
            <a:endParaRPr lang="en-US" sz="800">
              <a:latin typeface="Calibri" pitchFamily="34" charset="0"/>
            </a:endParaRPr>
          </a:p>
        </p:txBody>
      </p:sp>
      <p:sp>
        <p:nvSpPr>
          <p:cNvPr id="101" name="pole tekstowe 100"/>
          <p:cNvSpPr txBox="1"/>
          <p:nvPr/>
        </p:nvSpPr>
        <p:spPr>
          <a:xfrm>
            <a:off x="-1" y="1181070"/>
            <a:ext cx="8349561" cy="1815882"/>
          </a:xfrm>
          <a:prstGeom prst="rect">
            <a:avLst/>
          </a:prstGeom>
          <a:noFill/>
        </p:spPr>
        <p:txBody>
          <a:bodyPr wrap="square" rtlCol="0">
            <a:spAutoFit/>
          </a:bodyPr>
          <a:lstStyle/>
          <a:p>
            <a:r>
              <a:rPr lang="pl-PL" sz="1600" b="1" dirty="0" smtClean="0"/>
              <a:t>Problem: </a:t>
            </a:r>
            <a:r>
              <a:rPr lang="pl-PL" sz="1600" dirty="0" smtClean="0"/>
              <a:t> </a:t>
            </a:r>
            <a:r>
              <a:rPr lang="pl-PL" sz="1600" dirty="0" err="1" smtClean="0"/>
              <a:t>Cardiovascular</a:t>
            </a:r>
            <a:r>
              <a:rPr lang="pl-PL" sz="1600" dirty="0" smtClean="0"/>
              <a:t> </a:t>
            </a:r>
            <a:r>
              <a:rPr lang="pl-PL" sz="1600" dirty="0" err="1" smtClean="0"/>
              <a:t>sensitivity</a:t>
            </a:r>
            <a:r>
              <a:rPr lang="pl-PL" sz="1600" dirty="0" smtClean="0"/>
              <a:t> </a:t>
            </a:r>
            <a:r>
              <a:rPr lang="pl-PL" sz="1600" dirty="0" err="1" smtClean="0"/>
              <a:t>study</a:t>
            </a:r>
            <a:r>
              <a:rPr lang="pl-PL" sz="1600" dirty="0" smtClean="0"/>
              <a:t>: </a:t>
            </a:r>
            <a:r>
              <a:rPr lang="en-US" sz="1600" dirty="0" smtClean="0"/>
              <a:t> 164 input parameters (e.</a:t>
            </a:r>
            <a:r>
              <a:rPr lang="pl-PL" sz="1600" dirty="0" smtClean="0"/>
              <a:t>g.</a:t>
            </a:r>
            <a:r>
              <a:rPr lang="en-US" sz="1600" dirty="0" smtClean="0"/>
              <a:t> vessel diameter and length)</a:t>
            </a:r>
          </a:p>
          <a:p>
            <a:pPr marL="177800" indent="-177800">
              <a:buFont typeface="Arial" pitchFamily="34" charset="0"/>
              <a:buChar char="•"/>
            </a:pPr>
            <a:r>
              <a:rPr lang="pl-PL" sz="1600" dirty="0" smtClean="0"/>
              <a:t>First </a:t>
            </a:r>
            <a:r>
              <a:rPr lang="pl-PL" sz="1600" dirty="0" err="1" smtClean="0"/>
              <a:t>analysis</a:t>
            </a:r>
            <a:r>
              <a:rPr lang="pl-PL" sz="1600" dirty="0" smtClean="0"/>
              <a:t>: </a:t>
            </a:r>
            <a:r>
              <a:rPr lang="en-US" sz="1600" dirty="0" smtClean="0"/>
              <a:t>1</a:t>
            </a:r>
            <a:r>
              <a:rPr lang="pl-PL" sz="1600" dirty="0" smtClean="0"/>
              <a:t>,</a:t>
            </a:r>
            <a:r>
              <a:rPr lang="en-US" sz="1600" dirty="0" smtClean="0"/>
              <a:t>494</a:t>
            </a:r>
            <a:r>
              <a:rPr lang="pl-PL" sz="1600" dirty="0" smtClean="0"/>
              <a:t>,</a:t>
            </a:r>
            <a:r>
              <a:rPr lang="en-US" sz="1600" dirty="0" smtClean="0"/>
              <a:t>000 Monte Carlo runs </a:t>
            </a:r>
            <a:r>
              <a:rPr lang="pl-PL" sz="1600" dirty="0" smtClean="0"/>
              <a:t>(e</a:t>
            </a:r>
            <a:r>
              <a:rPr lang="en-US" sz="1600" dirty="0" err="1" smtClean="0"/>
              <a:t>xpected</a:t>
            </a:r>
            <a:r>
              <a:rPr lang="en-US" sz="1600" dirty="0" smtClean="0"/>
              <a:t> execution time</a:t>
            </a:r>
            <a:r>
              <a:rPr lang="pl-PL" sz="1600" dirty="0" smtClean="0"/>
              <a:t> on a PC:</a:t>
            </a:r>
            <a:r>
              <a:rPr lang="en-US" sz="1600" dirty="0" smtClean="0"/>
              <a:t> 14</a:t>
            </a:r>
            <a:r>
              <a:rPr lang="pl-PL" sz="1600" dirty="0" smtClean="0"/>
              <a:t>,</a:t>
            </a:r>
            <a:r>
              <a:rPr lang="en-US" sz="1600" dirty="0" smtClean="0"/>
              <a:t>525 hours) </a:t>
            </a:r>
          </a:p>
          <a:p>
            <a:pPr marL="177800" indent="-177800">
              <a:buFont typeface="Arial" pitchFamily="34" charset="0"/>
              <a:buChar char="•"/>
            </a:pPr>
            <a:r>
              <a:rPr lang="en-US" sz="1600" dirty="0" smtClean="0"/>
              <a:t>Second Analysis: 5</a:t>
            </a:r>
            <a:r>
              <a:rPr lang="pl-PL" sz="1600" dirty="0" smtClean="0"/>
              <a:t>,</a:t>
            </a:r>
            <a:r>
              <a:rPr lang="en-US" sz="1600" dirty="0" smtClean="0"/>
              <a:t>000 runs per model parameter for each patient dataset</a:t>
            </a:r>
            <a:r>
              <a:rPr lang="pl-PL" sz="1600" dirty="0" smtClean="0"/>
              <a:t>;</a:t>
            </a:r>
            <a:r>
              <a:rPr lang="en-US" sz="1600" dirty="0" smtClean="0"/>
              <a:t> </a:t>
            </a:r>
            <a:r>
              <a:rPr lang="pl-PL" sz="1600" dirty="0" err="1" smtClean="0"/>
              <a:t>requires</a:t>
            </a:r>
            <a:r>
              <a:rPr lang="pl-PL" sz="1600" dirty="0" smtClean="0"/>
              <a:t> </a:t>
            </a:r>
            <a:r>
              <a:rPr lang="en-US" sz="1600" dirty="0" smtClean="0"/>
              <a:t>another 830</a:t>
            </a:r>
            <a:r>
              <a:rPr lang="pl-PL" sz="1600" dirty="0" smtClean="0"/>
              <a:t>,</a:t>
            </a:r>
            <a:r>
              <a:rPr lang="en-US" sz="1600" dirty="0" smtClean="0"/>
              <a:t>000 Monte Carlo runs  per patient dataset</a:t>
            </a:r>
            <a:r>
              <a:rPr lang="pl-PL" sz="1600" dirty="0" smtClean="0"/>
              <a:t> f</a:t>
            </a:r>
            <a:r>
              <a:rPr lang="en-US" sz="1600" dirty="0" smtClean="0"/>
              <a:t>or a total of four additional patient datasets</a:t>
            </a:r>
            <a:r>
              <a:rPr lang="pl-PL" sz="1600" dirty="0" smtClean="0"/>
              <a:t> – </a:t>
            </a:r>
            <a:r>
              <a:rPr lang="en-US" sz="1600" dirty="0" smtClean="0"/>
              <a:t>this results in 32</a:t>
            </a:r>
            <a:r>
              <a:rPr lang="pl-PL" sz="1600" dirty="0" smtClean="0"/>
              <a:t>,</a:t>
            </a:r>
            <a:r>
              <a:rPr lang="en-US" sz="1600" dirty="0" smtClean="0"/>
              <a:t>280 hours of calculation time on one personal computer. </a:t>
            </a:r>
          </a:p>
          <a:p>
            <a:pPr marL="177800" indent="-177800">
              <a:buFont typeface="Arial" pitchFamily="34" charset="0"/>
              <a:buChar char="•"/>
            </a:pPr>
            <a:r>
              <a:rPr lang="pl-PL" sz="1600" dirty="0" smtClean="0"/>
              <a:t>Total: </a:t>
            </a:r>
            <a:r>
              <a:rPr lang="en-US" sz="1600" dirty="0" smtClean="0"/>
              <a:t>50</a:t>
            </a:r>
            <a:r>
              <a:rPr lang="pl-PL" sz="1600" dirty="0" smtClean="0"/>
              <a:t>,</a:t>
            </a:r>
            <a:r>
              <a:rPr lang="en-US" sz="1600" dirty="0" smtClean="0"/>
              <a:t>000 hours of calculation time </a:t>
            </a:r>
            <a:r>
              <a:rPr lang="pl-PL" sz="1600" dirty="0" smtClean="0"/>
              <a:t>on </a:t>
            </a:r>
            <a:r>
              <a:rPr lang="en-US" sz="1600" dirty="0" smtClean="0"/>
              <a:t>a </a:t>
            </a:r>
            <a:r>
              <a:rPr lang="pl-PL" sz="1600" dirty="0" smtClean="0"/>
              <a:t>single </a:t>
            </a:r>
            <a:r>
              <a:rPr lang="en-US" sz="1600" dirty="0" smtClean="0"/>
              <a:t>PC</a:t>
            </a:r>
            <a:r>
              <a:rPr lang="pl-PL" sz="1600" dirty="0" smtClean="0"/>
              <a:t>.</a:t>
            </a:r>
          </a:p>
          <a:p>
            <a:pPr marL="177800" indent="-177800">
              <a:buFont typeface="Arial" pitchFamily="34" charset="0"/>
              <a:buChar char="•"/>
            </a:pPr>
            <a:r>
              <a:rPr lang="pl-PL" sz="1600" dirty="0" smtClean="0"/>
              <a:t>Solution: </a:t>
            </a:r>
            <a:r>
              <a:rPr lang="pl-PL" sz="1600" dirty="0" err="1" smtClean="0"/>
              <a:t>Scale</a:t>
            </a:r>
            <a:r>
              <a:rPr lang="pl-PL" sz="1600" dirty="0" smtClean="0"/>
              <a:t> the </a:t>
            </a:r>
            <a:r>
              <a:rPr lang="pl-PL" sz="1600" dirty="0" err="1" smtClean="0"/>
              <a:t>application</a:t>
            </a:r>
            <a:r>
              <a:rPr lang="pl-PL" sz="1600" dirty="0" smtClean="0"/>
              <a:t> with </a:t>
            </a:r>
            <a:r>
              <a:rPr lang="pl-PL" sz="1600" dirty="0" err="1" smtClean="0"/>
              <a:t>cloud</a:t>
            </a:r>
            <a:r>
              <a:rPr lang="pl-PL" sz="1600" dirty="0" smtClean="0"/>
              <a:t> </a:t>
            </a:r>
            <a:r>
              <a:rPr lang="pl-PL" sz="1600" dirty="0" err="1" smtClean="0"/>
              <a:t>resources</a:t>
            </a:r>
            <a:r>
              <a:rPr lang="pl-PL" sz="1600" dirty="0" smtClean="0"/>
              <a:t>.</a:t>
            </a:r>
            <a:endParaRPr lang="en-US" sz="1600" dirty="0"/>
          </a:p>
        </p:txBody>
      </p:sp>
      <p:sp>
        <p:nvSpPr>
          <p:cNvPr id="102" name="pole tekstowe 101"/>
          <p:cNvSpPr txBox="1"/>
          <p:nvPr/>
        </p:nvSpPr>
        <p:spPr>
          <a:xfrm>
            <a:off x="35497" y="3068960"/>
            <a:ext cx="4303160" cy="2800767"/>
          </a:xfrm>
          <a:prstGeom prst="rect">
            <a:avLst/>
          </a:prstGeom>
          <a:noFill/>
        </p:spPr>
        <p:txBody>
          <a:bodyPr wrap="square" rtlCol="0">
            <a:spAutoFit/>
          </a:bodyPr>
          <a:lstStyle/>
          <a:p>
            <a:r>
              <a:rPr lang="en-US" sz="1600" b="1" dirty="0" smtClean="0"/>
              <a:t>VPH-Share implementation:</a:t>
            </a:r>
          </a:p>
          <a:p>
            <a:pPr marL="177800" indent="-177800">
              <a:buFont typeface="Arial" pitchFamily="34" charset="0"/>
              <a:buChar char="•"/>
            </a:pPr>
            <a:r>
              <a:rPr lang="pl-PL" sz="1600" dirty="0" smtClean="0"/>
              <a:t>S</a:t>
            </a:r>
            <a:r>
              <a:rPr lang="en-US" sz="1600" dirty="0" err="1" smtClean="0"/>
              <a:t>calable</a:t>
            </a:r>
            <a:r>
              <a:rPr lang="en-US" sz="1600" dirty="0" smtClean="0"/>
              <a:t> workflow deployed </a:t>
            </a:r>
            <a:r>
              <a:rPr lang="pl-PL" sz="1600" dirty="0" err="1" smtClean="0"/>
              <a:t>entirely</a:t>
            </a:r>
            <a:r>
              <a:rPr lang="pl-PL" sz="1600" dirty="0" smtClean="0"/>
              <a:t> </a:t>
            </a:r>
            <a:r>
              <a:rPr lang="en-US" sz="1600" dirty="0" smtClean="0"/>
              <a:t>using VPH-Share tools and services</a:t>
            </a:r>
            <a:r>
              <a:rPr lang="pl-PL" sz="1600" dirty="0" smtClean="0"/>
              <a:t>.</a:t>
            </a:r>
            <a:endParaRPr lang="en-US" sz="1600" dirty="0" smtClean="0"/>
          </a:p>
          <a:p>
            <a:pPr marL="177800" indent="-177800">
              <a:buFont typeface="Arial" pitchFamily="34" charset="0"/>
              <a:buChar char="•"/>
            </a:pPr>
            <a:r>
              <a:rPr lang="en-US" sz="1600" dirty="0" smtClean="0"/>
              <a:t>Consists of a </a:t>
            </a:r>
            <a:r>
              <a:rPr lang="en-US" sz="1600" dirty="0" err="1" smtClean="0"/>
              <a:t>RabbitMQ</a:t>
            </a:r>
            <a:r>
              <a:rPr lang="en-US" sz="1600" dirty="0" smtClean="0"/>
              <a:t> server and a number of clients processing computational tasks in parallel</a:t>
            </a:r>
            <a:r>
              <a:rPr lang="pl-PL" sz="1600" dirty="0" smtClean="0"/>
              <a:t>, </a:t>
            </a:r>
            <a:r>
              <a:rPr lang="pl-PL" sz="1600" dirty="0" err="1" smtClean="0"/>
              <a:t>each</a:t>
            </a:r>
            <a:r>
              <a:rPr lang="pl-PL" sz="1600" dirty="0" smtClean="0"/>
              <a:t> </a:t>
            </a:r>
            <a:r>
              <a:rPr lang="pl-PL" sz="1600" dirty="0" err="1" smtClean="0"/>
              <a:t>registered</a:t>
            </a:r>
            <a:r>
              <a:rPr lang="pl-PL" sz="1600" dirty="0" smtClean="0"/>
              <a:t> as </a:t>
            </a:r>
            <a:r>
              <a:rPr lang="pl-PL" sz="1600" dirty="0" err="1" smtClean="0"/>
              <a:t>an</a:t>
            </a:r>
            <a:r>
              <a:rPr lang="pl-PL" sz="1600" dirty="0" smtClean="0"/>
              <a:t> </a:t>
            </a:r>
            <a:r>
              <a:rPr lang="pl-PL" sz="1600" dirty="0" err="1" smtClean="0"/>
              <a:t>Atomic</a:t>
            </a:r>
            <a:r>
              <a:rPr lang="pl-PL" sz="1600" dirty="0" smtClean="0"/>
              <a:t> Service.</a:t>
            </a:r>
            <a:endParaRPr lang="en-US" sz="1600" dirty="0" smtClean="0"/>
          </a:p>
          <a:p>
            <a:pPr marL="177800" indent="-177800">
              <a:buFont typeface="Arial" pitchFamily="34" charset="0"/>
              <a:buChar char="•"/>
            </a:pPr>
            <a:r>
              <a:rPr lang="en-US" sz="1600" dirty="0" smtClean="0"/>
              <a:t>The server and client Atomic Services are launched by a script which communicates directly withe the Cloud Facade API</a:t>
            </a:r>
            <a:r>
              <a:rPr lang="pl-PL" sz="1600" dirty="0" smtClean="0"/>
              <a:t>.</a:t>
            </a:r>
            <a:endParaRPr lang="en-US" sz="1600" dirty="0" smtClean="0"/>
          </a:p>
          <a:p>
            <a:pPr marL="177800" indent="-177800">
              <a:buFont typeface="Arial" pitchFamily="34" charset="0"/>
              <a:buChar char="•"/>
            </a:pPr>
            <a:r>
              <a:rPr lang="en-US" sz="1600" dirty="0" smtClean="0"/>
              <a:t>Small-scale runs successfully competed, large-scale run in progress. </a:t>
            </a:r>
          </a:p>
        </p:txBody>
      </p:sp>
    </p:spTree>
    <p:extLst>
      <p:ext uri="{BB962C8B-B14F-4D97-AF65-F5344CB8AC3E}">
        <p14:creationId xmlns:p14="http://schemas.microsoft.com/office/powerpoint/2010/main" val="358847598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414" y="1196752"/>
            <a:ext cx="7391955"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827584" y="14400"/>
            <a:ext cx="7488416" cy="1036800"/>
          </a:xfrm>
          <a:prstGeom prst="rect">
            <a:avLst/>
          </a:prstGeom>
        </p:spPr>
        <p:txBody>
          <a:bodyPr anchor="ctr" anchorCtr="0"/>
          <a:lstStyle/>
          <a:p>
            <a:pPr marR="0" lvl="0" indent="0" algn="ctr" fontAlgn="auto">
              <a:lnSpc>
                <a:spcPct val="100000"/>
              </a:lnSpc>
              <a:spcBef>
                <a:spcPct val="0"/>
              </a:spcBef>
              <a:spcAft>
                <a:spcPts val="0"/>
              </a:spcAft>
              <a:buClrTx/>
              <a:buSzTx/>
              <a:buFontTx/>
              <a:buNone/>
              <a:tabLst/>
              <a:defRPr/>
            </a:pPr>
            <a:r>
              <a:rPr lang="en-US" sz="2800" dirty="0" smtClean="0">
                <a:solidFill>
                  <a:srgbClr val="11488B"/>
                </a:solidFill>
                <a:effectLst>
                  <a:outerShdw blurRad="38100" dist="38100" dir="2700000" algn="tl">
                    <a:srgbClr val="000000">
                      <a:alpha val="43137"/>
                    </a:srgbClr>
                  </a:outerShdw>
                </a:effectLst>
                <a:latin typeface="+mj-lt"/>
                <a:ea typeface="+mj-ea"/>
                <a:cs typeface="+mj-cs"/>
              </a:rPr>
              <a:t>Example</a:t>
            </a:r>
            <a:r>
              <a:rPr lang="pl-PL" sz="2800" dirty="0" smtClean="0">
                <a:solidFill>
                  <a:srgbClr val="11488B"/>
                </a:solidFill>
                <a:effectLst>
                  <a:outerShdw blurRad="38100" dist="38100" dir="2700000" algn="tl">
                    <a:srgbClr val="000000">
                      <a:alpha val="43137"/>
                    </a:srgbClr>
                  </a:outerShdw>
                </a:effectLst>
                <a:latin typeface="+mj-lt"/>
                <a:ea typeface="+mj-ea"/>
                <a:cs typeface="+mj-cs"/>
              </a:rPr>
              <a:t>: </a:t>
            </a:r>
            <a:r>
              <a:rPr lang="en-US" sz="2800" dirty="0">
                <a:solidFill>
                  <a:srgbClr val="11488B"/>
                </a:solidFill>
                <a:effectLst>
                  <a:outerShdw blurRad="38100" dist="38100" dir="2700000" algn="tl">
                    <a:srgbClr val="000000">
                      <a:alpha val="43137"/>
                    </a:srgbClr>
                  </a:outerShdw>
                </a:effectLst>
                <a:latin typeface="+mj-lt"/>
                <a:ea typeface="+mj-ea"/>
                <a:cs typeface="+mj-cs"/>
              </a:rPr>
              <a:t>p</a:t>
            </a:r>
            <a:r>
              <a:rPr lang="pl-PL" sz="2800" dirty="0" smtClean="0">
                <a:solidFill>
                  <a:srgbClr val="11488B"/>
                </a:solidFill>
                <a:effectLst>
                  <a:outerShdw blurRad="38100" dist="38100" dir="2700000" algn="tl">
                    <a:srgbClr val="000000">
                      <a:alpha val="43137"/>
                    </a:srgbClr>
                  </a:outerShdw>
                </a:effectLst>
                <a:latin typeface="+mj-lt"/>
                <a:ea typeface="+mj-ea"/>
                <a:cs typeface="+mj-cs"/>
              </a:rPr>
              <a:t>-</a:t>
            </a:r>
            <a:r>
              <a:rPr lang="en-US" sz="2800" dirty="0" smtClean="0">
                <a:solidFill>
                  <a:srgbClr val="11488B"/>
                </a:solidFill>
                <a:effectLst>
                  <a:outerShdw blurRad="38100" dist="38100" dir="2700000" algn="tl">
                    <a:srgbClr val="000000">
                      <a:alpha val="43137"/>
                    </a:srgbClr>
                  </a:outerShdw>
                </a:effectLst>
                <a:latin typeface="+mj-lt"/>
                <a:ea typeface="+mj-ea"/>
                <a:cs typeface="+mj-cs"/>
              </a:rPr>
              <a:t>m</a:t>
            </a:r>
            <a:r>
              <a:rPr lang="pl-PL" sz="2800" dirty="0" err="1" smtClean="0">
                <a:solidFill>
                  <a:srgbClr val="11488B"/>
                </a:solidFill>
                <a:effectLst>
                  <a:outerShdw blurRad="38100" dist="38100" dir="2700000" algn="tl">
                    <a:srgbClr val="000000">
                      <a:alpha val="43137"/>
                    </a:srgbClr>
                  </a:outerShdw>
                </a:effectLst>
                <a:latin typeface="+mj-lt"/>
                <a:ea typeface="+mj-ea"/>
                <a:cs typeface="+mj-cs"/>
              </a:rPr>
              <a:t>edicine</a:t>
            </a:r>
            <a:r>
              <a:rPr lang="pl-PL" sz="2800" dirty="0" smtClean="0">
                <a:solidFill>
                  <a:srgbClr val="11488B"/>
                </a:solidFill>
                <a:effectLst>
                  <a:outerShdw blurRad="38100" dist="38100" dir="2700000" algn="tl">
                    <a:srgbClr val="000000">
                      <a:alpha val="43137"/>
                    </a:srgbClr>
                  </a:outerShdw>
                </a:effectLst>
                <a:latin typeface="+mj-lt"/>
                <a:ea typeface="+mj-ea"/>
                <a:cs typeface="+mj-cs"/>
              </a:rPr>
              <a:t> </a:t>
            </a:r>
            <a:r>
              <a:rPr lang="pl-PL" sz="2800" dirty="0" err="1" smtClean="0">
                <a:solidFill>
                  <a:srgbClr val="11488B"/>
                </a:solidFill>
                <a:effectLst>
                  <a:outerShdw blurRad="38100" dist="38100" dir="2700000" algn="tl">
                    <a:srgbClr val="000000">
                      <a:alpha val="43137"/>
                    </a:srgbClr>
                  </a:outerShdw>
                </a:effectLst>
                <a:latin typeface="+mj-lt"/>
                <a:ea typeface="+mj-ea"/>
                <a:cs typeface="+mj-cs"/>
              </a:rPr>
              <a:t>OncoSimulator</a:t>
            </a:r>
            <a:endParaRPr lang="en-US" sz="28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17693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143680" y="5287781"/>
            <a:ext cx="8229600" cy="1068633"/>
          </a:xfrm>
          <a:prstGeom prst="rect">
            <a:avLst/>
          </a:prstGeom>
          <a:noFill/>
        </p:spPr>
        <p:txBody>
          <a:bodyPr lIns="82936" tIns="41469" rIns="82936" bIns="41469">
            <a:spAutoFit/>
          </a:bodyPr>
          <a:lstStyle/>
          <a:p>
            <a:pPr>
              <a:defRPr/>
            </a:pPr>
            <a:r>
              <a:rPr lang="pl-PL" sz="1600" dirty="0">
                <a:latin typeface="+mj-lt"/>
              </a:rPr>
              <a:t>Deployment of the </a:t>
            </a:r>
            <a:r>
              <a:rPr lang="pl-PL" sz="1600" dirty="0" err="1">
                <a:latin typeface="+mj-lt"/>
              </a:rPr>
              <a:t>OncoSimulator</a:t>
            </a:r>
            <a:r>
              <a:rPr lang="pl-PL" sz="1600" dirty="0">
                <a:latin typeface="+mj-lt"/>
              </a:rPr>
              <a:t> </a:t>
            </a:r>
            <a:r>
              <a:rPr lang="pl-PL" sz="1600" dirty="0" err="1">
                <a:latin typeface="+mj-lt"/>
              </a:rPr>
              <a:t>Tool</a:t>
            </a:r>
            <a:r>
              <a:rPr lang="pl-PL" sz="1600" dirty="0">
                <a:latin typeface="+mj-lt"/>
              </a:rPr>
              <a:t> on VPH-</a:t>
            </a:r>
            <a:r>
              <a:rPr lang="pl-PL" sz="1600" dirty="0" err="1">
                <a:latin typeface="+mj-lt"/>
              </a:rPr>
              <a:t>Share</a:t>
            </a:r>
            <a:r>
              <a:rPr lang="pl-PL" sz="1600" dirty="0">
                <a:latin typeface="+mj-lt"/>
              </a:rPr>
              <a:t> </a:t>
            </a:r>
            <a:r>
              <a:rPr lang="pl-PL" sz="1600" dirty="0" err="1" smtClean="0">
                <a:latin typeface="+mj-lt"/>
              </a:rPr>
              <a:t>resources</a:t>
            </a:r>
            <a:r>
              <a:rPr lang="en-US" sz="1600" dirty="0">
                <a:latin typeface="+mj-lt"/>
              </a:rPr>
              <a:t>:</a:t>
            </a:r>
            <a:endParaRPr lang="pl-PL" sz="1600" dirty="0">
              <a:latin typeface="+mj-lt"/>
            </a:endParaRPr>
          </a:p>
          <a:p>
            <a:pPr marL="161282" indent="-161282">
              <a:buFont typeface="Arial" pitchFamily="34" charset="0"/>
              <a:buChar char="•"/>
              <a:defRPr/>
            </a:pPr>
            <a:r>
              <a:rPr lang="pl-PL" sz="1600" dirty="0" err="1">
                <a:latin typeface="+mj-lt"/>
              </a:rPr>
              <a:t>Uses</a:t>
            </a:r>
            <a:r>
              <a:rPr lang="pl-PL" sz="1600" dirty="0">
                <a:latin typeface="+mj-lt"/>
              </a:rPr>
              <a:t> a </a:t>
            </a:r>
            <a:r>
              <a:rPr lang="pl-PL" sz="1600" dirty="0" err="1">
                <a:latin typeface="+mj-lt"/>
              </a:rPr>
              <a:t>custom</a:t>
            </a:r>
            <a:r>
              <a:rPr lang="pl-PL" sz="1600" dirty="0">
                <a:latin typeface="+mj-lt"/>
              </a:rPr>
              <a:t> </a:t>
            </a:r>
            <a:r>
              <a:rPr lang="pl-PL" sz="1600" dirty="0" err="1">
                <a:latin typeface="+mj-lt"/>
              </a:rPr>
              <a:t>Atomic</a:t>
            </a:r>
            <a:r>
              <a:rPr lang="pl-PL" sz="1600" dirty="0">
                <a:latin typeface="+mj-lt"/>
              </a:rPr>
              <a:t> Service as </a:t>
            </a:r>
            <a:r>
              <a:rPr lang="pl-PL" sz="1600" dirty="0" err="1">
                <a:latin typeface="+mj-lt"/>
              </a:rPr>
              <a:t>the</a:t>
            </a:r>
            <a:r>
              <a:rPr lang="pl-PL" sz="1600" dirty="0">
                <a:latin typeface="+mj-lt"/>
              </a:rPr>
              <a:t> </a:t>
            </a:r>
            <a:r>
              <a:rPr lang="pl-PL" sz="1600" dirty="0" err="1">
                <a:latin typeface="+mj-lt"/>
              </a:rPr>
              <a:t>computational</a:t>
            </a:r>
            <a:r>
              <a:rPr lang="pl-PL" sz="1600" dirty="0">
                <a:latin typeface="+mj-lt"/>
              </a:rPr>
              <a:t> </a:t>
            </a:r>
            <a:r>
              <a:rPr lang="pl-PL" sz="1600" dirty="0" err="1">
                <a:latin typeface="+mj-lt"/>
              </a:rPr>
              <a:t>backend</a:t>
            </a:r>
            <a:r>
              <a:rPr lang="pl-PL" sz="1600" dirty="0">
                <a:latin typeface="+mj-lt"/>
              </a:rPr>
              <a:t>.</a:t>
            </a:r>
          </a:p>
          <a:p>
            <a:pPr marL="161282" indent="-161282">
              <a:buFont typeface="Arial" pitchFamily="34" charset="0"/>
              <a:buChar char="•"/>
              <a:defRPr/>
            </a:pPr>
            <a:r>
              <a:rPr lang="pl-PL" sz="1600" dirty="0" err="1">
                <a:latin typeface="+mj-lt"/>
              </a:rPr>
              <a:t>Features</a:t>
            </a:r>
            <a:r>
              <a:rPr lang="pl-PL" sz="1600" dirty="0">
                <a:latin typeface="+mj-lt"/>
              </a:rPr>
              <a:t> </a:t>
            </a:r>
            <a:r>
              <a:rPr lang="pl-PL" sz="1600" dirty="0" err="1">
                <a:latin typeface="+mj-lt"/>
              </a:rPr>
              <a:t>integration</a:t>
            </a:r>
            <a:r>
              <a:rPr lang="pl-PL" sz="1600" dirty="0">
                <a:latin typeface="+mj-lt"/>
              </a:rPr>
              <a:t> of data </a:t>
            </a:r>
            <a:r>
              <a:rPr lang="pl-PL" sz="1600" dirty="0" err="1">
                <a:latin typeface="+mj-lt"/>
              </a:rPr>
              <a:t>storage</a:t>
            </a:r>
            <a:r>
              <a:rPr lang="pl-PL" sz="1600" dirty="0">
                <a:latin typeface="+mj-lt"/>
              </a:rPr>
              <a:t> resources</a:t>
            </a:r>
          </a:p>
          <a:p>
            <a:pPr marL="161282" indent="-161282">
              <a:buFont typeface="Arial" pitchFamily="34" charset="0"/>
              <a:buChar char="•"/>
              <a:defRPr/>
            </a:pPr>
            <a:r>
              <a:rPr lang="pl-PL" sz="1600" dirty="0" err="1">
                <a:latin typeface="+mj-lt"/>
              </a:rPr>
              <a:t>OncoSimulator</a:t>
            </a:r>
            <a:r>
              <a:rPr lang="pl-PL" sz="1600" dirty="0">
                <a:latin typeface="+mj-lt"/>
              </a:rPr>
              <a:t> AS </a:t>
            </a:r>
            <a:r>
              <a:rPr lang="pl-PL" sz="1600" dirty="0" err="1">
                <a:latin typeface="+mj-lt"/>
              </a:rPr>
              <a:t>also</a:t>
            </a:r>
            <a:r>
              <a:rPr lang="pl-PL" sz="1600" dirty="0">
                <a:latin typeface="+mj-lt"/>
              </a:rPr>
              <a:t> </a:t>
            </a:r>
            <a:r>
              <a:rPr lang="pl-PL" sz="1600" dirty="0" err="1">
                <a:latin typeface="+mj-lt"/>
              </a:rPr>
              <a:t>registered</a:t>
            </a:r>
            <a:r>
              <a:rPr lang="pl-PL" sz="1600" dirty="0">
                <a:latin typeface="+mj-lt"/>
              </a:rPr>
              <a:t> in VPH-</a:t>
            </a:r>
            <a:r>
              <a:rPr lang="pl-PL" sz="1600" dirty="0" err="1">
                <a:latin typeface="+mj-lt"/>
              </a:rPr>
              <a:t>Share</a:t>
            </a:r>
            <a:r>
              <a:rPr lang="pl-PL" sz="1600" dirty="0">
                <a:latin typeface="+mj-lt"/>
              </a:rPr>
              <a:t> </a:t>
            </a:r>
            <a:r>
              <a:rPr lang="pl-PL" sz="1600" dirty="0" err="1">
                <a:latin typeface="+mj-lt"/>
              </a:rPr>
              <a:t>metadata</a:t>
            </a:r>
            <a:r>
              <a:rPr lang="pl-PL" sz="1600" dirty="0">
                <a:latin typeface="+mj-lt"/>
              </a:rPr>
              <a:t> </a:t>
            </a:r>
            <a:r>
              <a:rPr lang="pl-PL" sz="1600" dirty="0" err="1" smtClean="0">
                <a:latin typeface="+mj-lt"/>
              </a:rPr>
              <a:t>store</a:t>
            </a:r>
            <a:endParaRPr lang="pl-PL" sz="1600" dirty="0">
              <a:latin typeface="+mj-lt"/>
            </a:endParaRPr>
          </a:p>
        </p:txBody>
      </p:sp>
      <p:sp>
        <p:nvSpPr>
          <p:cNvPr id="143" name="Prostokąt zaokrąglony 142"/>
          <p:cNvSpPr/>
          <p:nvPr/>
        </p:nvSpPr>
        <p:spPr bwMode="auto">
          <a:xfrm>
            <a:off x="770800" y="2376250"/>
            <a:ext cx="2069280" cy="1777147"/>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2" name="Grupa 289"/>
          <p:cNvGrpSpPr>
            <a:grpSpLocks/>
          </p:cNvGrpSpPr>
          <p:nvPr/>
        </p:nvGrpSpPr>
        <p:grpSpPr bwMode="auto">
          <a:xfrm>
            <a:off x="1235920" y="2232234"/>
            <a:ext cx="1203840" cy="276509"/>
            <a:chOff x="2392910" y="1835620"/>
            <a:chExt cx="1715239" cy="305238"/>
          </a:xfrm>
        </p:grpSpPr>
        <p:sp>
          <p:nvSpPr>
            <p:cNvPr id="145" name="Prostokąt zaokrąglony 144"/>
            <p:cNvSpPr/>
            <p:nvPr/>
          </p:nvSpPr>
          <p:spPr bwMode="auto">
            <a:xfrm>
              <a:off x="2392910" y="1835620"/>
              <a:ext cx="171523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60"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a:latin typeface="Calibri" pitchFamily="34" charset="0"/>
                </a:rPr>
                <a:t>P-Medicine Portal</a:t>
              </a:r>
              <a:endParaRPr lang="en-US" sz="1100">
                <a:latin typeface="Calibri" pitchFamily="34" charset="0"/>
              </a:endParaRPr>
            </a:p>
          </p:txBody>
        </p:sp>
      </p:grpSp>
      <p:sp>
        <p:nvSpPr>
          <p:cNvPr id="147" name="Prostokąt zaokrąglony 300"/>
          <p:cNvSpPr/>
          <p:nvPr/>
        </p:nvSpPr>
        <p:spPr bwMode="auto">
          <a:xfrm>
            <a:off x="1113520" y="3547093"/>
            <a:ext cx="1419840" cy="391721"/>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3" name="Grupa 343"/>
          <p:cNvGrpSpPr>
            <a:grpSpLocks/>
          </p:cNvGrpSpPr>
          <p:nvPr/>
        </p:nvGrpSpPr>
        <p:grpSpPr bwMode="auto">
          <a:xfrm>
            <a:off x="1152400" y="936099"/>
            <a:ext cx="1221120" cy="770481"/>
            <a:chOff x="525463" y="1477963"/>
            <a:chExt cx="1346497" cy="849312"/>
          </a:xfrm>
        </p:grpSpPr>
        <p:sp>
          <p:nvSpPr>
            <p:cNvPr id="24655" name="pole tekstowe 191"/>
            <p:cNvSpPr txBox="1">
              <a:spLocks noChangeArrowheads="1"/>
            </p:cNvSpPr>
            <p:nvPr/>
          </p:nvSpPr>
          <p:spPr bwMode="auto">
            <a:xfrm>
              <a:off x="525463" y="2051645"/>
              <a:ext cx="1346497" cy="254449"/>
            </a:xfrm>
            <a:prstGeom prst="rect">
              <a:avLst/>
            </a:prstGeom>
            <a:noFill/>
            <a:ln w="9525">
              <a:noFill/>
              <a:miter lim="800000"/>
              <a:headEnd/>
              <a:tailEnd/>
            </a:ln>
          </p:spPr>
          <p:txBody>
            <a:bodyPr>
              <a:spAutoFit/>
            </a:bodyPr>
            <a:lstStyle/>
            <a:p>
              <a:pPr algn="ctr"/>
              <a:r>
                <a:rPr lang="pl-PL" sz="900">
                  <a:latin typeface="Calibri" pitchFamily="34" charset="0"/>
                </a:rPr>
                <a:t>P-Medicine users</a:t>
              </a:r>
            </a:p>
          </p:txBody>
        </p:sp>
        <p:sp>
          <p:nvSpPr>
            <p:cNvPr id="154" name="Prostokąt zaokrąglony 153"/>
            <p:cNvSpPr/>
            <p:nvPr/>
          </p:nvSpPr>
          <p:spPr bwMode="auto">
            <a:xfrm>
              <a:off x="590564" y="1477963"/>
              <a:ext cx="1209942" cy="849312"/>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657" name="Obraz 199" descr="admin.png"/>
            <p:cNvPicPr>
              <a:picLocks noChangeAspect="1"/>
            </p:cNvPicPr>
            <p:nvPr/>
          </p:nvPicPr>
          <p:blipFill>
            <a:blip r:embed="rId2" cstate="print"/>
            <a:srcRect/>
            <a:stretch>
              <a:fillRect/>
            </a:stretch>
          </p:blipFill>
          <p:spPr bwMode="auto">
            <a:xfrm>
              <a:off x="719832" y="1547589"/>
              <a:ext cx="394824" cy="504023"/>
            </a:xfrm>
            <a:prstGeom prst="rect">
              <a:avLst/>
            </a:prstGeom>
            <a:noFill/>
            <a:ln w="9525">
              <a:noFill/>
              <a:miter lim="800000"/>
              <a:headEnd/>
              <a:tailEnd/>
            </a:ln>
          </p:spPr>
        </p:pic>
        <p:pic>
          <p:nvPicPr>
            <p:cNvPr id="24658" name="Obraz 200" descr="admin.png"/>
            <p:cNvPicPr>
              <a:picLocks noChangeAspect="1"/>
            </p:cNvPicPr>
            <p:nvPr/>
          </p:nvPicPr>
          <p:blipFill>
            <a:blip r:embed="rId3" cstate="print"/>
            <a:srcRect/>
            <a:stretch>
              <a:fillRect/>
            </a:stretch>
          </p:blipFill>
          <p:spPr bwMode="auto">
            <a:xfrm>
              <a:off x="1300801" y="1547589"/>
              <a:ext cx="393162" cy="503832"/>
            </a:xfrm>
            <a:prstGeom prst="rect">
              <a:avLst/>
            </a:prstGeom>
            <a:noFill/>
            <a:ln w="9525">
              <a:noFill/>
              <a:miter lim="800000"/>
              <a:headEnd/>
              <a:tailEnd/>
            </a:ln>
          </p:spPr>
        </p:pic>
      </p:grpSp>
      <p:sp>
        <p:nvSpPr>
          <p:cNvPr id="24584" name="pole tekstowe 303"/>
          <p:cNvSpPr txBox="1">
            <a:spLocks noChangeArrowheads="1"/>
          </p:cNvSpPr>
          <p:nvPr/>
        </p:nvSpPr>
        <p:spPr bwMode="auto">
          <a:xfrm>
            <a:off x="1067440" y="3547093"/>
            <a:ext cx="1512000" cy="419084"/>
          </a:xfrm>
          <a:prstGeom prst="rect">
            <a:avLst/>
          </a:prstGeom>
          <a:noFill/>
          <a:ln w="9525">
            <a:noFill/>
            <a:miter lim="800000"/>
            <a:headEnd/>
            <a:tailEnd/>
          </a:ln>
        </p:spPr>
        <p:txBody>
          <a:bodyPr lIns="82936" tIns="41469" rIns="82936" bIns="41469">
            <a:spAutoFit/>
          </a:bodyPr>
          <a:lstStyle/>
          <a:p>
            <a:pPr algn="ctr"/>
            <a:r>
              <a:rPr lang="pl-PL" sz="1100">
                <a:latin typeface="Calibri" pitchFamily="34" charset="0"/>
              </a:rPr>
              <a:t>VITRALL Visualization Service</a:t>
            </a:r>
          </a:p>
        </p:txBody>
      </p:sp>
      <p:sp>
        <p:nvSpPr>
          <p:cNvPr id="161" name="Prostokąt zaokrąglony 160"/>
          <p:cNvSpPr/>
          <p:nvPr/>
        </p:nvSpPr>
        <p:spPr bwMode="auto">
          <a:xfrm>
            <a:off x="4660240" y="1782908"/>
            <a:ext cx="3512160" cy="1880837"/>
          </a:xfrm>
          <a:prstGeom prst="roundRect">
            <a:avLst>
              <a:gd name="adj" fmla="val 491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4" name="Grupa 289"/>
          <p:cNvGrpSpPr>
            <a:grpSpLocks/>
          </p:cNvGrpSpPr>
          <p:nvPr/>
        </p:nvGrpSpPr>
        <p:grpSpPr bwMode="auto">
          <a:xfrm>
            <a:off x="5116720" y="1651854"/>
            <a:ext cx="2613601" cy="276509"/>
            <a:chOff x="1888237" y="1835618"/>
            <a:chExt cx="3723394" cy="305238"/>
          </a:xfrm>
        </p:grpSpPr>
        <p:sp>
          <p:nvSpPr>
            <p:cNvPr id="163" name="Prostokąt zaokrąglony 162"/>
            <p:cNvSpPr/>
            <p:nvPr/>
          </p:nvSpPr>
          <p:spPr bwMode="auto">
            <a:xfrm>
              <a:off x="1888237" y="1835618"/>
              <a:ext cx="3629552"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54" name="pole tekstowe 291"/>
            <p:cNvSpPr txBox="1">
              <a:spLocks noChangeArrowheads="1"/>
            </p:cNvSpPr>
            <p:nvPr/>
          </p:nvSpPr>
          <p:spPr bwMode="auto">
            <a:xfrm>
              <a:off x="1888239" y="1835619"/>
              <a:ext cx="3723392" cy="288791"/>
            </a:xfrm>
            <a:prstGeom prst="rect">
              <a:avLst/>
            </a:prstGeom>
            <a:noFill/>
            <a:ln w="9525">
              <a:noFill/>
              <a:miter lim="800000"/>
              <a:headEnd/>
              <a:tailEnd/>
            </a:ln>
          </p:spPr>
          <p:txBody>
            <a:bodyPr>
              <a:spAutoFit/>
            </a:bodyPr>
            <a:lstStyle/>
            <a:p>
              <a:r>
                <a:rPr lang="pl-PL" sz="1100">
                  <a:latin typeface="Calibri" pitchFamily="34" charset="0"/>
                </a:rPr>
                <a:t>VPH-Share Computational Cloud Platform</a:t>
              </a:r>
              <a:endParaRPr lang="en-US" sz="1100">
                <a:latin typeface="Calibri" pitchFamily="34" charset="0"/>
              </a:endParaRPr>
            </a:p>
          </p:txBody>
        </p:sp>
      </p:grpSp>
      <p:grpSp>
        <p:nvGrpSpPr>
          <p:cNvPr id="6" name="Grupa 206"/>
          <p:cNvGrpSpPr>
            <a:grpSpLocks/>
          </p:cNvGrpSpPr>
          <p:nvPr/>
        </p:nvGrpSpPr>
        <p:grpSpPr bwMode="auto">
          <a:xfrm>
            <a:off x="1133680" y="1787228"/>
            <a:ext cx="1239840" cy="432045"/>
            <a:chOff x="849344" y="2492896"/>
            <a:chExt cx="1240235" cy="432048"/>
          </a:xfrm>
        </p:grpSpPr>
        <p:cxnSp>
          <p:nvCxnSpPr>
            <p:cNvPr id="166" name="Łącznik prosty 84"/>
            <p:cNvCxnSpPr/>
            <p:nvPr/>
          </p:nvCxnSpPr>
          <p:spPr>
            <a:xfrm>
              <a:off x="1494669" y="2492896"/>
              <a:ext cx="0" cy="432048"/>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Łącznik prosty 166"/>
            <p:cNvCxnSpPr/>
            <p:nvPr/>
          </p:nvCxnSpPr>
          <p:spPr>
            <a:xfrm>
              <a:off x="849344" y="2492896"/>
              <a:ext cx="1240235"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grpSp>
      <p:sp>
        <p:nvSpPr>
          <p:cNvPr id="212" name="Prostokąt zaokrąglony 211"/>
          <p:cNvSpPr/>
          <p:nvPr/>
        </p:nvSpPr>
        <p:spPr bwMode="auto">
          <a:xfrm>
            <a:off x="4258480" y="2141505"/>
            <a:ext cx="532800" cy="424844"/>
          </a:xfrm>
          <a:prstGeom prst="roundRect">
            <a:avLst>
              <a:gd name="adj" fmla="val 1269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24589" name="pole tekstowe 291"/>
          <p:cNvSpPr txBox="1">
            <a:spLocks noChangeArrowheads="1"/>
          </p:cNvSpPr>
          <p:nvPr/>
        </p:nvSpPr>
        <p:spPr bwMode="auto">
          <a:xfrm>
            <a:off x="4006481" y="2140065"/>
            <a:ext cx="1028160" cy="446266"/>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Cloud</a:t>
            </a:r>
          </a:p>
          <a:p>
            <a:pPr algn="ctr"/>
            <a:r>
              <a:rPr lang="pl-PL" sz="1100">
                <a:latin typeface="Calibri" pitchFamily="34" charset="0"/>
              </a:rPr>
              <a:t>Facade</a:t>
            </a:r>
          </a:p>
        </p:txBody>
      </p:sp>
      <p:grpSp>
        <p:nvGrpSpPr>
          <p:cNvPr id="7" name="Grupa 144"/>
          <p:cNvGrpSpPr>
            <a:grpSpLocks/>
          </p:cNvGrpSpPr>
          <p:nvPr/>
        </p:nvGrpSpPr>
        <p:grpSpPr bwMode="auto">
          <a:xfrm>
            <a:off x="4113041" y="2252397"/>
            <a:ext cx="145440" cy="72008"/>
            <a:chOff x="2987824" y="3465003"/>
            <a:chExt cx="144851" cy="72009"/>
          </a:xfrm>
        </p:grpSpPr>
        <p:cxnSp>
          <p:nvCxnSpPr>
            <p:cNvPr id="215" name="Łącznik prosty 214"/>
            <p:cNvCxnSpPr/>
            <p:nvPr/>
          </p:nvCxnSpPr>
          <p:spPr>
            <a:xfrm>
              <a:off x="3059533" y="3501008"/>
              <a:ext cx="73142"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
          <p:nvSpPr>
            <p:cNvPr id="216" name="Elipsa 215"/>
            <p:cNvSpPr/>
            <p:nvPr/>
          </p:nvSpPr>
          <p:spPr>
            <a:xfrm>
              <a:off x="2987824" y="3465003"/>
              <a:ext cx="71709" cy="7200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upa 256"/>
          <p:cNvGrpSpPr>
            <a:grpSpLocks/>
          </p:cNvGrpSpPr>
          <p:nvPr/>
        </p:nvGrpSpPr>
        <p:grpSpPr bwMode="auto">
          <a:xfrm>
            <a:off x="5229040" y="2045015"/>
            <a:ext cx="1028160" cy="599103"/>
            <a:chOff x="5580112" y="2564904"/>
            <a:chExt cx="1028156" cy="600164"/>
          </a:xfrm>
        </p:grpSpPr>
        <p:sp>
          <p:nvSpPr>
            <p:cNvPr id="251" name="Prostokąt zaokrąglony 250"/>
            <p:cNvSpPr/>
            <p:nvPr/>
          </p:nvSpPr>
          <p:spPr bwMode="auto">
            <a:xfrm>
              <a:off x="5652112" y="2589430"/>
              <a:ext cx="866877" cy="536685"/>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48" name="pole tekstowe 291"/>
            <p:cNvSpPr txBox="1">
              <a:spLocks noChangeArrowheads="1"/>
            </p:cNvSpPr>
            <p:nvPr/>
          </p:nvSpPr>
          <p:spPr bwMode="auto">
            <a:xfrm>
              <a:off x="5580112" y="2564904"/>
              <a:ext cx="1028156" cy="600164"/>
            </a:xfrm>
            <a:prstGeom prst="rect">
              <a:avLst/>
            </a:prstGeom>
            <a:noFill/>
            <a:ln w="9525">
              <a:noFill/>
              <a:miter lim="800000"/>
              <a:headEnd/>
              <a:tailEnd/>
            </a:ln>
          </p:spPr>
          <p:txBody>
            <a:bodyPr>
              <a:spAutoFit/>
            </a:bodyPr>
            <a:lstStyle/>
            <a:p>
              <a:pPr algn="ctr"/>
              <a:r>
                <a:rPr lang="pl-PL" sz="1100">
                  <a:latin typeface="Calibri" pitchFamily="34" charset="0"/>
                </a:rPr>
                <a:t>Atmosphere Management Service (AMS)</a:t>
              </a:r>
              <a:endParaRPr lang="en-US" sz="1100">
                <a:latin typeface="Calibri" pitchFamily="34" charset="0"/>
              </a:endParaRPr>
            </a:p>
          </p:txBody>
        </p:sp>
      </p:grpSp>
      <p:grpSp>
        <p:nvGrpSpPr>
          <p:cNvPr id="9" name="Grupa 255"/>
          <p:cNvGrpSpPr>
            <a:grpSpLocks/>
          </p:cNvGrpSpPr>
          <p:nvPr/>
        </p:nvGrpSpPr>
        <p:grpSpPr bwMode="auto">
          <a:xfrm>
            <a:off x="6677681" y="2201997"/>
            <a:ext cx="1052640" cy="286617"/>
            <a:chOff x="6740866" y="2710507"/>
            <a:chExt cx="1052366" cy="286713"/>
          </a:xfrm>
        </p:grpSpPr>
        <p:sp>
          <p:nvSpPr>
            <p:cNvPr id="256" name="Prostokąt zaokrąglony 255"/>
            <p:cNvSpPr/>
            <p:nvPr/>
          </p:nvSpPr>
          <p:spPr bwMode="auto">
            <a:xfrm>
              <a:off x="6740866" y="2710507"/>
              <a:ext cx="1052366" cy="285246"/>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45" name="pole tekstowe 291"/>
            <p:cNvSpPr txBox="1">
              <a:spLocks noChangeArrowheads="1"/>
            </p:cNvSpPr>
            <p:nvPr/>
          </p:nvSpPr>
          <p:spPr bwMode="auto">
            <a:xfrm>
              <a:off x="6932294" y="2735522"/>
              <a:ext cx="860936" cy="261698"/>
            </a:xfrm>
            <a:prstGeom prst="rect">
              <a:avLst/>
            </a:prstGeom>
            <a:noFill/>
            <a:ln w="9525">
              <a:noFill/>
              <a:miter lim="800000"/>
              <a:headEnd/>
              <a:tailEnd/>
            </a:ln>
          </p:spPr>
          <p:txBody>
            <a:bodyPr>
              <a:spAutoFit/>
            </a:bodyPr>
            <a:lstStyle/>
            <a:p>
              <a:pPr algn="ctr"/>
              <a:r>
                <a:rPr lang="pl-PL" sz="1100">
                  <a:latin typeface="Calibri" pitchFamily="34" charset="0"/>
                </a:rPr>
                <a:t>AIR registry</a:t>
              </a:r>
            </a:p>
          </p:txBody>
        </p:sp>
        <p:pic>
          <p:nvPicPr>
            <p:cNvPr id="24646" name="Obraz 254" descr="1368547602_onebit_14.png"/>
            <p:cNvPicPr>
              <a:picLocks noChangeAspect="1"/>
            </p:cNvPicPr>
            <p:nvPr/>
          </p:nvPicPr>
          <p:blipFill>
            <a:blip r:embed="rId4" cstate="print"/>
            <a:srcRect/>
            <a:stretch>
              <a:fillRect/>
            </a:stretch>
          </p:blipFill>
          <p:spPr bwMode="auto">
            <a:xfrm>
              <a:off x="6778621" y="2727800"/>
              <a:ext cx="252171" cy="252172"/>
            </a:xfrm>
            <a:prstGeom prst="rect">
              <a:avLst/>
            </a:prstGeom>
            <a:noFill/>
            <a:ln w="9525">
              <a:noFill/>
              <a:miter lim="800000"/>
              <a:headEnd/>
              <a:tailEnd/>
            </a:ln>
          </p:spPr>
        </p:pic>
      </p:grpSp>
      <p:sp>
        <p:nvSpPr>
          <p:cNvPr id="259" name="Prostokąt zaokrąglony 258"/>
          <p:cNvSpPr/>
          <p:nvPr/>
        </p:nvSpPr>
        <p:spPr bwMode="auto">
          <a:xfrm>
            <a:off x="919121" y="2592272"/>
            <a:ext cx="1776960" cy="49685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24594" name="pole tekstowe 291"/>
          <p:cNvSpPr txBox="1">
            <a:spLocks noChangeArrowheads="1"/>
          </p:cNvSpPr>
          <p:nvPr/>
        </p:nvSpPr>
        <p:spPr bwMode="auto">
          <a:xfrm>
            <a:off x="936400" y="2618195"/>
            <a:ext cx="1687680" cy="427725"/>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OncoSimulator Submission Form</a:t>
            </a:r>
            <a:endParaRPr lang="en-US" sz="1100">
              <a:latin typeface="Calibri" pitchFamily="34" charset="0"/>
            </a:endParaRPr>
          </a:p>
        </p:txBody>
      </p:sp>
      <p:sp>
        <p:nvSpPr>
          <p:cNvPr id="265" name="Prostokąt zaokrąglony 264"/>
          <p:cNvSpPr/>
          <p:nvPr/>
        </p:nvSpPr>
        <p:spPr bwMode="auto">
          <a:xfrm>
            <a:off x="770800" y="4464469"/>
            <a:ext cx="2069280" cy="780562"/>
          </a:xfrm>
          <a:prstGeom prst="roundRect">
            <a:avLst>
              <a:gd name="adj" fmla="val 11515"/>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10" name="Grupa 289"/>
          <p:cNvGrpSpPr>
            <a:grpSpLocks/>
          </p:cNvGrpSpPr>
          <p:nvPr/>
        </p:nvGrpSpPr>
        <p:grpSpPr bwMode="auto">
          <a:xfrm>
            <a:off x="1104879" y="4320452"/>
            <a:ext cx="1647715" cy="430888"/>
            <a:chOff x="2392910" y="1835617"/>
            <a:chExt cx="2086995" cy="475660"/>
          </a:xfrm>
        </p:grpSpPr>
        <p:sp>
          <p:nvSpPr>
            <p:cNvPr id="267" name="Prostokąt zaokrąglony 266"/>
            <p:cNvSpPr/>
            <p:nvPr/>
          </p:nvSpPr>
          <p:spPr bwMode="auto">
            <a:xfrm>
              <a:off x="2392910" y="1835617"/>
              <a:ext cx="1867679" cy="3052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43" name="pole tekstowe 291"/>
            <p:cNvSpPr txBox="1">
              <a:spLocks noChangeArrowheads="1"/>
            </p:cNvSpPr>
            <p:nvPr/>
          </p:nvSpPr>
          <p:spPr bwMode="auto">
            <a:xfrm>
              <a:off x="2402394" y="1835618"/>
              <a:ext cx="2077511" cy="475659"/>
            </a:xfrm>
            <a:prstGeom prst="rect">
              <a:avLst/>
            </a:prstGeom>
            <a:noFill/>
            <a:ln w="9525">
              <a:noFill/>
              <a:miter lim="800000"/>
              <a:headEnd/>
              <a:tailEnd/>
            </a:ln>
          </p:spPr>
          <p:txBody>
            <a:bodyPr>
              <a:spAutoFit/>
            </a:bodyPr>
            <a:lstStyle/>
            <a:p>
              <a:r>
                <a:rPr lang="pl-PL" sz="1100">
                  <a:latin typeface="Calibri" pitchFamily="34" charset="0"/>
                </a:rPr>
                <a:t>P-Medicine Data Cloud</a:t>
              </a:r>
              <a:endParaRPr lang="en-US" sz="1100">
                <a:latin typeface="Calibri" pitchFamily="34" charset="0"/>
              </a:endParaRPr>
            </a:p>
          </p:txBody>
        </p:sp>
      </p:grpSp>
      <p:cxnSp>
        <p:nvCxnSpPr>
          <p:cNvPr id="272" name="Łącznik prosty 84"/>
          <p:cNvCxnSpPr/>
          <p:nvPr/>
        </p:nvCxnSpPr>
        <p:spPr bwMode="auto">
          <a:xfrm flipV="1">
            <a:off x="3416081" y="2305683"/>
            <a:ext cx="648000"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Łącznik prosty 272"/>
          <p:cNvCxnSpPr/>
          <p:nvPr/>
        </p:nvCxnSpPr>
        <p:spPr bwMode="auto">
          <a:xfrm>
            <a:off x="3418960" y="2305683"/>
            <a:ext cx="0" cy="522774"/>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74" name="Łącznik prosty 84"/>
          <p:cNvCxnSpPr/>
          <p:nvPr/>
        </p:nvCxnSpPr>
        <p:spPr bwMode="auto">
          <a:xfrm flipH="1">
            <a:off x="2700401" y="2828457"/>
            <a:ext cx="718560" cy="0"/>
          </a:xfrm>
          <a:prstGeom prst="straightConnector1">
            <a:avLst/>
          </a:prstGeom>
          <a:ln>
            <a:solidFill>
              <a:srgbClr val="385D8A"/>
            </a:solidFill>
            <a:tailEnd type="none"/>
          </a:ln>
        </p:spPr>
        <p:style>
          <a:lnRef idx="1">
            <a:schemeClr val="accent1"/>
          </a:lnRef>
          <a:fillRef idx="0">
            <a:schemeClr val="accent1"/>
          </a:fillRef>
          <a:effectRef idx="0">
            <a:schemeClr val="accent1"/>
          </a:effectRef>
          <a:fontRef idx="minor">
            <a:schemeClr val="tx1"/>
          </a:fontRef>
        </p:style>
      </p:cxnSp>
      <p:cxnSp>
        <p:nvCxnSpPr>
          <p:cNvPr id="275" name="Łącznik prosty 84"/>
          <p:cNvCxnSpPr/>
          <p:nvPr/>
        </p:nvCxnSpPr>
        <p:spPr bwMode="auto">
          <a:xfrm flipH="1">
            <a:off x="2569361" y="3807760"/>
            <a:ext cx="1176480"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Łącznik prosty 84"/>
          <p:cNvCxnSpPr/>
          <p:nvPr/>
        </p:nvCxnSpPr>
        <p:spPr>
          <a:xfrm flipH="1" flipV="1">
            <a:off x="6224081" y="2344566"/>
            <a:ext cx="393120"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9" name="Prostokąt zaokrąglony 278"/>
          <p:cNvSpPr/>
          <p:nvPr/>
        </p:nvSpPr>
        <p:spPr bwMode="auto">
          <a:xfrm>
            <a:off x="936401" y="3220179"/>
            <a:ext cx="1776960" cy="849689"/>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24603" name="pole tekstowe 291"/>
          <p:cNvSpPr txBox="1">
            <a:spLocks noChangeArrowheads="1"/>
          </p:cNvSpPr>
          <p:nvPr/>
        </p:nvSpPr>
        <p:spPr bwMode="auto">
          <a:xfrm>
            <a:off x="955121" y="3246101"/>
            <a:ext cx="1686240" cy="260668"/>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Visualization window</a:t>
            </a:r>
            <a:endParaRPr lang="en-US" sz="1100">
              <a:latin typeface="Calibri" pitchFamily="34" charset="0"/>
            </a:endParaRPr>
          </a:p>
        </p:txBody>
      </p:sp>
      <p:pic>
        <p:nvPicPr>
          <p:cNvPr id="24604" name="Obraz 254" descr="1368547602_onebit_14.png"/>
          <p:cNvPicPr>
            <a:picLocks noChangeAspect="1"/>
          </p:cNvPicPr>
          <p:nvPr/>
        </p:nvPicPr>
        <p:blipFill>
          <a:blip r:embed="rId4" cstate="print"/>
          <a:srcRect/>
          <a:stretch>
            <a:fillRect/>
          </a:stretch>
        </p:blipFill>
        <p:spPr bwMode="auto">
          <a:xfrm>
            <a:off x="1025680" y="4657449"/>
            <a:ext cx="499680" cy="499733"/>
          </a:xfrm>
          <a:prstGeom prst="rect">
            <a:avLst/>
          </a:prstGeom>
          <a:noFill/>
          <a:ln w="9525">
            <a:noFill/>
            <a:miter lim="800000"/>
            <a:headEnd/>
            <a:tailEnd/>
          </a:ln>
        </p:spPr>
      </p:pic>
      <p:pic>
        <p:nvPicPr>
          <p:cNvPr id="24605" name="Obraz 254" descr="1368547602_onebit_14.png"/>
          <p:cNvPicPr>
            <a:picLocks noChangeAspect="1"/>
          </p:cNvPicPr>
          <p:nvPr/>
        </p:nvPicPr>
        <p:blipFill>
          <a:blip r:embed="rId4" cstate="print"/>
          <a:srcRect/>
          <a:stretch>
            <a:fillRect/>
          </a:stretch>
        </p:blipFill>
        <p:spPr bwMode="auto">
          <a:xfrm>
            <a:off x="1482161" y="4657449"/>
            <a:ext cx="499680" cy="499733"/>
          </a:xfrm>
          <a:prstGeom prst="rect">
            <a:avLst/>
          </a:prstGeom>
          <a:noFill/>
          <a:ln w="9525">
            <a:noFill/>
            <a:miter lim="800000"/>
            <a:headEnd/>
            <a:tailEnd/>
          </a:ln>
        </p:spPr>
      </p:pic>
      <p:sp>
        <p:nvSpPr>
          <p:cNvPr id="24606" name="pole tekstowe 291"/>
          <p:cNvSpPr txBox="1">
            <a:spLocks noChangeArrowheads="1"/>
          </p:cNvSpPr>
          <p:nvPr/>
        </p:nvSpPr>
        <p:spPr bwMode="auto">
          <a:xfrm>
            <a:off x="1786001" y="4657450"/>
            <a:ext cx="1028160" cy="419084"/>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Storage resources</a:t>
            </a:r>
          </a:p>
        </p:txBody>
      </p:sp>
      <p:grpSp>
        <p:nvGrpSpPr>
          <p:cNvPr id="11" name="Grupa 293"/>
          <p:cNvGrpSpPr>
            <a:grpSpLocks/>
          </p:cNvGrpSpPr>
          <p:nvPr/>
        </p:nvGrpSpPr>
        <p:grpSpPr bwMode="auto">
          <a:xfrm>
            <a:off x="4725041" y="2763653"/>
            <a:ext cx="684000" cy="810344"/>
            <a:chOff x="4933807" y="3069171"/>
            <a:chExt cx="753487" cy="893767"/>
          </a:xfrm>
        </p:grpSpPr>
        <p:sp>
          <p:nvSpPr>
            <p:cNvPr id="291" name="Prostokąt zaokrąglony 290"/>
            <p:cNvSpPr/>
            <p:nvPr/>
          </p:nvSpPr>
          <p:spPr bwMode="auto">
            <a:xfrm>
              <a:off x="5032157" y="3069171"/>
              <a:ext cx="583754" cy="854566"/>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640" name="Obraz 118" descr="1368547005_server.png"/>
            <p:cNvPicPr>
              <a:picLocks noChangeAspect="1"/>
            </p:cNvPicPr>
            <p:nvPr/>
          </p:nvPicPr>
          <p:blipFill>
            <a:blip r:embed="rId5" cstate="print"/>
            <a:srcRect/>
            <a:stretch>
              <a:fillRect/>
            </a:stretch>
          </p:blipFill>
          <p:spPr bwMode="auto">
            <a:xfrm>
              <a:off x="5112320" y="3131765"/>
              <a:ext cx="403180" cy="403181"/>
            </a:xfrm>
            <a:prstGeom prst="rect">
              <a:avLst/>
            </a:prstGeom>
            <a:noFill/>
            <a:ln w="9525">
              <a:noFill/>
              <a:miter lim="800000"/>
              <a:headEnd/>
              <a:tailEnd/>
            </a:ln>
          </p:spPr>
        </p:pic>
        <p:sp>
          <p:nvSpPr>
            <p:cNvPr id="24641" name="pole tekstowe 303"/>
            <p:cNvSpPr txBox="1">
              <a:spLocks noChangeArrowheads="1"/>
            </p:cNvSpPr>
            <p:nvPr/>
          </p:nvSpPr>
          <p:spPr bwMode="auto">
            <a:xfrm>
              <a:off x="4933807" y="3480179"/>
              <a:ext cx="753487" cy="482759"/>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Cloud</a:t>
              </a:r>
            </a:p>
            <a:p>
              <a:pPr algn="ctr"/>
              <a:r>
                <a:rPr lang="pl-PL" sz="1100">
                  <a:latin typeface="Calibri" pitchFamily="34" charset="0"/>
                </a:rPr>
                <a:t>HN</a:t>
              </a:r>
            </a:p>
          </p:txBody>
        </p:sp>
      </p:grpSp>
      <p:grpSp>
        <p:nvGrpSpPr>
          <p:cNvPr id="12" name="Grupa 303"/>
          <p:cNvGrpSpPr>
            <a:grpSpLocks/>
          </p:cNvGrpSpPr>
          <p:nvPr/>
        </p:nvGrpSpPr>
        <p:grpSpPr bwMode="auto">
          <a:xfrm>
            <a:off x="5616400" y="2763650"/>
            <a:ext cx="2440800" cy="787858"/>
            <a:chOff x="5877991" y="3059757"/>
            <a:chExt cx="2690713" cy="868967"/>
          </a:xfrm>
        </p:grpSpPr>
        <p:sp>
          <p:nvSpPr>
            <p:cNvPr id="288" name="Prostokąt zaokrąglony 287"/>
            <p:cNvSpPr/>
            <p:nvPr/>
          </p:nvSpPr>
          <p:spPr bwMode="auto">
            <a:xfrm>
              <a:off x="5976412" y="3059757"/>
              <a:ext cx="2592292" cy="86409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627" name="Obraz 65" descr="1368547005_server.png"/>
            <p:cNvPicPr>
              <a:picLocks noChangeAspect="1"/>
            </p:cNvPicPr>
            <p:nvPr/>
          </p:nvPicPr>
          <p:blipFill>
            <a:blip r:embed="rId5" cstate="print"/>
            <a:srcRect/>
            <a:stretch>
              <a:fillRect/>
            </a:stretch>
          </p:blipFill>
          <p:spPr bwMode="auto">
            <a:xfrm>
              <a:off x="6048424" y="3131765"/>
              <a:ext cx="403180" cy="403181"/>
            </a:xfrm>
            <a:prstGeom prst="rect">
              <a:avLst/>
            </a:prstGeom>
            <a:noFill/>
            <a:ln w="9525">
              <a:noFill/>
              <a:miter lim="800000"/>
              <a:headEnd/>
              <a:tailEnd/>
            </a:ln>
          </p:spPr>
        </p:pic>
        <p:sp>
          <p:nvSpPr>
            <p:cNvPr id="24628" name="pole tekstowe 303"/>
            <p:cNvSpPr txBox="1">
              <a:spLocks noChangeArrowheads="1"/>
            </p:cNvSpPr>
            <p:nvPr/>
          </p:nvSpPr>
          <p:spPr bwMode="auto">
            <a:xfrm>
              <a:off x="5877991" y="3462938"/>
              <a:ext cx="753487" cy="465786"/>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Cloud WN</a:t>
              </a:r>
            </a:p>
          </p:txBody>
        </p:sp>
        <p:sp>
          <p:nvSpPr>
            <p:cNvPr id="261" name="Prostokąt zaokrąglony 300"/>
            <p:cNvSpPr/>
            <p:nvPr/>
          </p:nvSpPr>
          <p:spPr bwMode="auto">
            <a:xfrm>
              <a:off x="6481219" y="3174123"/>
              <a:ext cx="2016051" cy="279560"/>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24630" name="pole tekstowe 303"/>
            <p:cNvSpPr txBox="1">
              <a:spLocks noChangeArrowheads="1"/>
            </p:cNvSpPr>
            <p:nvPr/>
          </p:nvSpPr>
          <p:spPr bwMode="auto">
            <a:xfrm>
              <a:off x="6336456" y="3174907"/>
              <a:ext cx="1668463" cy="288534"/>
            </a:xfrm>
            <a:prstGeom prst="rect">
              <a:avLst/>
            </a:prstGeom>
            <a:noFill/>
            <a:ln w="9525">
              <a:noFill/>
              <a:miter lim="800000"/>
              <a:headEnd/>
              <a:tailEnd/>
            </a:ln>
          </p:spPr>
          <p:txBody>
            <a:bodyPr lIns="91430" tIns="45716" rIns="91430" bIns="45716">
              <a:spAutoFit/>
            </a:bodyPr>
            <a:lstStyle/>
            <a:p>
              <a:pPr algn="ctr"/>
              <a:r>
                <a:rPr lang="pl-PL" sz="1100">
                  <a:latin typeface="Calibri" pitchFamily="34" charset="0"/>
                </a:rPr>
                <a:t>OncoSimulator ASI</a:t>
              </a:r>
            </a:p>
          </p:txBody>
        </p:sp>
        <p:sp>
          <p:nvSpPr>
            <p:cNvPr id="295" name="Prostokąt zaokrąglony 300"/>
            <p:cNvSpPr/>
            <p:nvPr/>
          </p:nvSpPr>
          <p:spPr bwMode="auto">
            <a:xfrm>
              <a:off x="6481219" y="3544222"/>
              <a:ext cx="2016051" cy="27797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24632" name="pole tekstowe 303"/>
            <p:cNvSpPr txBox="1">
              <a:spLocks noChangeArrowheads="1"/>
            </p:cNvSpPr>
            <p:nvPr/>
          </p:nvSpPr>
          <p:spPr bwMode="auto">
            <a:xfrm>
              <a:off x="6336456" y="3543580"/>
              <a:ext cx="1668463" cy="288534"/>
            </a:xfrm>
            <a:prstGeom prst="rect">
              <a:avLst/>
            </a:prstGeom>
            <a:noFill/>
            <a:ln w="9525">
              <a:noFill/>
              <a:miter lim="800000"/>
              <a:headEnd/>
              <a:tailEnd/>
            </a:ln>
          </p:spPr>
          <p:txBody>
            <a:bodyPr lIns="91430" tIns="45716" rIns="91430" bIns="45716">
              <a:spAutoFit/>
            </a:bodyPr>
            <a:lstStyle/>
            <a:p>
              <a:pPr algn="ctr"/>
              <a:r>
                <a:rPr lang="pl-PL" sz="1100">
                  <a:latin typeface="Calibri" pitchFamily="34" charset="0"/>
                </a:rPr>
                <a:t>OncoSimulator ASI</a:t>
              </a:r>
            </a:p>
          </p:txBody>
        </p:sp>
        <p:pic>
          <p:nvPicPr>
            <p:cNvPr id="24633" name="Obraz 296" descr="1369234713_gnome-cpu.png"/>
            <p:cNvPicPr>
              <a:picLocks noChangeAspect="1"/>
            </p:cNvPicPr>
            <p:nvPr/>
          </p:nvPicPr>
          <p:blipFill>
            <a:blip r:embed="rId6" cstate="print"/>
            <a:srcRect/>
            <a:stretch>
              <a:fillRect/>
            </a:stretch>
          </p:blipFill>
          <p:spPr bwMode="auto">
            <a:xfrm>
              <a:off x="7848624" y="3246914"/>
              <a:ext cx="144016" cy="144016"/>
            </a:xfrm>
            <a:prstGeom prst="rect">
              <a:avLst/>
            </a:prstGeom>
            <a:noFill/>
            <a:ln w="9525">
              <a:noFill/>
              <a:miter lim="800000"/>
              <a:headEnd/>
              <a:tailEnd/>
            </a:ln>
          </p:spPr>
        </p:pic>
        <p:pic>
          <p:nvPicPr>
            <p:cNvPr id="24634" name="Obraz 297" descr="1369234713_gnome-cpu.png"/>
            <p:cNvPicPr>
              <a:picLocks noChangeAspect="1"/>
            </p:cNvPicPr>
            <p:nvPr/>
          </p:nvPicPr>
          <p:blipFill>
            <a:blip r:embed="rId6" cstate="print"/>
            <a:srcRect/>
            <a:stretch>
              <a:fillRect/>
            </a:stretch>
          </p:blipFill>
          <p:spPr bwMode="auto">
            <a:xfrm>
              <a:off x="7992640" y="3246914"/>
              <a:ext cx="144016" cy="144016"/>
            </a:xfrm>
            <a:prstGeom prst="rect">
              <a:avLst/>
            </a:prstGeom>
            <a:noFill/>
            <a:ln w="9525">
              <a:noFill/>
              <a:miter lim="800000"/>
              <a:headEnd/>
              <a:tailEnd/>
            </a:ln>
          </p:spPr>
        </p:pic>
        <p:pic>
          <p:nvPicPr>
            <p:cNvPr id="24635" name="Obraz 298" descr="1369234713_gnome-cpu.png"/>
            <p:cNvPicPr>
              <a:picLocks noChangeAspect="1"/>
            </p:cNvPicPr>
            <p:nvPr/>
          </p:nvPicPr>
          <p:blipFill>
            <a:blip r:embed="rId6" cstate="print"/>
            <a:srcRect/>
            <a:stretch>
              <a:fillRect/>
            </a:stretch>
          </p:blipFill>
          <p:spPr bwMode="auto">
            <a:xfrm>
              <a:off x="8136656" y="3246914"/>
              <a:ext cx="144016" cy="144016"/>
            </a:xfrm>
            <a:prstGeom prst="rect">
              <a:avLst/>
            </a:prstGeom>
            <a:noFill/>
            <a:ln w="9525">
              <a:noFill/>
              <a:miter lim="800000"/>
              <a:headEnd/>
              <a:tailEnd/>
            </a:ln>
          </p:spPr>
        </p:pic>
        <p:pic>
          <p:nvPicPr>
            <p:cNvPr id="24636" name="Obraz 299" descr="1369234713_gnome-cpu.png"/>
            <p:cNvPicPr>
              <a:picLocks noChangeAspect="1"/>
            </p:cNvPicPr>
            <p:nvPr/>
          </p:nvPicPr>
          <p:blipFill>
            <a:blip r:embed="rId6" cstate="print"/>
            <a:srcRect/>
            <a:stretch>
              <a:fillRect/>
            </a:stretch>
          </p:blipFill>
          <p:spPr bwMode="auto">
            <a:xfrm>
              <a:off x="8280672" y="3246914"/>
              <a:ext cx="144016" cy="144016"/>
            </a:xfrm>
            <a:prstGeom prst="rect">
              <a:avLst/>
            </a:prstGeom>
            <a:noFill/>
            <a:ln w="9525">
              <a:noFill/>
              <a:miter lim="800000"/>
              <a:headEnd/>
              <a:tailEnd/>
            </a:ln>
          </p:spPr>
        </p:pic>
        <p:pic>
          <p:nvPicPr>
            <p:cNvPr id="24637" name="Obraz 300" descr="1369234713_gnome-cpu.png"/>
            <p:cNvPicPr>
              <a:picLocks noChangeAspect="1"/>
            </p:cNvPicPr>
            <p:nvPr/>
          </p:nvPicPr>
          <p:blipFill>
            <a:blip r:embed="rId6" cstate="print"/>
            <a:srcRect/>
            <a:stretch>
              <a:fillRect/>
            </a:stretch>
          </p:blipFill>
          <p:spPr bwMode="auto">
            <a:xfrm>
              <a:off x="7992640" y="3606954"/>
              <a:ext cx="144016" cy="144016"/>
            </a:xfrm>
            <a:prstGeom prst="rect">
              <a:avLst/>
            </a:prstGeom>
            <a:noFill/>
            <a:ln w="9525">
              <a:noFill/>
              <a:miter lim="800000"/>
              <a:headEnd/>
              <a:tailEnd/>
            </a:ln>
          </p:spPr>
        </p:pic>
        <p:pic>
          <p:nvPicPr>
            <p:cNvPr id="24638" name="Obraz 301" descr="1369234713_gnome-cpu.png"/>
            <p:cNvPicPr>
              <a:picLocks noChangeAspect="1"/>
            </p:cNvPicPr>
            <p:nvPr/>
          </p:nvPicPr>
          <p:blipFill>
            <a:blip r:embed="rId6" cstate="print"/>
            <a:srcRect/>
            <a:stretch>
              <a:fillRect/>
            </a:stretch>
          </p:blipFill>
          <p:spPr bwMode="auto">
            <a:xfrm>
              <a:off x="8136656" y="3606954"/>
              <a:ext cx="144016" cy="144016"/>
            </a:xfrm>
            <a:prstGeom prst="rect">
              <a:avLst/>
            </a:prstGeom>
            <a:noFill/>
            <a:ln w="9525">
              <a:noFill/>
              <a:miter lim="800000"/>
              <a:headEnd/>
              <a:tailEnd/>
            </a:ln>
          </p:spPr>
        </p:pic>
      </p:grpSp>
      <p:cxnSp>
        <p:nvCxnSpPr>
          <p:cNvPr id="305" name="Łącznik prosty 84"/>
          <p:cNvCxnSpPr/>
          <p:nvPr/>
        </p:nvCxnSpPr>
        <p:spPr>
          <a:xfrm flipH="1">
            <a:off x="5394641" y="3161132"/>
            <a:ext cx="260640"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Grupa 315"/>
          <p:cNvGrpSpPr>
            <a:grpSpLocks/>
          </p:cNvGrpSpPr>
          <p:nvPr/>
        </p:nvGrpSpPr>
        <p:grpSpPr bwMode="auto">
          <a:xfrm>
            <a:off x="4856081" y="2305683"/>
            <a:ext cx="393120" cy="391721"/>
            <a:chOff x="5040312" y="2555701"/>
            <a:chExt cx="433388" cy="432048"/>
          </a:xfrm>
        </p:grpSpPr>
        <p:cxnSp>
          <p:nvCxnSpPr>
            <p:cNvPr id="276" name="Łącznik prosty 84"/>
            <p:cNvCxnSpPr/>
            <p:nvPr/>
          </p:nvCxnSpPr>
          <p:spPr>
            <a:xfrm flipH="1" flipV="1">
              <a:off x="5040312" y="2555701"/>
              <a:ext cx="433388"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1" name="Łącznik prosty 84"/>
            <p:cNvCxnSpPr/>
            <p:nvPr/>
          </p:nvCxnSpPr>
          <p:spPr>
            <a:xfrm flipV="1">
              <a:off x="5256212" y="2555701"/>
              <a:ext cx="0" cy="432048"/>
            </a:xfrm>
            <a:prstGeom prst="straightConnector1">
              <a:avLst/>
            </a:prstGeom>
            <a:ln>
              <a:solidFill>
                <a:srgbClr val="385D8A"/>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19" name="Prostokąt zaokrąglony 318"/>
          <p:cNvSpPr/>
          <p:nvPr/>
        </p:nvSpPr>
        <p:spPr bwMode="auto">
          <a:xfrm>
            <a:off x="5342801" y="4464469"/>
            <a:ext cx="2069280" cy="780562"/>
          </a:xfrm>
          <a:prstGeom prst="roundRect">
            <a:avLst>
              <a:gd name="adj" fmla="val 11515"/>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14" name="Grupa 289"/>
          <p:cNvGrpSpPr>
            <a:grpSpLocks/>
          </p:cNvGrpSpPr>
          <p:nvPr/>
        </p:nvGrpSpPr>
        <p:grpSpPr bwMode="auto">
          <a:xfrm>
            <a:off x="5509840" y="4320454"/>
            <a:ext cx="2089440" cy="276509"/>
            <a:chOff x="2246853" y="1835616"/>
            <a:chExt cx="2977405" cy="305242"/>
          </a:xfrm>
        </p:grpSpPr>
        <p:sp>
          <p:nvSpPr>
            <p:cNvPr id="321" name="Prostokąt zaokrąglony 320"/>
            <p:cNvSpPr/>
            <p:nvPr/>
          </p:nvSpPr>
          <p:spPr bwMode="auto">
            <a:xfrm>
              <a:off x="2246853" y="1835616"/>
              <a:ext cx="2572597" cy="305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23" name="pole tekstowe 291"/>
            <p:cNvSpPr txBox="1">
              <a:spLocks noChangeArrowheads="1"/>
            </p:cNvSpPr>
            <p:nvPr/>
          </p:nvSpPr>
          <p:spPr bwMode="auto">
            <a:xfrm>
              <a:off x="2246853" y="1835616"/>
              <a:ext cx="2977405" cy="288795"/>
            </a:xfrm>
            <a:prstGeom prst="rect">
              <a:avLst/>
            </a:prstGeom>
            <a:noFill/>
            <a:ln w="9525">
              <a:noFill/>
              <a:miter lim="800000"/>
              <a:headEnd/>
              <a:tailEnd/>
            </a:ln>
          </p:spPr>
          <p:txBody>
            <a:bodyPr>
              <a:spAutoFit/>
            </a:bodyPr>
            <a:lstStyle/>
            <a:p>
              <a:r>
                <a:rPr lang="pl-PL" sz="1100">
                  <a:latin typeface="Calibri" pitchFamily="34" charset="0"/>
                </a:rPr>
                <a:t>LOBCDER Storage Federation</a:t>
              </a:r>
              <a:endParaRPr lang="en-US" sz="1100">
                <a:latin typeface="Calibri" pitchFamily="34" charset="0"/>
              </a:endParaRPr>
            </a:p>
          </p:txBody>
        </p:sp>
      </p:grpSp>
      <p:pic>
        <p:nvPicPr>
          <p:cNvPr id="24613" name="Obraz 254" descr="1368547602_onebit_14.png"/>
          <p:cNvPicPr>
            <a:picLocks noChangeAspect="1"/>
          </p:cNvPicPr>
          <p:nvPr/>
        </p:nvPicPr>
        <p:blipFill>
          <a:blip r:embed="rId4" cstate="print"/>
          <a:srcRect/>
          <a:stretch>
            <a:fillRect/>
          </a:stretch>
        </p:blipFill>
        <p:spPr bwMode="auto">
          <a:xfrm>
            <a:off x="5597681" y="4657449"/>
            <a:ext cx="499680" cy="499733"/>
          </a:xfrm>
          <a:prstGeom prst="rect">
            <a:avLst/>
          </a:prstGeom>
          <a:noFill/>
          <a:ln w="9525">
            <a:noFill/>
            <a:miter lim="800000"/>
            <a:headEnd/>
            <a:tailEnd/>
          </a:ln>
        </p:spPr>
      </p:pic>
      <p:pic>
        <p:nvPicPr>
          <p:cNvPr id="24614" name="Obraz 254" descr="1368547602_onebit_14.png"/>
          <p:cNvPicPr>
            <a:picLocks noChangeAspect="1"/>
          </p:cNvPicPr>
          <p:nvPr/>
        </p:nvPicPr>
        <p:blipFill>
          <a:blip r:embed="rId4" cstate="print"/>
          <a:srcRect/>
          <a:stretch>
            <a:fillRect/>
          </a:stretch>
        </p:blipFill>
        <p:spPr bwMode="auto">
          <a:xfrm>
            <a:off x="6055600" y="4657449"/>
            <a:ext cx="498240" cy="499733"/>
          </a:xfrm>
          <a:prstGeom prst="rect">
            <a:avLst/>
          </a:prstGeom>
          <a:noFill/>
          <a:ln w="9525">
            <a:noFill/>
            <a:miter lim="800000"/>
            <a:headEnd/>
            <a:tailEnd/>
          </a:ln>
        </p:spPr>
      </p:pic>
      <p:sp>
        <p:nvSpPr>
          <p:cNvPr id="24615" name="pole tekstowe 291"/>
          <p:cNvSpPr txBox="1">
            <a:spLocks noChangeArrowheads="1"/>
          </p:cNvSpPr>
          <p:nvPr/>
        </p:nvSpPr>
        <p:spPr bwMode="auto">
          <a:xfrm>
            <a:off x="6358000" y="4657450"/>
            <a:ext cx="1028160" cy="419084"/>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Storage resources</a:t>
            </a:r>
          </a:p>
        </p:txBody>
      </p:sp>
      <p:cxnSp>
        <p:nvCxnSpPr>
          <p:cNvPr id="326" name="Łącznik prosty 84"/>
          <p:cNvCxnSpPr/>
          <p:nvPr/>
        </p:nvCxnSpPr>
        <p:spPr>
          <a:xfrm flipV="1">
            <a:off x="6358000" y="3482286"/>
            <a:ext cx="0" cy="783442"/>
          </a:xfrm>
          <a:prstGeom prst="straightConnector1">
            <a:avLst/>
          </a:prstGeom>
          <a:ln>
            <a:solidFill>
              <a:srgbClr val="385D8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8" name="Łącznik prosty 337"/>
          <p:cNvCxnSpPr/>
          <p:nvPr/>
        </p:nvCxnSpPr>
        <p:spPr bwMode="auto">
          <a:xfrm>
            <a:off x="3745840" y="3807760"/>
            <a:ext cx="0" cy="980743"/>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341" name="Łącznik prosty 84"/>
          <p:cNvCxnSpPr/>
          <p:nvPr/>
        </p:nvCxnSpPr>
        <p:spPr bwMode="auto">
          <a:xfrm flipH="1">
            <a:off x="2896241" y="4788503"/>
            <a:ext cx="2417760"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24619" name="pole tekstowe 291"/>
          <p:cNvSpPr txBox="1">
            <a:spLocks noChangeArrowheads="1"/>
          </p:cNvSpPr>
          <p:nvPr/>
        </p:nvSpPr>
        <p:spPr bwMode="auto">
          <a:xfrm>
            <a:off x="2782481" y="2805415"/>
            <a:ext cx="1028160" cy="362918"/>
          </a:xfrm>
          <a:prstGeom prst="rect">
            <a:avLst/>
          </a:prstGeom>
          <a:noFill/>
          <a:ln w="9525">
            <a:noFill/>
            <a:miter lim="800000"/>
            <a:headEnd/>
            <a:tailEnd/>
          </a:ln>
        </p:spPr>
        <p:txBody>
          <a:bodyPr lIns="82945" tIns="41473" rIns="82945" bIns="41473">
            <a:spAutoFit/>
          </a:bodyPr>
          <a:lstStyle/>
          <a:p>
            <a:pPr algn="ctr"/>
            <a:r>
              <a:rPr lang="pl-PL" sz="900">
                <a:latin typeface="Calibri" pitchFamily="34" charset="0"/>
              </a:rPr>
              <a:t>Launch Atomic Services</a:t>
            </a:r>
          </a:p>
        </p:txBody>
      </p:sp>
      <p:sp>
        <p:nvSpPr>
          <p:cNvPr id="24620" name="pole tekstowe 291"/>
          <p:cNvSpPr txBox="1">
            <a:spLocks noChangeArrowheads="1"/>
          </p:cNvSpPr>
          <p:nvPr/>
        </p:nvSpPr>
        <p:spPr bwMode="auto">
          <a:xfrm>
            <a:off x="6228400" y="3886969"/>
            <a:ext cx="1028160" cy="223223"/>
          </a:xfrm>
          <a:prstGeom prst="rect">
            <a:avLst/>
          </a:prstGeom>
          <a:noFill/>
          <a:ln w="9525">
            <a:noFill/>
            <a:miter lim="800000"/>
            <a:headEnd/>
            <a:tailEnd/>
          </a:ln>
        </p:spPr>
        <p:txBody>
          <a:bodyPr lIns="82945" tIns="41473" rIns="82945" bIns="41473">
            <a:spAutoFit/>
          </a:bodyPr>
          <a:lstStyle/>
          <a:p>
            <a:pPr algn="ctr"/>
            <a:r>
              <a:rPr lang="pl-PL" sz="900">
                <a:latin typeface="Calibri" pitchFamily="34" charset="0"/>
              </a:rPr>
              <a:t>Store output</a:t>
            </a:r>
          </a:p>
        </p:txBody>
      </p:sp>
      <p:sp>
        <p:nvSpPr>
          <p:cNvPr id="24621" name="pole tekstowe 291"/>
          <p:cNvSpPr txBox="1">
            <a:spLocks noChangeArrowheads="1"/>
          </p:cNvSpPr>
          <p:nvPr/>
        </p:nvSpPr>
        <p:spPr bwMode="auto">
          <a:xfrm>
            <a:off x="2831440" y="3297946"/>
            <a:ext cx="1370880" cy="502613"/>
          </a:xfrm>
          <a:prstGeom prst="rect">
            <a:avLst/>
          </a:prstGeom>
          <a:noFill/>
          <a:ln w="9525">
            <a:noFill/>
            <a:miter lim="800000"/>
            <a:headEnd/>
            <a:tailEnd/>
          </a:ln>
        </p:spPr>
        <p:txBody>
          <a:bodyPr lIns="82945" tIns="41473" rIns="82945" bIns="41473">
            <a:spAutoFit/>
          </a:bodyPr>
          <a:lstStyle/>
          <a:p>
            <a:pPr algn="ctr"/>
            <a:r>
              <a:rPr lang="pl-PL" sz="900">
                <a:latin typeface="Calibri" pitchFamily="34" charset="0"/>
              </a:rPr>
              <a:t>Mount LOBCDER and select results for storage in P-Medicine Data Cloud</a:t>
            </a:r>
          </a:p>
        </p:txBody>
      </p:sp>
      <p:sp>
        <p:nvSpPr>
          <p:cNvPr id="85" name="Title 1"/>
          <p:cNvSpPr txBox="1">
            <a:spLocks/>
          </p:cNvSpPr>
          <p:nvPr/>
        </p:nvSpPr>
        <p:spPr>
          <a:xfrm>
            <a:off x="1332000" y="14400"/>
            <a:ext cx="6984000" cy="1036800"/>
          </a:xfrm>
          <a:prstGeom prst="rect">
            <a:avLst/>
          </a:prstGeom>
        </p:spPr>
        <p:txBody>
          <a:bodyPr anchor="ctr" anchorCtr="0"/>
          <a:lstStyle/>
          <a:p>
            <a:pPr algn="ctr">
              <a:spcBef>
                <a:spcPct val="0"/>
              </a:spcBef>
              <a:defRPr/>
            </a:pPr>
            <a:r>
              <a:rPr lang="pl-PL" sz="2800" dirty="0" smtClean="0">
                <a:solidFill>
                  <a:srgbClr val="11488B"/>
                </a:solidFill>
                <a:effectLst>
                  <a:outerShdw blurRad="38100" dist="38100" dir="2700000" algn="tl">
                    <a:srgbClr val="000000">
                      <a:alpha val="43137"/>
                    </a:srgbClr>
                  </a:outerShdw>
                </a:effectLst>
                <a:latin typeface="+mj-lt"/>
                <a:ea typeface="+mj-ea"/>
                <a:cs typeface="+mj-cs"/>
              </a:rPr>
              <a:t>Deployment of </a:t>
            </a:r>
            <a:r>
              <a:rPr lang="pl-PL" sz="2800" dirty="0" err="1" smtClean="0">
                <a:solidFill>
                  <a:srgbClr val="11488B"/>
                </a:solidFill>
                <a:effectLst>
                  <a:outerShdw blurRad="38100" dist="38100" dir="2700000" algn="tl">
                    <a:srgbClr val="000000">
                      <a:alpha val="43137"/>
                    </a:srgbClr>
                  </a:outerShdw>
                </a:effectLst>
                <a:latin typeface="+mj-lt"/>
                <a:ea typeface="+mj-ea"/>
                <a:cs typeface="+mj-cs"/>
              </a:rPr>
              <a:t>OncoSimulator</a:t>
            </a:r>
            <a:r>
              <a:rPr lang="pl-PL" sz="2800" dirty="0" smtClean="0">
                <a:solidFill>
                  <a:srgbClr val="11488B"/>
                </a:solidFill>
                <a:effectLst>
                  <a:outerShdw blurRad="38100" dist="38100" dir="2700000" algn="tl">
                    <a:srgbClr val="000000">
                      <a:alpha val="43137"/>
                    </a:srgbClr>
                  </a:outerShdw>
                </a:effectLst>
                <a:latin typeface="+mj-lt"/>
                <a:ea typeface="+mj-ea"/>
                <a:cs typeface="+mj-cs"/>
              </a:rPr>
              <a:t> in the </a:t>
            </a:r>
            <a:r>
              <a:rPr lang="pl-PL" sz="2800" dirty="0" err="1" smtClean="0">
                <a:solidFill>
                  <a:srgbClr val="11488B"/>
                </a:solidFill>
                <a:effectLst>
                  <a:outerShdw blurRad="38100" dist="38100" dir="2700000" algn="tl">
                    <a:srgbClr val="000000">
                      <a:alpha val="43137"/>
                    </a:srgbClr>
                  </a:outerShdw>
                </a:effectLst>
                <a:latin typeface="+mj-lt"/>
                <a:ea typeface="+mj-ea"/>
                <a:cs typeface="+mj-cs"/>
              </a:rPr>
              <a:t>cloud</a:t>
            </a:r>
            <a:r>
              <a:rPr lang="en-US" sz="2800">
                <a:solidFill>
                  <a:srgbClr val="11488B"/>
                </a:solidFill>
                <a:effectLst>
                  <a:outerShdw blurRad="38100" dist="38100" dir="2700000" algn="tl">
                    <a:srgbClr val="000000">
                      <a:alpha val="43137"/>
                    </a:srgbClr>
                  </a:outerShdw>
                </a:effectLst>
                <a:latin typeface="+mj-lt"/>
                <a:ea typeface="+mj-ea"/>
                <a:cs typeface="+mj-cs"/>
              </a:rPr>
              <a:t> </a:t>
            </a:r>
            <a:endParaRPr lang="en-US" sz="28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66968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en-US" sz="2800" dirty="0" smtClean="0"/>
              <a:t>Summary: </a:t>
            </a:r>
            <a:r>
              <a:rPr lang="pl-PL" sz="2800" dirty="0" err="1" smtClean="0"/>
              <a:t>key</a:t>
            </a:r>
            <a:r>
              <a:rPr lang="pl-PL" sz="2800" dirty="0" smtClean="0"/>
              <a:t> </a:t>
            </a:r>
            <a:r>
              <a:rPr lang="pl-PL" sz="2800" dirty="0" err="1" smtClean="0"/>
              <a:t>features</a:t>
            </a:r>
            <a:r>
              <a:rPr lang="pl-PL" sz="2800" dirty="0" smtClean="0"/>
              <a:t> of the </a:t>
            </a:r>
            <a:r>
              <a:rPr lang="pl-PL" sz="2800" dirty="0" err="1" smtClean="0"/>
              <a:t>cloud</a:t>
            </a:r>
            <a:r>
              <a:rPr lang="pl-PL" sz="2800" dirty="0" smtClean="0"/>
              <a:t> platform</a:t>
            </a:r>
            <a:endParaRPr lang="en-US" sz="2800" dirty="0"/>
          </a:p>
        </p:txBody>
      </p:sp>
      <p:sp>
        <p:nvSpPr>
          <p:cNvPr id="3" name="Symbol zastępczy zawartości 2"/>
          <p:cNvSpPr>
            <a:spLocks noGrp="1"/>
          </p:cNvSpPr>
          <p:nvPr>
            <p:ph idx="1"/>
          </p:nvPr>
        </p:nvSpPr>
        <p:spPr/>
        <p:txBody>
          <a:bodyPr>
            <a:normAutofit fontScale="77500" lnSpcReduction="20000"/>
          </a:bodyPr>
          <a:lstStyle/>
          <a:p>
            <a:pPr algn="just"/>
            <a:r>
              <a:rPr lang="pl-PL" dirty="0" err="1" smtClean="0"/>
              <a:t>Provid</a:t>
            </a:r>
            <a:r>
              <a:rPr lang="en-US" dirty="0" err="1" smtClean="0"/>
              <a:t>es</a:t>
            </a:r>
            <a:r>
              <a:rPr lang="pl-PL" dirty="0" smtClean="0"/>
              <a:t> a </a:t>
            </a:r>
            <a:r>
              <a:rPr lang="pl-PL" dirty="0" err="1" smtClean="0"/>
              <a:t>layer</a:t>
            </a:r>
            <a:r>
              <a:rPr lang="pl-PL" dirty="0" smtClean="0"/>
              <a:t> of </a:t>
            </a:r>
            <a:r>
              <a:rPr lang="pl-PL" dirty="0" err="1" smtClean="0"/>
              <a:t>abstraction</a:t>
            </a:r>
            <a:r>
              <a:rPr lang="pl-PL" dirty="0" smtClean="0"/>
              <a:t> </a:t>
            </a:r>
            <a:r>
              <a:rPr lang="pl-PL" dirty="0" err="1" smtClean="0"/>
              <a:t>over</a:t>
            </a:r>
            <a:r>
              <a:rPr lang="pl-PL" dirty="0" smtClean="0"/>
              <a:t> </a:t>
            </a:r>
            <a:r>
              <a:rPr lang="pl-PL" dirty="0" err="1" smtClean="0"/>
              <a:t>cloud-based</a:t>
            </a:r>
            <a:r>
              <a:rPr lang="pl-PL" dirty="0" smtClean="0"/>
              <a:t> </a:t>
            </a:r>
            <a:r>
              <a:rPr lang="pl-PL" dirty="0" err="1" smtClean="0"/>
              <a:t>virtual</a:t>
            </a:r>
            <a:r>
              <a:rPr lang="pl-PL" dirty="0" smtClean="0"/>
              <a:t> </a:t>
            </a:r>
            <a:r>
              <a:rPr lang="pl-PL" dirty="0" err="1" smtClean="0"/>
              <a:t>machines</a:t>
            </a:r>
            <a:r>
              <a:rPr lang="pl-PL" dirty="0" smtClean="0"/>
              <a:t>, </a:t>
            </a:r>
            <a:r>
              <a:rPr lang="pl-PL" dirty="0" err="1" smtClean="0"/>
              <a:t>enabling</a:t>
            </a:r>
            <a:r>
              <a:rPr lang="pl-PL" dirty="0" smtClean="0"/>
              <a:t> the platform to </a:t>
            </a:r>
            <a:r>
              <a:rPr lang="pl-PL" dirty="0" err="1" smtClean="0"/>
              <a:t>automatically</a:t>
            </a:r>
            <a:r>
              <a:rPr lang="pl-PL" dirty="0" smtClean="0"/>
              <a:t> </a:t>
            </a:r>
            <a:r>
              <a:rPr lang="pl-PL" dirty="0" err="1" smtClean="0"/>
              <a:t>select</a:t>
            </a:r>
            <a:r>
              <a:rPr lang="pl-PL" dirty="0" smtClean="0"/>
              <a:t> the </a:t>
            </a:r>
            <a:r>
              <a:rPr lang="pl-PL" dirty="0" err="1" smtClean="0"/>
              <a:t>best</a:t>
            </a:r>
            <a:r>
              <a:rPr lang="pl-PL" dirty="0" smtClean="0"/>
              <a:t> hardware </a:t>
            </a:r>
            <a:r>
              <a:rPr lang="pl-PL" dirty="0" err="1" smtClean="0"/>
              <a:t>resources</a:t>
            </a:r>
            <a:r>
              <a:rPr lang="pl-PL" dirty="0" smtClean="0"/>
              <a:t> upon </a:t>
            </a:r>
            <a:r>
              <a:rPr lang="pl-PL" dirty="0" err="1" smtClean="0"/>
              <a:t>which</a:t>
            </a:r>
            <a:r>
              <a:rPr lang="pl-PL" dirty="0" smtClean="0"/>
              <a:t> to </a:t>
            </a:r>
            <a:r>
              <a:rPr lang="pl-PL" dirty="0" err="1" smtClean="0"/>
              <a:t>deploy</a:t>
            </a:r>
            <a:r>
              <a:rPr lang="pl-PL" dirty="0" smtClean="0"/>
              <a:t> </a:t>
            </a:r>
            <a:r>
              <a:rPr lang="pl-PL" dirty="0" err="1" smtClean="0"/>
              <a:t>application</a:t>
            </a:r>
            <a:r>
              <a:rPr lang="pl-PL" dirty="0" smtClean="0"/>
              <a:t> services</a:t>
            </a:r>
          </a:p>
          <a:p>
            <a:pPr algn="just"/>
            <a:r>
              <a:rPr lang="pl-PL" dirty="0" smtClean="0"/>
              <a:t>Automatic </a:t>
            </a:r>
            <a:r>
              <a:rPr lang="pl-PL" dirty="0" err="1" smtClean="0"/>
              <a:t>load</a:t>
            </a:r>
            <a:r>
              <a:rPr lang="pl-PL" dirty="0" smtClean="0"/>
              <a:t> </a:t>
            </a:r>
            <a:r>
              <a:rPr lang="pl-PL" dirty="0" err="1" smtClean="0"/>
              <a:t>balancing</a:t>
            </a:r>
            <a:r>
              <a:rPr lang="pl-PL" dirty="0" smtClean="0"/>
              <a:t> </a:t>
            </a:r>
            <a:r>
              <a:rPr lang="pl-PL" dirty="0" err="1" smtClean="0"/>
              <a:t>which</a:t>
            </a:r>
            <a:r>
              <a:rPr lang="pl-PL" dirty="0" smtClean="0"/>
              <a:t> </a:t>
            </a:r>
            <a:r>
              <a:rPr lang="pl-PL" dirty="0" err="1" smtClean="0"/>
              <a:t>enables</a:t>
            </a:r>
            <a:r>
              <a:rPr lang="pl-PL" dirty="0" smtClean="0"/>
              <a:t> </a:t>
            </a:r>
            <a:r>
              <a:rPr lang="pl-PL" dirty="0" err="1" smtClean="0"/>
              <a:t>applications</a:t>
            </a:r>
            <a:r>
              <a:rPr lang="pl-PL" dirty="0" smtClean="0"/>
              <a:t> to </a:t>
            </a:r>
            <a:r>
              <a:rPr lang="pl-PL" dirty="0" err="1" smtClean="0"/>
              <a:t>scale</a:t>
            </a:r>
            <a:r>
              <a:rPr lang="pl-PL" dirty="0" smtClean="0"/>
              <a:t> </a:t>
            </a:r>
            <a:r>
              <a:rPr lang="pl-PL" dirty="0" err="1" smtClean="0"/>
              <a:t>up</a:t>
            </a:r>
            <a:r>
              <a:rPr lang="pl-PL" dirty="0" smtClean="0"/>
              <a:t> (</a:t>
            </a:r>
            <a:r>
              <a:rPr lang="pl-PL" dirty="0" err="1" smtClean="0"/>
              <a:t>allocating</a:t>
            </a:r>
            <a:r>
              <a:rPr lang="pl-PL" dirty="0" smtClean="0"/>
              <a:t> </a:t>
            </a:r>
            <a:r>
              <a:rPr lang="pl-PL" dirty="0" err="1" smtClean="0"/>
              <a:t>more</a:t>
            </a:r>
            <a:r>
              <a:rPr lang="pl-PL" dirty="0" smtClean="0"/>
              <a:t> hardware </a:t>
            </a:r>
            <a:r>
              <a:rPr lang="pl-PL" dirty="0" err="1" smtClean="0"/>
              <a:t>resources</a:t>
            </a:r>
            <a:r>
              <a:rPr lang="pl-PL" dirty="0" smtClean="0"/>
              <a:t>)</a:t>
            </a:r>
          </a:p>
          <a:p>
            <a:pPr algn="just"/>
            <a:r>
              <a:rPr lang="pl-PL" dirty="0" err="1" smtClean="0"/>
              <a:t>Automated</a:t>
            </a:r>
            <a:r>
              <a:rPr lang="pl-PL" dirty="0" smtClean="0"/>
              <a:t> </a:t>
            </a:r>
            <a:r>
              <a:rPr lang="pl-PL" dirty="0" err="1" smtClean="0"/>
              <a:t>migration</a:t>
            </a:r>
            <a:r>
              <a:rPr lang="pl-PL" dirty="0" smtClean="0"/>
              <a:t> of </a:t>
            </a:r>
            <a:r>
              <a:rPr lang="pl-PL" dirty="0" err="1" smtClean="0"/>
              <a:t>virtual</a:t>
            </a:r>
            <a:r>
              <a:rPr lang="pl-PL" dirty="0" smtClean="0"/>
              <a:t> </a:t>
            </a:r>
            <a:r>
              <a:rPr lang="pl-PL" dirty="0" err="1" smtClean="0"/>
              <a:t>machine</a:t>
            </a:r>
            <a:r>
              <a:rPr lang="pl-PL" dirty="0" smtClean="0"/>
              <a:t> </a:t>
            </a:r>
            <a:r>
              <a:rPr lang="pl-PL" dirty="0" err="1" smtClean="0"/>
              <a:t>images</a:t>
            </a:r>
            <a:r>
              <a:rPr lang="pl-PL" dirty="0" smtClean="0"/>
              <a:t> (</a:t>
            </a:r>
            <a:r>
              <a:rPr lang="pl-PL" dirty="0" err="1" smtClean="0"/>
              <a:t>templates</a:t>
            </a:r>
            <a:r>
              <a:rPr lang="pl-PL" dirty="0" smtClean="0"/>
              <a:t>) </a:t>
            </a:r>
            <a:r>
              <a:rPr lang="pl-PL" dirty="0" err="1" smtClean="0"/>
              <a:t>across</a:t>
            </a:r>
            <a:r>
              <a:rPr lang="pl-PL" dirty="0" smtClean="0"/>
              <a:t> </a:t>
            </a:r>
            <a:r>
              <a:rPr lang="pl-PL" dirty="0" err="1" smtClean="0"/>
              <a:t>compute</a:t>
            </a:r>
            <a:r>
              <a:rPr lang="pl-PL" dirty="0" smtClean="0"/>
              <a:t> </a:t>
            </a:r>
            <a:r>
              <a:rPr lang="pl-PL" dirty="0" err="1" smtClean="0"/>
              <a:t>sites</a:t>
            </a:r>
            <a:r>
              <a:rPr lang="pl-PL" dirty="0" smtClean="0"/>
              <a:t> – </a:t>
            </a:r>
            <a:r>
              <a:rPr lang="pl-PL" dirty="0" err="1" smtClean="0"/>
              <a:t>e.g</a:t>
            </a:r>
            <a:r>
              <a:rPr lang="pl-PL" dirty="0" smtClean="0"/>
              <a:t>. </a:t>
            </a:r>
            <a:r>
              <a:rPr lang="pl-PL" dirty="0" err="1" smtClean="0"/>
              <a:t>redeployment</a:t>
            </a:r>
            <a:r>
              <a:rPr lang="pl-PL" dirty="0" smtClean="0"/>
              <a:t> of </a:t>
            </a:r>
            <a:r>
              <a:rPr lang="pl-PL" dirty="0" err="1" smtClean="0"/>
              <a:t>OpenStack</a:t>
            </a:r>
            <a:r>
              <a:rPr lang="pl-PL" dirty="0" smtClean="0"/>
              <a:t> </a:t>
            </a:r>
            <a:r>
              <a:rPr lang="pl-PL" dirty="0" err="1" smtClean="0"/>
              <a:t>applications</a:t>
            </a:r>
            <a:r>
              <a:rPr lang="pl-PL" dirty="0" smtClean="0"/>
              <a:t> in the Amazon EC2 public </a:t>
            </a:r>
            <a:r>
              <a:rPr lang="pl-PL" dirty="0" err="1" smtClean="0"/>
              <a:t>cloud</a:t>
            </a:r>
            <a:endParaRPr lang="pl-PL" dirty="0" smtClean="0"/>
          </a:p>
          <a:p>
            <a:pPr algn="just"/>
            <a:r>
              <a:rPr lang="pl-PL" dirty="0" smtClean="0"/>
              <a:t>In-</a:t>
            </a:r>
            <a:r>
              <a:rPr lang="pl-PL" dirty="0" err="1" smtClean="0"/>
              <a:t>depth</a:t>
            </a:r>
            <a:r>
              <a:rPr lang="pl-PL" dirty="0" smtClean="0"/>
              <a:t> monitoring of </a:t>
            </a:r>
            <a:r>
              <a:rPr lang="pl-PL" dirty="0" err="1" smtClean="0"/>
              <a:t>individual</a:t>
            </a:r>
            <a:r>
              <a:rPr lang="pl-PL" dirty="0" smtClean="0"/>
              <a:t> </a:t>
            </a:r>
            <a:r>
              <a:rPr lang="pl-PL" dirty="0" err="1" smtClean="0"/>
              <a:t>applications</a:t>
            </a:r>
            <a:r>
              <a:rPr lang="pl-PL" dirty="0" smtClean="0"/>
              <a:t> and of the platform </a:t>
            </a:r>
            <a:r>
              <a:rPr lang="pl-PL" dirty="0" err="1" smtClean="0"/>
              <a:t>itself</a:t>
            </a:r>
            <a:r>
              <a:rPr lang="pl-PL" dirty="0" smtClean="0"/>
              <a:t> to </a:t>
            </a:r>
            <a:r>
              <a:rPr lang="pl-PL" dirty="0" err="1" smtClean="0"/>
              <a:t>enable</a:t>
            </a:r>
            <a:r>
              <a:rPr lang="pl-PL" dirty="0" smtClean="0"/>
              <a:t> performance </a:t>
            </a:r>
            <a:r>
              <a:rPr lang="pl-PL" dirty="0" err="1" smtClean="0"/>
              <a:t>optimizations</a:t>
            </a:r>
            <a:endParaRPr lang="pl-PL" dirty="0" smtClean="0"/>
          </a:p>
        </p:txBody>
      </p:sp>
    </p:spTree>
    <p:extLst>
      <p:ext uri="{BB962C8B-B14F-4D97-AF65-F5344CB8AC3E}">
        <p14:creationId xmlns:p14="http://schemas.microsoft.com/office/powerpoint/2010/main" val="352792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2000" y="14400"/>
            <a:ext cx="6984000" cy="1036800"/>
          </a:xfrm>
        </p:spPr>
        <p:txBody>
          <a:bodyPr/>
          <a:lstStyle/>
          <a:p>
            <a:r>
              <a:rPr lang="pl-PL" sz="2800" dirty="0"/>
              <a:t>For </a:t>
            </a:r>
            <a:r>
              <a:rPr lang="pl-PL" sz="2800" dirty="0" err="1"/>
              <a:t>more</a:t>
            </a:r>
            <a:r>
              <a:rPr lang="pl-PL" sz="2800" dirty="0"/>
              <a:t> </a:t>
            </a:r>
            <a:r>
              <a:rPr lang="pl-PL" sz="2800" dirty="0" err="1"/>
              <a:t>information</a:t>
            </a:r>
            <a:r>
              <a:rPr lang="pl-PL" sz="2800" dirty="0"/>
              <a:t>…</a:t>
            </a:r>
            <a:endParaRPr lang="en-US" sz="2800" dirty="0"/>
          </a:p>
        </p:txBody>
      </p:sp>
      <p:pic>
        <p:nvPicPr>
          <p:cNvPr id="123" name="Obraz 122" descr="dice_website.png"/>
          <p:cNvPicPr>
            <a:picLocks noChangeAspect="1"/>
          </p:cNvPicPr>
          <p:nvPr/>
        </p:nvPicPr>
        <p:blipFill>
          <a:blip r:embed="rId2" cstate="print"/>
          <a:stretch>
            <a:fillRect/>
          </a:stretch>
        </p:blipFill>
        <p:spPr>
          <a:xfrm>
            <a:off x="187086" y="1051291"/>
            <a:ext cx="4600938" cy="2809757"/>
          </a:xfrm>
          <a:prstGeom prst="rect">
            <a:avLst/>
          </a:prstGeom>
        </p:spPr>
      </p:pic>
      <p:sp>
        <p:nvSpPr>
          <p:cNvPr id="127" name="Content Placeholder 2"/>
          <p:cNvSpPr>
            <a:spLocks noGrp="1"/>
          </p:cNvSpPr>
          <p:nvPr>
            <p:ph idx="1"/>
          </p:nvPr>
        </p:nvSpPr>
        <p:spPr>
          <a:xfrm>
            <a:off x="4932041" y="1187623"/>
            <a:ext cx="4032448" cy="1593305"/>
          </a:xfrm>
        </p:spPr>
        <p:txBody>
          <a:bodyPr>
            <a:noAutofit/>
          </a:bodyPr>
          <a:lstStyle/>
          <a:p>
            <a:pPr marL="0" indent="0">
              <a:buNone/>
            </a:pPr>
            <a:r>
              <a:rPr lang="pl-PL" b="1" dirty="0" smtClean="0">
                <a:solidFill>
                  <a:srgbClr val="FF0000"/>
                </a:solidFill>
              </a:rPr>
              <a:t>dice.cyfronet.pl</a:t>
            </a:r>
            <a:endParaRPr lang="pl-PL" dirty="0" smtClean="0"/>
          </a:p>
          <a:p>
            <a:pPr marL="0" indent="0">
              <a:buNone/>
            </a:pPr>
            <a:r>
              <a:rPr lang="pl-PL" sz="1600" dirty="0" err="1" smtClean="0"/>
              <a:t>documentation</a:t>
            </a:r>
            <a:r>
              <a:rPr lang="pl-PL" sz="1600" dirty="0" smtClean="0"/>
              <a:t>, </a:t>
            </a:r>
            <a:r>
              <a:rPr lang="pl-PL" sz="1600" dirty="0" err="1" smtClean="0"/>
              <a:t>publications</a:t>
            </a:r>
            <a:r>
              <a:rPr lang="pl-PL" sz="1600" dirty="0" smtClean="0"/>
              <a:t>, </a:t>
            </a:r>
            <a:r>
              <a:rPr lang="pl-PL" sz="1600" dirty="0" err="1" smtClean="0"/>
              <a:t>links</a:t>
            </a:r>
            <a:r>
              <a:rPr lang="pl-PL" sz="1600" dirty="0" smtClean="0"/>
              <a:t> to </a:t>
            </a:r>
            <a:r>
              <a:rPr lang="pl-PL" sz="1600" dirty="0" err="1" smtClean="0"/>
              <a:t>manuals</a:t>
            </a:r>
            <a:r>
              <a:rPr lang="pl-PL" sz="1600" dirty="0" smtClean="0"/>
              <a:t>, </a:t>
            </a:r>
            <a:r>
              <a:rPr lang="pl-PL" sz="1600" dirty="0" err="1" smtClean="0"/>
              <a:t>videos</a:t>
            </a:r>
            <a:r>
              <a:rPr lang="pl-PL" sz="1600" dirty="0" smtClean="0"/>
              <a:t>, etc.</a:t>
            </a:r>
          </a:p>
          <a:p>
            <a:pPr marL="0" indent="0">
              <a:buNone/>
            </a:pPr>
            <a:endParaRPr lang="pl-PL" sz="1600" dirty="0" smtClean="0"/>
          </a:p>
        </p:txBody>
      </p:sp>
      <p:pic>
        <p:nvPicPr>
          <p:cNvPr id="128" name="Obraz 127" descr="jump.png"/>
          <p:cNvPicPr>
            <a:picLocks noChangeAspect="1"/>
          </p:cNvPicPr>
          <p:nvPr/>
        </p:nvPicPr>
        <p:blipFill>
          <a:blip r:embed="rId3" cstate="print"/>
          <a:stretch>
            <a:fillRect/>
          </a:stretch>
        </p:blipFill>
        <p:spPr>
          <a:xfrm>
            <a:off x="3879963" y="3212976"/>
            <a:ext cx="5044805" cy="2376265"/>
          </a:xfrm>
          <a:prstGeom prst="rect">
            <a:avLst/>
          </a:prstGeom>
        </p:spPr>
      </p:pic>
      <p:sp>
        <p:nvSpPr>
          <p:cNvPr id="132" name="Content Placeholder 2"/>
          <p:cNvSpPr txBox="1">
            <a:spLocks/>
          </p:cNvSpPr>
          <p:nvPr/>
        </p:nvSpPr>
        <p:spPr>
          <a:xfrm>
            <a:off x="187086" y="3861048"/>
            <a:ext cx="3520818" cy="1881336"/>
          </a:xfrm>
          <a:prstGeom prst="rect">
            <a:avLst/>
          </a:prstGeom>
        </p:spPr>
        <p:txBody>
          <a:bodyPr vert="horz" lIns="91440" tIns="45720" rIns="91440" bIns="45720" rtlCol="0">
            <a:noAutofit/>
          </a:bodyPr>
          <a:lstStyle/>
          <a:p>
            <a:pPr marR="0" lvl="0" fontAlgn="auto">
              <a:lnSpc>
                <a:spcPct val="100000"/>
              </a:lnSpc>
              <a:spcBef>
                <a:spcPct val="20000"/>
              </a:spcBef>
              <a:spcAft>
                <a:spcPts val="0"/>
              </a:spcAft>
              <a:buClrTx/>
              <a:buSzTx/>
              <a:tabLst/>
              <a:defRPr/>
            </a:pPr>
            <a:r>
              <a:rPr lang="en-US" sz="3200" b="1" dirty="0">
                <a:solidFill>
                  <a:srgbClr val="FF0000"/>
                </a:solidFill>
              </a:rPr>
              <a:t>www</a:t>
            </a:r>
            <a:r>
              <a:rPr lang="pl-PL" sz="3200" b="1" dirty="0">
                <a:solidFill>
                  <a:srgbClr val="FF0000"/>
                </a:solidFill>
              </a:rPr>
              <a:t>.vph-share.eu</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1600" b="0" dirty="0" err="1" smtClean="0"/>
              <a:t>Your</a:t>
            </a:r>
            <a:r>
              <a:rPr lang="pl-PL" sz="1600" b="0" dirty="0" smtClean="0"/>
              <a:t> one-stop </a:t>
            </a:r>
            <a:r>
              <a:rPr lang="pl-PL" sz="1600" b="0" dirty="0" err="1" smtClean="0"/>
              <a:t>entry</a:t>
            </a:r>
            <a:r>
              <a:rPr lang="pl-PL" sz="1600" b="0" dirty="0" smtClean="0"/>
              <a:t> to </a:t>
            </a:r>
            <a:r>
              <a:rPr lang="pl-PL" sz="1600" b="0" dirty="0" err="1" smtClean="0"/>
              <a:t>all</a:t>
            </a:r>
            <a:r>
              <a:rPr lang="pl-PL" sz="1600" b="0" dirty="0" smtClean="0"/>
              <a:t> VPH-</a:t>
            </a:r>
            <a:r>
              <a:rPr lang="pl-PL" sz="1600" b="0" dirty="0" err="1" smtClean="0"/>
              <a:t>Share</a:t>
            </a:r>
            <a:r>
              <a:rPr lang="pl-PL" sz="1600" b="0" dirty="0" smtClean="0"/>
              <a:t> </a:t>
            </a:r>
            <a:r>
              <a:rPr lang="pl-PL" sz="1600" b="0" dirty="0" err="1" smtClean="0"/>
              <a:t>functionality</a:t>
            </a:r>
            <a:r>
              <a:rPr lang="pl-PL" sz="1600" b="0" dirty="0" smtClean="0"/>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600" i="0" u="none" strike="noStrike" kern="1200" cap="none" spc="0" normalizeH="0" baseline="0" noProof="0" dirty="0" err="1" smtClean="0">
                <a:ln>
                  <a:noFill/>
                </a:ln>
                <a:solidFill>
                  <a:schemeClr val="tx1"/>
                </a:solidFill>
                <a:effectLst/>
                <a:uLnTx/>
                <a:uFillTx/>
                <a:latin typeface="+mn-lt"/>
                <a:ea typeface="+mn-ea"/>
                <a:cs typeface="+mn-cs"/>
              </a:rPr>
              <a:t>You</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can</a:t>
            </a:r>
            <a:r>
              <a:rPr kumimoji="0" lang="pl-PL" sz="1600" i="0" u="none" strike="noStrike" kern="1200" cap="none" spc="0" normalizeH="0" noProof="0" dirty="0" smtClean="0">
                <a:ln>
                  <a:noFill/>
                </a:ln>
                <a:solidFill>
                  <a:schemeClr val="tx1"/>
                </a:solidFill>
                <a:effectLst/>
                <a:uLnTx/>
                <a:uFillTx/>
                <a:latin typeface="+mn-lt"/>
                <a:ea typeface="+mn-ea"/>
                <a:cs typeface="+mn-cs"/>
              </a:rPr>
              <a:t> log in with </a:t>
            </a:r>
            <a:r>
              <a:rPr kumimoji="0" lang="pl-PL" sz="1600" i="0" u="none" strike="noStrike" kern="1200" cap="none" spc="0" normalizeH="0" noProof="0" dirty="0" err="1" smtClean="0">
                <a:ln>
                  <a:noFill/>
                </a:ln>
                <a:solidFill>
                  <a:schemeClr val="tx1"/>
                </a:solidFill>
                <a:effectLst/>
                <a:uLnTx/>
                <a:uFillTx/>
                <a:latin typeface="+mn-lt"/>
                <a:ea typeface="+mn-ea"/>
                <a:cs typeface="+mn-cs"/>
              </a:rPr>
              <a:t>your</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BioMedTown</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account</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available</a:t>
            </a:r>
            <a:r>
              <a:rPr kumimoji="0" lang="pl-PL" sz="1600" i="0" u="none" strike="noStrike" kern="1200" cap="none" spc="0" normalizeH="0" noProof="0" dirty="0" smtClean="0">
                <a:ln>
                  <a:noFill/>
                </a:ln>
                <a:solidFill>
                  <a:schemeClr val="tx1"/>
                </a:solidFill>
                <a:effectLst/>
                <a:uLnTx/>
                <a:uFillTx/>
                <a:latin typeface="+mn-lt"/>
                <a:ea typeface="+mn-ea"/>
                <a:cs typeface="+mn-cs"/>
              </a:rPr>
              <a:t> to </a:t>
            </a:r>
            <a:r>
              <a:rPr kumimoji="0" lang="pl-PL" sz="1600" i="0" u="none" strike="noStrike" kern="1200" cap="none" spc="0" normalizeH="0" noProof="0" dirty="0" err="1" smtClean="0">
                <a:ln>
                  <a:noFill/>
                </a:ln>
                <a:solidFill>
                  <a:schemeClr val="tx1"/>
                </a:solidFill>
                <a:effectLst/>
                <a:uLnTx/>
                <a:uFillTx/>
                <a:latin typeface="+mn-lt"/>
                <a:ea typeface="+mn-ea"/>
                <a:cs typeface="+mn-cs"/>
              </a:rPr>
              <a:t>all</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members</a:t>
            </a:r>
            <a:r>
              <a:rPr kumimoji="0" lang="pl-PL" sz="1600" i="0" u="none" strike="noStrike" kern="1200" cap="none" spc="0" normalizeH="0" noProof="0" dirty="0" smtClean="0">
                <a:ln>
                  <a:noFill/>
                </a:ln>
                <a:solidFill>
                  <a:schemeClr val="tx1"/>
                </a:solidFill>
                <a:effectLst/>
                <a:uLnTx/>
                <a:uFillTx/>
                <a:latin typeface="+mn-lt"/>
                <a:ea typeface="+mn-ea"/>
                <a:cs typeface="+mn-cs"/>
              </a:rPr>
              <a:t> of the VPH </a:t>
            </a:r>
            <a:r>
              <a:rPr kumimoji="0" lang="pl-PL" sz="1600" i="0" u="none" strike="noStrike" kern="1200" cap="none" spc="0" normalizeH="0" noProof="0" dirty="0" err="1" smtClean="0">
                <a:ln>
                  <a:noFill/>
                </a:ln>
                <a:solidFill>
                  <a:schemeClr val="tx1"/>
                </a:solidFill>
                <a:effectLst/>
                <a:uLnTx/>
                <a:uFillTx/>
                <a:latin typeface="+mn-lt"/>
                <a:ea typeface="+mn-ea"/>
                <a:cs typeface="+mn-cs"/>
              </a:rPr>
              <a:t>NoE</a:t>
            </a:r>
            <a:r>
              <a:rPr kumimoji="0" lang="pl-PL" sz="1600" i="0" u="none" strike="noStrike" kern="1200" cap="none" spc="0" normalizeH="0" noProof="0" dirty="0" smtClean="0">
                <a:ln>
                  <a:noFill/>
                </a:ln>
                <a:solidFill>
                  <a:schemeClr val="tx1"/>
                </a:solidFill>
                <a:effectLst/>
                <a:uLnTx/>
                <a:uFillTx/>
                <a:latin typeface="+mn-lt"/>
                <a:ea typeface="+mn-ea"/>
                <a:cs typeface="+mn-cs"/>
              </a:rPr>
              <a:t>)</a:t>
            </a: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83373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2800" dirty="0" smtClean="0"/>
              <a:t>Co</a:t>
            </a:r>
            <a:r>
              <a:rPr lang="pl-PL" sz="2800" dirty="0" smtClean="0"/>
              <a:t>-</a:t>
            </a:r>
            <a:r>
              <a:rPr lang="en-US" sz="2800" dirty="0" smtClean="0"/>
              <a:t>authors</a:t>
            </a:r>
            <a:endParaRPr lang="en-US" sz="2800" dirty="0"/>
          </a:p>
        </p:txBody>
      </p:sp>
      <p:sp>
        <p:nvSpPr>
          <p:cNvPr id="3" name="Symbol zastępczy zawartości 2"/>
          <p:cNvSpPr>
            <a:spLocks noGrp="1"/>
          </p:cNvSpPr>
          <p:nvPr>
            <p:ph idx="1"/>
          </p:nvPr>
        </p:nvSpPr>
        <p:spPr/>
        <p:txBody>
          <a:bodyPr>
            <a:normAutofit fontScale="70000" lnSpcReduction="20000"/>
          </a:bodyPr>
          <a:lstStyle/>
          <a:p>
            <a:r>
              <a:rPr lang="en-US" sz="3300" dirty="0">
                <a:solidFill>
                  <a:srgbClr val="11488B"/>
                </a:solidFill>
                <a:effectLst>
                  <a:outerShdw blurRad="38100" dist="38100" dir="2700000" algn="tl">
                    <a:srgbClr val="000000">
                      <a:alpha val="43137"/>
                    </a:srgbClr>
                  </a:outerShdw>
                </a:effectLst>
                <a:latin typeface="+mj-lt"/>
                <a:ea typeface="+mj-ea"/>
                <a:cs typeface="+mj-cs"/>
              </a:rPr>
              <a:t>AGH Krakow – </a:t>
            </a:r>
            <a:r>
              <a:rPr lang="en-US" sz="3300" dirty="0" err="1" smtClean="0">
                <a:solidFill>
                  <a:srgbClr val="11488B"/>
                </a:solidFill>
                <a:effectLst>
                  <a:outerShdw blurRad="38100" dist="38100" dir="2700000" algn="tl">
                    <a:srgbClr val="000000">
                      <a:alpha val="43137"/>
                    </a:srgbClr>
                  </a:outerShdw>
                </a:effectLst>
                <a:latin typeface="+mj-lt"/>
                <a:ea typeface="+mj-ea"/>
                <a:cs typeface="+mj-cs"/>
              </a:rPr>
              <a:t>Cyfronet</a:t>
            </a:r>
            <a:r>
              <a:rPr lang="en-US" sz="3300" dirty="0" smtClean="0">
                <a:solidFill>
                  <a:srgbClr val="11488B"/>
                </a:solidFill>
                <a:effectLst>
                  <a:outerShdw blurRad="38100" dist="38100" dir="2700000" algn="tl">
                    <a:srgbClr val="000000">
                      <a:alpha val="43137"/>
                    </a:srgbClr>
                  </a:outerShdw>
                </a:effectLst>
                <a:latin typeface="+mj-lt"/>
                <a:ea typeface="+mj-ea"/>
                <a:cs typeface="+mj-cs"/>
              </a:rPr>
              <a:t>:</a:t>
            </a:r>
            <a:r>
              <a:rPr lang="en-US" dirty="0" smtClean="0"/>
              <a:t> </a:t>
            </a:r>
            <a:r>
              <a:rPr lang="en-US" dirty="0" err="1" smtClean="0"/>
              <a:t>Piotr</a:t>
            </a:r>
            <a:r>
              <a:rPr lang="en-US" dirty="0" smtClean="0"/>
              <a:t> </a:t>
            </a:r>
            <a:r>
              <a:rPr lang="en-US" dirty="0" err="1" smtClean="0"/>
              <a:t>Nowakowski</a:t>
            </a:r>
            <a:r>
              <a:rPr lang="en-US" dirty="0" smtClean="0"/>
              <a:t>, </a:t>
            </a:r>
            <a:r>
              <a:rPr lang="en-US" dirty="0" err="1" smtClean="0"/>
              <a:t>Maciej</a:t>
            </a:r>
            <a:r>
              <a:rPr lang="en-US" dirty="0" smtClean="0"/>
              <a:t> </a:t>
            </a:r>
            <a:r>
              <a:rPr lang="en-US" dirty="0" err="1" smtClean="0"/>
              <a:t>Malawski</a:t>
            </a:r>
            <a:r>
              <a:rPr lang="en-US" dirty="0" smtClean="0"/>
              <a:t>, </a:t>
            </a:r>
            <a:r>
              <a:rPr lang="en-US" dirty="0" err="1" smtClean="0"/>
              <a:t>Marek</a:t>
            </a:r>
            <a:r>
              <a:rPr lang="en-US" dirty="0" smtClean="0"/>
              <a:t> </a:t>
            </a:r>
            <a:r>
              <a:rPr lang="en-US" dirty="0" err="1" smtClean="0"/>
              <a:t>Kasztelnik</a:t>
            </a:r>
            <a:r>
              <a:rPr lang="en-US" dirty="0" smtClean="0"/>
              <a:t>,</a:t>
            </a:r>
            <a:r>
              <a:rPr lang="en-US" dirty="0"/>
              <a:t> </a:t>
            </a:r>
            <a:r>
              <a:rPr lang="en-US" dirty="0" smtClean="0"/>
              <a:t>Daniel </a:t>
            </a:r>
            <a:r>
              <a:rPr lang="en-US" dirty="0" err="1" smtClean="0"/>
              <a:t>Harezlak</a:t>
            </a:r>
            <a:r>
              <a:rPr lang="en-US" dirty="0" smtClean="0"/>
              <a:t>, Jan </a:t>
            </a:r>
            <a:r>
              <a:rPr lang="en-US" dirty="0" err="1" smtClean="0"/>
              <a:t>Meizner</a:t>
            </a:r>
            <a:r>
              <a:rPr lang="en-US" dirty="0" smtClean="0"/>
              <a:t>, Tomasz </a:t>
            </a:r>
            <a:r>
              <a:rPr lang="en-US" dirty="0" err="1" smtClean="0"/>
              <a:t>Bartynski</a:t>
            </a:r>
            <a:r>
              <a:rPr lang="en-US" dirty="0" smtClean="0"/>
              <a:t>, Tomasz </a:t>
            </a:r>
            <a:r>
              <a:rPr lang="en-US" dirty="0" err="1" smtClean="0"/>
              <a:t>Gubala</a:t>
            </a:r>
            <a:r>
              <a:rPr lang="en-US" dirty="0" smtClean="0"/>
              <a:t>, </a:t>
            </a:r>
            <a:r>
              <a:rPr lang="en-US" dirty="0" err="1" smtClean="0"/>
              <a:t>Bartosz</a:t>
            </a:r>
            <a:r>
              <a:rPr lang="en-US" dirty="0" smtClean="0"/>
              <a:t> </a:t>
            </a:r>
            <a:r>
              <a:rPr lang="en-US" dirty="0" err="1" smtClean="0"/>
              <a:t>Wilk</a:t>
            </a:r>
            <a:r>
              <a:rPr lang="en-US" dirty="0" smtClean="0"/>
              <a:t>, </a:t>
            </a:r>
            <a:r>
              <a:rPr lang="en-US" dirty="0" err="1" smtClean="0"/>
              <a:t>Wlodzimierz</a:t>
            </a:r>
            <a:r>
              <a:rPr lang="en-US" dirty="0" smtClean="0"/>
              <a:t> </a:t>
            </a:r>
            <a:r>
              <a:rPr lang="en-US" dirty="0" err="1" smtClean="0"/>
              <a:t>Funika</a:t>
            </a:r>
            <a:endParaRPr lang="en-US" dirty="0" smtClean="0"/>
          </a:p>
          <a:p>
            <a:pPr marL="0" indent="0">
              <a:buNone/>
            </a:pPr>
            <a:endParaRPr lang="en-US" dirty="0" smtClean="0"/>
          </a:p>
          <a:p>
            <a:r>
              <a:rPr lang="en-US" sz="3300" dirty="0">
                <a:solidFill>
                  <a:srgbClr val="11488B"/>
                </a:solidFill>
                <a:effectLst>
                  <a:outerShdw blurRad="38100" dist="38100" dir="2700000" algn="tl">
                    <a:srgbClr val="000000">
                      <a:alpha val="43137"/>
                    </a:srgbClr>
                  </a:outerShdw>
                </a:effectLst>
                <a:latin typeface="+mj-lt"/>
                <a:ea typeface="+mj-ea"/>
                <a:cs typeface="+mj-cs"/>
              </a:rPr>
              <a:t>University of Amsterdam: </a:t>
            </a:r>
            <a:r>
              <a:rPr lang="en-US" dirty="0" err="1" smtClean="0"/>
              <a:t>Spiros</a:t>
            </a:r>
            <a:r>
              <a:rPr lang="en-US" dirty="0" smtClean="0"/>
              <a:t> </a:t>
            </a:r>
            <a:r>
              <a:rPr lang="en-US" dirty="0" err="1" smtClean="0"/>
              <a:t>Koulouzis</a:t>
            </a:r>
            <a:r>
              <a:rPr lang="en-US" dirty="0" smtClean="0"/>
              <a:t>, Dmitry </a:t>
            </a:r>
            <a:r>
              <a:rPr lang="en-US" dirty="0" err="1" smtClean="0"/>
              <a:t>Vasunin</a:t>
            </a:r>
            <a:r>
              <a:rPr lang="en-US" dirty="0" smtClean="0"/>
              <a:t>, Reggie Cushing, Adam </a:t>
            </a:r>
            <a:r>
              <a:rPr lang="en-US" dirty="0" err="1" smtClean="0"/>
              <a:t>Belloum</a:t>
            </a:r>
            <a:endParaRPr lang="en-US" dirty="0" smtClean="0"/>
          </a:p>
          <a:p>
            <a:pPr marL="0" indent="0">
              <a:buNone/>
            </a:pPr>
            <a:endParaRPr lang="en-US" dirty="0" smtClean="0"/>
          </a:p>
          <a:p>
            <a:r>
              <a:rPr lang="en-US" sz="3300" dirty="0">
                <a:solidFill>
                  <a:srgbClr val="11488B"/>
                </a:solidFill>
                <a:effectLst>
                  <a:outerShdw blurRad="38100" dist="38100" dir="2700000" algn="tl">
                    <a:srgbClr val="000000">
                      <a:alpha val="43137"/>
                    </a:srgbClr>
                  </a:outerShdw>
                </a:effectLst>
                <a:latin typeface="+mj-lt"/>
                <a:ea typeface="+mj-ea"/>
                <a:cs typeface="+mj-cs"/>
              </a:rPr>
              <a:t>UCL London: </a:t>
            </a:r>
            <a:r>
              <a:rPr lang="en-US" dirty="0" smtClean="0"/>
              <a:t>David Chang, Stefan </a:t>
            </a:r>
            <a:r>
              <a:rPr lang="en-US" dirty="0" err="1" smtClean="0"/>
              <a:t>Zasada</a:t>
            </a:r>
            <a:r>
              <a:rPr lang="en-US" dirty="0" smtClean="0"/>
              <a:t>, Peter </a:t>
            </a:r>
            <a:r>
              <a:rPr lang="en-US" dirty="0" err="1" smtClean="0"/>
              <a:t>Coveney</a:t>
            </a:r>
            <a:endParaRPr lang="en-US" dirty="0" smtClean="0"/>
          </a:p>
          <a:p>
            <a:pPr marL="0" indent="0">
              <a:buNone/>
            </a:pPr>
            <a:endParaRPr lang="en-US" dirty="0" smtClean="0"/>
          </a:p>
          <a:p>
            <a:r>
              <a:rPr lang="en-US" sz="3400" dirty="0">
                <a:solidFill>
                  <a:srgbClr val="11488B"/>
                </a:solidFill>
                <a:effectLst>
                  <a:outerShdw blurRad="38100" dist="38100" dir="2700000" algn="tl">
                    <a:srgbClr val="000000">
                      <a:alpha val="43137"/>
                    </a:srgbClr>
                  </a:outerShdw>
                </a:effectLst>
                <a:latin typeface="+mj-lt"/>
                <a:ea typeface="+mj-ea"/>
                <a:cs typeface="+mj-cs"/>
              </a:rPr>
              <a:t>ATOS Research: </a:t>
            </a:r>
            <a:r>
              <a:rPr lang="en-US" dirty="0" smtClean="0"/>
              <a:t>Dario Ruiz Lopez, Rodrigo Diaz Rodriguez</a:t>
            </a:r>
          </a:p>
          <a:p>
            <a:pPr marL="0" indent="0">
              <a:buNone/>
            </a:pPr>
            <a:endParaRPr lang="en-US" dirty="0" smtClean="0"/>
          </a:p>
          <a:p>
            <a:r>
              <a:rPr lang="en-US" sz="3400" dirty="0">
                <a:solidFill>
                  <a:srgbClr val="11488B"/>
                </a:solidFill>
                <a:effectLst>
                  <a:outerShdw blurRad="38100" dist="38100" dir="2700000" algn="tl">
                    <a:srgbClr val="000000">
                      <a:alpha val="43137"/>
                    </a:srgbClr>
                  </a:outerShdw>
                </a:effectLst>
                <a:latin typeface="+mj-lt"/>
                <a:ea typeface="+mj-ea"/>
                <a:cs typeface="+mj-cs"/>
              </a:rPr>
              <a:t>University of Sheffield: </a:t>
            </a:r>
            <a:r>
              <a:rPr lang="en-US" dirty="0" err="1" smtClean="0"/>
              <a:t>Susheel</a:t>
            </a:r>
            <a:r>
              <a:rPr lang="en-US" dirty="0" smtClean="0"/>
              <a:t> </a:t>
            </a:r>
            <a:r>
              <a:rPr lang="en-US" dirty="0" err="1" smtClean="0"/>
              <a:t>Varma</a:t>
            </a:r>
            <a:endParaRPr lang="en-US" dirty="0" smtClean="0"/>
          </a:p>
          <a:p>
            <a:endParaRPr lang="en-US" dirty="0"/>
          </a:p>
        </p:txBody>
      </p:sp>
    </p:spTree>
    <p:extLst>
      <p:ext uri="{BB962C8B-B14F-4D97-AF65-F5344CB8AC3E}">
        <p14:creationId xmlns:p14="http://schemas.microsoft.com/office/powerpoint/2010/main" val="80299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VPH_Summary_Slid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5" y="762000"/>
            <a:ext cx="81121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10"/>
          <p:cNvGrpSpPr>
            <a:grpSpLocks/>
          </p:cNvGrpSpPr>
          <p:nvPr/>
        </p:nvGrpSpPr>
        <p:grpSpPr bwMode="auto">
          <a:xfrm>
            <a:off x="4999038" y="5002213"/>
            <a:ext cx="503237" cy="649287"/>
            <a:chOff x="971600" y="2420888"/>
            <a:chExt cx="504056" cy="648072"/>
          </a:xfrm>
        </p:grpSpPr>
        <p:sp>
          <p:nvSpPr>
            <p:cNvPr id="9" name="Oval 8"/>
            <p:cNvSpPr/>
            <p:nvPr/>
          </p:nvSpPr>
          <p:spPr>
            <a:xfrm>
              <a:off x="971600" y="2420888"/>
              <a:ext cx="504056" cy="64807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675">
                <a:lnSpc>
                  <a:spcPct val="100000"/>
                </a:lnSpc>
                <a:buClrTx/>
                <a:buSzTx/>
                <a:defRPr/>
              </a:pPr>
              <a:endParaRPr lang="en-US" sz="1600">
                <a:solidFill>
                  <a:srgbClr val="FFFFFF"/>
                </a:solidFill>
                <a:ea typeface="MS PGothic" pitchFamily="34" charset="-128"/>
              </a:endParaRPr>
            </a:p>
          </p:txBody>
        </p:sp>
        <p:sp>
          <p:nvSpPr>
            <p:cNvPr id="28679" name="TextBox 9"/>
            <p:cNvSpPr txBox="1">
              <a:spLocks noChangeArrowheads="1"/>
            </p:cNvSpPr>
            <p:nvPr/>
          </p:nvSpPr>
          <p:spPr bwMode="auto">
            <a:xfrm>
              <a:off x="1043153" y="2420888"/>
              <a:ext cx="360949"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8675" eaLnBrk="0" hangingPunct="0">
                <a:defRPr sz="4000">
                  <a:solidFill>
                    <a:schemeClr val="bg1"/>
                  </a:solidFill>
                  <a:latin typeface="Arial" pitchFamily="34" charset="0"/>
                  <a:ea typeface="MS PGothic" pitchFamily="34" charset="-128"/>
                </a:defRPr>
              </a:lvl1pPr>
              <a:lvl2pPr marL="742950" indent="-285750" defTabSz="828675" eaLnBrk="0" hangingPunct="0">
                <a:defRPr sz="4000">
                  <a:solidFill>
                    <a:schemeClr val="bg1"/>
                  </a:solidFill>
                  <a:latin typeface="Arial" pitchFamily="34" charset="0"/>
                  <a:ea typeface="MS PGothic" pitchFamily="34" charset="-128"/>
                </a:defRPr>
              </a:lvl2pPr>
              <a:lvl3pPr marL="1143000" indent="-228600" defTabSz="828675" eaLnBrk="0" hangingPunct="0">
                <a:defRPr sz="4000">
                  <a:solidFill>
                    <a:schemeClr val="bg1"/>
                  </a:solidFill>
                  <a:latin typeface="Arial" pitchFamily="34" charset="0"/>
                  <a:ea typeface="MS PGothic" pitchFamily="34" charset="-128"/>
                </a:defRPr>
              </a:lvl3pPr>
              <a:lvl4pPr marL="1600200" indent="-228600" defTabSz="828675" eaLnBrk="0" hangingPunct="0">
                <a:defRPr sz="4000">
                  <a:solidFill>
                    <a:schemeClr val="bg1"/>
                  </a:solidFill>
                  <a:latin typeface="Arial" pitchFamily="34" charset="0"/>
                  <a:ea typeface="MS PGothic" pitchFamily="34" charset="-128"/>
                </a:defRPr>
              </a:lvl4pPr>
              <a:lvl5pPr marL="2057400" indent="-228600" defTabSz="828675" eaLnBrk="0" hangingPunct="0">
                <a:defRPr sz="4000">
                  <a:solidFill>
                    <a:schemeClr val="bg1"/>
                  </a:solidFill>
                  <a:latin typeface="Arial" pitchFamily="34" charset="0"/>
                  <a:ea typeface="MS PGothic" pitchFamily="34" charset="-128"/>
                </a:defRPr>
              </a:lvl5pPr>
              <a:lvl6pPr marL="25146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6pPr>
              <a:lvl7pPr marL="29718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7pPr>
              <a:lvl8pPr marL="34290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8pPr>
              <a:lvl9pPr marL="38862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9pPr>
            </a:lstStyle>
            <a:p>
              <a:pPr eaLnBrk="1" hangingPunct="1">
                <a:lnSpc>
                  <a:spcPct val="100000"/>
                </a:lnSpc>
                <a:buClrTx/>
                <a:buSzTx/>
              </a:pPr>
              <a:r>
                <a:rPr lang="en-GB" altLang="en-US" sz="3200">
                  <a:solidFill>
                    <a:srgbClr val="FFFFFF"/>
                  </a:solidFill>
                  <a:latin typeface="Calibri" pitchFamily="34" charset="0"/>
                  <a:cs typeface="Arial" pitchFamily="34" charset="0"/>
                </a:rPr>
                <a:t>2</a:t>
              </a:r>
              <a:endParaRPr lang="en-GB" altLang="en-US" sz="1600">
                <a:solidFill>
                  <a:srgbClr val="FFFFFF"/>
                </a:solidFill>
                <a:latin typeface="Calibri" pitchFamily="34" charset="0"/>
                <a:cs typeface="Arial" pitchFamily="34" charset="0"/>
              </a:endParaRPr>
            </a:p>
          </p:txBody>
        </p:sp>
      </p:grpSp>
      <p:sp>
        <p:nvSpPr>
          <p:cNvPr id="14" name="Rectangle 13"/>
          <p:cNvSpPr/>
          <p:nvPr/>
        </p:nvSpPr>
        <p:spPr>
          <a:xfrm>
            <a:off x="8305800" y="3548063"/>
            <a:ext cx="838200" cy="118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828675">
              <a:lnSpc>
                <a:spcPct val="100000"/>
              </a:lnSpc>
              <a:buClrTx/>
              <a:buSzTx/>
              <a:defRPr/>
            </a:pPr>
            <a:endParaRPr lang="en-US" sz="1600">
              <a:solidFill>
                <a:srgbClr val="FFFFFF"/>
              </a:solidFill>
              <a:ea typeface="MS PGothic" pitchFamily="34" charset="-128"/>
            </a:endParaRPr>
          </a:p>
        </p:txBody>
      </p:sp>
      <p:sp>
        <p:nvSpPr>
          <p:cNvPr id="28677" name="Tytuł 1"/>
          <p:cNvSpPr>
            <a:spLocks noGrp="1"/>
          </p:cNvSpPr>
          <p:nvPr>
            <p:ph type="title"/>
          </p:nvPr>
        </p:nvSpPr>
        <p:spPr>
          <a:xfrm>
            <a:off x="740834" y="14400"/>
            <a:ext cx="7557242" cy="1036800"/>
          </a:xfrm>
        </p:spPr>
        <p:txBody>
          <a:bodyPr/>
          <a:lstStyle/>
          <a:p>
            <a:r>
              <a:rPr lang="en-US" altLang="en-US" sz="2800" dirty="0" err="1"/>
              <a:t>Infostructure</a:t>
            </a:r>
            <a:r>
              <a:rPr lang="en-US" altLang="en-US" sz="2800" dirty="0"/>
              <a:t> for Virtual Physiological Human</a:t>
            </a:r>
            <a:endParaRPr lang="pl-PL" altLang="en-US" sz="2800" dirty="0"/>
          </a:p>
        </p:txBody>
      </p:sp>
    </p:spTree>
    <p:extLst>
      <p:ext uri="{BB962C8B-B14F-4D97-AF65-F5344CB8AC3E}">
        <p14:creationId xmlns:p14="http://schemas.microsoft.com/office/powerpoint/2010/main" val="2883354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7"/>
          <p:cNvGrpSpPr>
            <a:grpSpLocks/>
          </p:cNvGrpSpPr>
          <p:nvPr/>
        </p:nvGrpSpPr>
        <p:grpSpPr bwMode="auto">
          <a:xfrm>
            <a:off x="470881" y="4630087"/>
            <a:ext cx="5094720" cy="1893798"/>
            <a:chOff x="1439912" y="2987749"/>
            <a:chExt cx="7344816" cy="2088232"/>
          </a:xfrm>
        </p:grpSpPr>
        <p:sp>
          <p:nvSpPr>
            <p:cNvPr id="7" name="Chmurka 4"/>
            <p:cNvSpPr/>
            <p:nvPr/>
          </p:nvSpPr>
          <p:spPr>
            <a:xfrm>
              <a:off x="1439912" y="2987749"/>
              <a:ext cx="7344816" cy="208823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6" name="pole tekstowe 5"/>
            <p:cNvSpPr txBox="1">
              <a:spLocks noChangeArrowheads="1"/>
            </p:cNvSpPr>
            <p:nvPr/>
          </p:nvSpPr>
          <p:spPr bwMode="auto">
            <a:xfrm>
              <a:off x="3024086" y="3275782"/>
              <a:ext cx="4893204" cy="1374471"/>
            </a:xfrm>
            <a:prstGeom prst="rect">
              <a:avLst/>
            </a:prstGeom>
            <a:noFill/>
            <a:ln w="9525">
              <a:noFill/>
              <a:miter lim="800000"/>
              <a:headEnd/>
              <a:tailEnd/>
            </a:ln>
          </p:spPr>
          <p:txBody>
            <a:bodyPr>
              <a:spAutoFit/>
            </a:bodyPr>
            <a:lstStyle/>
            <a:p>
              <a:r>
                <a:rPr lang="pl-PL" sz="1500" b="1"/>
                <a:t>Atomic service instance: </a:t>
              </a:r>
              <a:r>
                <a:rPr lang="pl-PL" sz="1500"/>
                <a:t>A </a:t>
              </a:r>
              <a:r>
                <a:rPr lang="pl-PL" sz="1500" i="1"/>
                <a:t>running</a:t>
              </a:r>
              <a:r>
                <a:rPr lang="pl-PL" sz="1500"/>
                <a:t> instance of an atomic service, hosted in the Cloud and capable of being directly interfaced, e.g. by the workflow management tools or VPH-Share GUIs.</a:t>
              </a:r>
            </a:p>
          </p:txBody>
        </p:sp>
        <p:sp>
          <p:nvSpPr>
            <p:cNvPr id="8237" name="pole tekstowe 6"/>
            <p:cNvSpPr txBox="1">
              <a:spLocks noChangeArrowheads="1"/>
            </p:cNvSpPr>
            <p:nvPr/>
          </p:nvSpPr>
          <p:spPr bwMode="auto">
            <a:xfrm>
              <a:off x="2661362" y="3347789"/>
              <a:ext cx="592072" cy="1204784"/>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3" name="Grupa 8"/>
          <p:cNvGrpSpPr>
            <a:grpSpLocks/>
          </p:cNvGrpSpPr>
          <p:nvPr/>
        </p:nvGrpSpPr>
        <p:grpSpPr bwMode="auto">
          <a:xfrm>
            <a:off x="537121" y="881373"/>
            <a:ext cx="5094720" cy="1755545"/>
            <a:chOff x="1439912" y="2987749"/>
            <a:chExt cx="7704856" cy="1934306"/>
          </a:xfrm>
        </p:grpSpPr>
        <p:sp>
          <p:nvSpPr>
            <p:cNvPr id="11" name="Chmurka 9"/>
            <p:cNvSpPr/>
            <p:nvPr/>
          </p:nvSpPr>
          <p:spPr>
            <a:xfrm>
              <a:off x="1439912" y="2987749"/>
              <a:ext cx="7704856" cy="19343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3" name="pole tekstowe 10"/>
            <p:cNvSpPr txBox="1">
              <a:spLocks noChangeArrowheads="1"/>
            </p:cNvSpPr>
            <p:nvPr/>
          </p:nvSpPr>
          <p:spPr bwMode="auto">
            <a:xfrm>
              <a:off x="3024090" y="3371596"/>
              <a:ext cx="4608512" cy="1373421"/>
            </a:xfrm>
            <a:prstGeom prst="rect">
              <a:avLst/>
            </a:prstGeom>
            <a:noFill/>
            <a:ln w="9525">
              <a:noFill/>
              <a:miter lim="800000"/>
              <a:headEnd/>
              <a:tailEnd/>
            </a:ln>
          </p:spPr>
          <p:txBody>
            <a:bodyPr>
              <a:spAutoFit/>
            </a:bodyPr>
            <a:lstStyle/>
            <a:p>
              <a:r>
                <a:rPr lang="pl-PL" sz="1500" b="1" dirty="0"/>
                <a:t>Virtual Machine: </a:t>
              </a:r>
              <a:r>
                <a:rPr lang="pl-PL" sz="1500" dirty="0"/>
                <a:t>A </a:t>
              </a:r>
              <a:r>
                <a:rPr lang="pl-PL" sz="1500" dirty="0" err="1"/>
                <a:t>self-contained</a:t>
              </a:r>
              <a:r>
                <a:rPr lang="pl-PL" sz="1500" dirty="0"/>
                <a:t> </a:t>
              </a:r>
              <a:r>
                <a:rPr lang="pl-PL" sz="1500" dirty="0" err="1"/>
                <a:t>operating</a:t>
              </a:r>
              <a:r>
                <a:rPr lang="pl-PL" sz="1500" dirty="0"/>
                <a:t> system image, </a:t>
              </a:r>
              <a:r>
                <a:rPr lang="pl-PL" sz="1500" dirty="0" err="1"/>
                <a:t>registered</a:t>
              </a:r>
              <a:r>
                <a:rPr lang="pl-PL" sz="1500" dirty="0"/>
                <a:t> in the </a:t>
              </a:r>
              <a:r>
                <a:rPr lang="pl-PL" sz="1500" dirty="0" err="1"/>
                <a:t>Cloud</a:t>
              </a:r>
              <a:r>
                <a:rPr lang="pl-PL" sz="1500" dirty="0"/>
                <a:t> </a:t>
              </a:r>
              <a:r>
                <a:rPr lang="pl-PL" sz="1500" dirty="0" err="1"/>
                <a:t>framework</a:t>
              </a:r>
              <a:r>
                <a:rPr lang="pl-PL" sz="1500" dirty="0"/>
                <a:t> and </a:t>
              </a:r>
              <a:r>
                <a:rPr lang="pl-PL" sz="1500" dirty="0" err="1"/>
                <a:t>capable</a:t>
              </a:r>
              <a:r>
                <a:rPr lang="pl-PL" sz="1500" dirty="0"/>
                <a:t> of </a:t>
              </a:r>
              <a:r>
                <a:rPr lang="pl-PL" sz="1500" dirty="0" err="1"/>
                <a:t>being</a:t>
              </a:r>
              <a:r>
                <a:rPr lang="pl-PL" sz="1500" dirty="0"/>
                <a:t> </a:t>
              </a:r>
              <a:r>
                <a:rPr lang="pl-PL" sz="1500" dirty="0" err="1"/>
                <a:t>managed</a:t>
              </a:r>
              <a:r>
                <a:rPr lang="pl-PL" sz="1500" dirty="0"/>
                <a:t> by VPH-</a:t>
              </a:r>
              <a:r>
                <a:rPr lang="pl-PL" sz="1500" dirty="0" err="1"/>
                <a:t>Share</a:t>
              </a:r>
              <a:r>
                <a:rPr lang="pl-PL" sz="1500" dirty="0"/>
                <a:t> </a:t>
              </a:r>
              <a:r>
                <a:rPr lang="pl-PL" sz="1500" dirty="0" err="1"/>
                <a:t>mechanisms</a:t>
              </a:r>
              <a:r>
                <a:rPr lang="pl-PL" sz="1500" dirty="0"/>
                <a:t>.</a:t>
              </a:r>
              <a:endParaRPr lang="pl-PL" sz="1500" b="1" dirty="0"/>
            </a:p>
          </p:txBody>
        </p:sp>
        <p:sp>
          <p:nvSpPr>
            <p:cNvPr id="8234" name="pole tekstowe 12"/>
            <p:cNvSpPr txBox="1">
              <a:spLocks noChangeArrowheads="1"/>
            </p:cNvSpPr>
            <p:nvPr/>
          </p:nvSpPr>
          <p:spPr bwMode="auto">
            <a:xfrm>
              <a:off x="2661361" y="3371596"/>
              <a:ext cx="621095" cy="1203863"/>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4" name="Grupa 7"/>
          <p:cNvGrpSpPr>
            <a:grpSpLocks/>
          </p:cNvGrpSpPr>
          <p:nvPr/>
        </p:nvGrpSpPr>
        <p:grpSpPr bwMode="auto">
          <a:xfrm>
            <a:off x="537120" y="2780933"/>
            <a:ext cx="5028480" cy="1720980"/>
            <a:chOff x="1439912" y="2987749"/>
            <a:chExt cx="7344816" cy="1895612"/>
          </a:xfrm>
        </p:grpSpPr>
        <p:sp>
          <p:nvSpPr>
            <p:cNvPr id="15" name="Chmurka 14"/>
            <p:cNvSpPr/>
            <p:nvPr/>
          </p:nvSpPr>
          <p:spPr>
            <a:xfrm>
              <a:off x="1439912" y="2987749"/>
              <a:ext cx="7344816" cy="18956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0" name="pole tekstowe 15"/>
            <p:cNvSpPr txBox="1">
              <a:spLocks noChangeArrowheads="1"/>
            </p:cNvSpPr>
            <p:nvPr/>
          </p:nvSpPr>
          <p:spPr bwMode="auto">
            <a:xfrm>
              <a:off x="3065954" y="3275780"/>
              <a:ext cx="4608512" cy="1372980"/>
            </a:xfrm>
            <a:prstGeom prst="rect">
              <a:avLst/>
            </a:prstGeom>
            <a:noFill/>
            <a:ln w="9525">
              <a:noFill/>
              <a:miter lim="800000"/>
              <a:headEnd/>
              <a:tailEnd/>
            </a:ln>
          </p:spPr>
          <p:txBody>
            <a:bodyPr>
              <a:spAutoFit/>
            </a:bodyPr>
            <a:lstStyle/>
            <a:p>
              <a:r>
                <a:rPr lang="pl-PL" sz="1500" b="1"/>
                <a:t>Atomic service: </a:t>
              </a:r>
              <a:r>
                <a:rPr lang="pl-PL" sz="1500"/>
                <a:t>A VPH-Share application (or a component thereof) installed on a Virtual Machine and registered with the cloud management tools for deployment.</a:t>
              </a:r>
            </a:p>
          </p:txBody>
        </p:sp>
        <p:sp>
          <p:nvSpPr>
            <p:cNvPr id="8231" name="pole tekstowe 16"/>
            <p:cNvSpPr txBox="1">
              <a:spLocks noChangeArrowheads="1"/>
            </p:cNvSpPr>
            <p:nvPr/>
          </p:nvSpPr>
          <p:spPr bwMode="auto">
            <a:xfrm>
              <a:off x="2661362" y="3347789"/>
              <a:ext cx="599872" cy="1203476"/>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5" name="Grupa 19"/>
          <p:cNvGrpSpPr>
            <a:grpSpLocks/>
          </p:cNvGrpSpPr>
          <p:nvPr/>
        </p:nvGrpSpPr>
        <p:grpSpPr bwMode="auto">
          <a:xfrm>
            <a:off x="5892480" y="1077233"/>
            <a:ext cx="2220480" cy="1176604"/>
            <a:chOff x="7416576" y="1043533"/>
            <a:chExt cx="2448272" cy="1296144"/>
          </a:xfrm>
        </p:grpSpPr>
        <p:sp>
          <p:nvSpPr>
            <p:cNvPr id="19" name="Prostokąt zaokrąglony 17"/>
            <p:cNvSpPr/>
            <p:nvPr/>
          </p:nvSpPr>
          <p:spPr>
            <a:xfrm>
              <a:off x="7416576" y="1043533"/>
              <a:ext cx="2448272" cy="1296144"/>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28" name="pole tekstowe 18"/>
            <p:cNvSpPr txBox="1">
              <a:spLocks noChangeArrowheads="1"/>
            </p:cNvSpPr>
            <p:nvPr/>
          </p:nvSpPr>
          <p:spPr bwMode="auto">
            <a:xfrm>
              <a:off x="8136656" y="1043533"/>
              <a:ext cx="986591" cy="406855"/>
            </a:xfrm>
            <a:prstGeom prst="rect">
              <a:avLst/>
            </a:prstGeom>
            <a:noFill/>
            <a:ln w="9525">
              <a:noFill/>
              <a:miter lim="800000"/>
              <a:headEnd/>
              <a:tailEnd/>
            </a:ln>
          </p:spPr>
          <p:txBody>
            <a:bodyPr wrap="none">
              <a:spAutoFit/>
            </a:bodyPr>
            <a:lstStyle/>
            <a:p>
              <a:r>
                <a:rPr lang="pl-PL"/>
                <a:t>Raw OS</a:t>
              </a:r>
              <a:endParaRPr lang="en-US"/>
            </a:p>
          </p:txBody>
        </p:sp>
      </p:grpSp>
      <p:grpSp>
        <p:nvGrpSpPr>
          <p:cNvPr id="6" name="Grupa 58"/>
          <p:cNvGrpSpPr>
            <a:grpSpLocks/>
          </p:cNvGrpSpPr>
          <p:nvPr/>
        </p:nvGrpSpPr>
        <p:grpSpPr bwMode="auto">
          <a:xfrm>
            <a:off x="5892480" y="2845739"/>
            <a:ext cx="2220480" cy="1503759"/>
            <a:chOff x="7272560" y="3419796"/>
            <a:chExt cx="2448272" cy="1656301"/>
          </a:xfrm>
        </p:grpSpPr>
        <p:grpSp>
          <p:nvGrpSpPr>
            <p:cNvPr id="8" name="Grupa 20"/>
            <p:cNvGrpSpPr>
              <a:grpSpLocks/>
            </p:cNvGrpSpPr>
            <p:nvPr/>
          </p:nvGrpSpPr>
          <p:grpSpPr bwMode="auto">
            <a:xfrm>
              <a:off x="7272560" y="3419796"/>
              <a:ext cx="2448272" cy="1295959"/>
              <a:chOff x="7416576" y="1043532"/>
              <a:chExt cx="2448272" cy="1295959"/>
            </a:xfrm>
          </p:grpSpPr>
          <p:sp>
            <p:nvSpPr>
              <p:cNvPr id="32" name="Prostokąt zaokrąglony 21"/>
              <p:cNvSpPr/>
              <p:nvPr/>
            </p:nvSpPr>
            <p:spPr>
              <a:xfrm>
                <a:off x="7416576" y="1043532"/>
                <a:ext cx="2448272" cy="1295959"/>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26" name="pole tekstowe 22"/>
              <p:cNvSpPr txBox="1">
                <a:spLocks noChangeArrowheads="1"/>
              </p:cNvSpPr>
              <p:nvPr/>
            </p:nvSpPr>
            <p:spPr bwMode="auto">
              <a:xfrm>
                <a:off x="8303506" y="1043532"/>
                <a:ext cx="488170" cy="406797"/>
              </a:xfrm>
              <a:prstGeom prst="rect">
                <a:avLst/>
              </a:prstGeom>
              <a:noFill/>
              <a:ln w="9525">
                <a:noFill/>
                <a:miter lim="800000"/>
                <a:headEnd/>
                <a:tailEnd/>
              </a:ln>
            </p:spPr>
            <p:txBody>
              <a:bodyPr wrap="none">
                <a:spAutoFit/>
              </a:bodyPr>
              <a:lstStyle/>
              <a:p>
                <a:r>
                  <a:rPr lang="pl-PL"/>
                  <a:t>OS</a:t>
                </a:r>
                <a:endParaRPr lang="en-US"/>
              </a:p>
            </p:txBody>
          </p:sp>
        </p:grpSp>
        <p:sp>
          <p:nvSpPr>
            <p:cNvPr id="23" name="Prostokąt zaokrąglony 23"/>
            <p:cNvSpPr/>
            <p:nvPr/>
          </p:nvSpPr>
          <p:spPr>
            <a:xfrm>
              <a:off x="7417043" y="3851253"/>
              <a:ext cx="2159306" cy="793120"/>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17" name="pole tekstowe 24"/>
            <p:cNvSpPr txBox="1">
              <a:spLocks noChangeArrowheads="1"/>
            </p:cNvSpPr>
            <p:nvPr/>
          </p:nvSpPr>
          <p:spPr bwMode="auto">
            <a:xfrm>
              <a:off x="7603800" y="3923852"/>
              <a:ext cx="1830512" cy="711895"/>
            </a:xfrm>
            <a:prstGeom prst="rect">
              <a:avLst/>
            </a:prstGeom>
            <a:noFill/>
            <a:ln w="9525">
              <a:noFill/>
              <a:miter lim="800000"/>
              <a:headEnd/>
              <a:tailEnd/>
            </a:ln>
          </p:spPr>
          <p:txBody>
            <a:bodyPr wrap="none">
              <a:spAutoFit/>
            </a:bodyPr>
            <a:lstStyle/>
            <a:p>
              <a:pPr algn="ctr"/>
              <a:r>
                <a:rPr lang="pl-PL"/>
                <a:t>VPH-Share app.</a:t>
              </a:r>
            </a:p>
            <a:p>
              <a:pPr algn="ctr"/>
              <a:r>
                <a:rPr lang="pl-PL"/>
                <a:t>(or component)</a:t>
              </a:r>
              <a:endParaRPr lang="en-US"/>
            </a:p>
          </p:txBody>
        </p:sp>
        <p:grpSp>
          <p:nvGrpSpPr>
            <p:cNvPr id="9" name="Grupa 38"/>
            <p:cNvGrpSpPr>
              <a:grpSpLocks/>
            </p:cNvGrpSpPr>
            <p:nvPr/>
          </p:nvGrpSpPr>
          <p:grpSpPr bwMode="auto">
            <a:xfrm>
              <a:off x="7704608" y="4643933"/>
              <a:ext cx="144016" cy="360040"/>
              <a:chOff x="7776616" y="4643933"/>
              <a:chExt cx="144016" cy="360040"/>
            </a:xfrm>
          </p:grpSpPr>
          <p:cxnSp>
            <p:nvCxnSpPr>
              <p:cNvPr id="30" name="Łącznik prosty 26"/>
              <p:cNvCxnSpPr>
                <a:endCxn id="31" idx="0"/>
              </p:cNvCxnSpPr>
              <p:nvPr/>
            </p:nvCxnSpPr>
            <p:spPr>
              <a:xfrm rot="5400000">
                <a:off x="7741600" y="4752238"/>
                <a:ext cx="21572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Elipsa 27"/>
              <p:cNvSpPr/>
              <p:nvPr/>
            </p:nvSpPr>
            <p:spPr>
              <a:xfrm>
                <a:off x="7776429" y="4860102"/>
                <a:ext cx="144483" cy="144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grpSp>
          <p:nvGrpSpPr>
            <p:cNvPr id="10" name="Grupa 39"/>
            <p:cNvGrpSpPr>
              <a:grpSpLocks/>
            </p:cNvGrpSpPr>
            <p:nvPr/>
          </p:nvGrpSpPr>
          <p:grpSpPr bwMode="auto">
            <a:xfrm>
              <a:off x="7920632" y="4643933"/>
              <a:ext cx="144016" cy="360040"/>
              <a:chOff x="7776616" y="4643933"/>
              <a:chExt cx="144016" cy="360040"/>
            </a:xfrm>
          </p:grpSpPr>
          <p:cxnSp>
            <p:nvCxnSpPr>
              <p:cNvPr id="28" name="Łącznik prosty 40"/>
              <p:cNvCxnSpPr>
                <a:endCxn id="29" idx="0"/>
              </p:cNvCxnSpPr>
              <p:nvPr/>
            </p:nvCxnSpPr>
            <p:spPr>
              <a:xfrm rot="5400000">
                <a:off x="7741507" y="4752238"/>
                <a:ext cx="21572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Elipsa 41"/>
              <p:cNvSpPr/>
              <p:nvPr/>
            </p:nvSpPr>
            <p:spPr>
              <a:xfrm>
                <a:off x="7776336" y="4860102"/>
                <a:ext cx="144483" cy="144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sp>
          <p:nvSpPr>
            <p:cNvPr id="8220" name="pole tekstowe 42"/>
            <p:cNvSpPr txBox="1">
              <a:spLocks noChangeArrowheads="1"/>
            </p:cNvSpPr>
            <p:nvPr/>
          </p:nvSpPr>
          <p:spPr bwMode="auto">
            <a:xfrm>
              <a:off x="8021831" y="4787949"/>
              <a:ext cx="1025475" cy="288148"/>
            </a:xfrm>
            <a:prstGeom prst="rect">
              <a:avLst/>
            </a:prstGeom>
            <a:noFill/>
            <a:ln w="9525">
              <a:noFill/>
              <a:miter lim="800000"/>
              <a:headEnd/>
              <a:tailEnd/>
            </a:ln>
          </p:spPr>
          <p:txBody>
            <a:bodyPr wrap="none">
              <a:spAutoFit/>
            </a:bodyPr>
            <a:lstStyle/>
            <a:p>
              <a:r>
                <a:rPr lang="pl-PL" sz="1100"/>
                <a:t>External APIs</a:t>
              </a:r>
              <a:endParaRPr lang="en-US" sz="1100"/>
            </a:p>
          </p:txBody>
        </p:sp>
      </p:grpSp>
      <p:grpSp>
        <p:nvGrpSpPr>
          <p:cNvPr id="12" name="Grupa 57"/>
          <p:cNvGrpSpPr>
            <a:grpSpLocks/>
          </p:cNvGrpSpPr>
          <p:nvPr/>
        </p:nvGrpSpPr>
        <p:grpSpPr bwMode="auto">
          <a:xfrm>
            <a:off x="5761441" y="4509114"/>
            <a:ext cx="2468160" cy="1829232"/>
            <a:chOff x="6984528" y="5147989"/>
            <a:chExt cx="2720302" cy="2016598"/>
          </a:xfrm>
        </p:grpSpPr>
        <p:grpSp>
          <p:nvGrpSpPr>
            <p:cNvPr id="13" name="Grupa 43"/>
            <p:cNvGrpSpPr>
              <a:grpSpLocks/>
            </p:cNvGrpSpPr>
            <p:nvPr/>
          </p:nvGrpSpPr>
          <p:grpSpPr bwMode="auto">
            <a:xfrm>
              <a:off x="7128954" y="5508388"/>
              <a:ext cx="2447320" cy="1295534"/>
              <a:chOff x="7416986" y="1043892"/>
              <a:chExt cx="2447320" cy="1295534"/>
            </a:xfrm>
          </p:grpSpPr>
          <p:sp>
            <p:nvSpPr>
              <p:cNvPr id="47" name="Prostokąt zaokrąglony 44"/>
              <p:cNvSpPr/>
              <p:nvPr/>
            </p:nvSpPr>
            <p:spPr>
              <a:xfrm>
                <a:off x="7416986" y="1043892"/>
                <a:ext cx="2447320" cy="1295534"/>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14" name="pole tekstowe 45"/>
              <p:cNvSpPr txBox="1">
                <a:spLocks noChangeArrowheads="1"/>
              </p:cNvSpPr>
              <p:nvPr/>
            </p:nvSpPr>
            <p:spPr bwMode="auto">
              <a:xfrm>
                <a:off x="8424688" y="1095217"/>
                <a:ext cx="487980" cy="407162"/>
              </a:xfrm>
              <a:prstGeom prst="rect">
                <a:avLst/>
              </a:prstGeom>
              <a:noFill/>
              <a:ln w="9525">
                <a:noFill/>
                <a:miter lim="800000"/>
                <a:headEnd/>
                <a:tailEnd/>
              </a:ln>
            </p:spPr>
            <p:txBody>
              <a:bodyPr wrap="none">
                <a:spAutoFit/>
              </a:bodyPr>
              <a:lstStyle/>
              <a:p>
                <a:r>
                  <a:rPr lang="pl-PL"/>
                  <a:t>OS</a:t>
                </a:r>
                <a:endParaRPr lang="en-US"/>
              </a:p>
            </p:txBody>
          </p:sp>
        </p:grpSp>
        <p:sp>
          <p:nvSpPr>
            <p:cNvPr id="36" name="Prostokąt zaokrąglony 46"/>
            <p:cNvSpPr/>
            <p:nvPr/>
          </p:nvSpPr>
          <p:spPr>
            <a:xfrm>
              <a:off x="7271794" y="5940233"/>
              <a:ext cx="2161640" cy="792245"/>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03" name="pole tekstowe 47"/>
            <p:cNvSpPr txBox="1">
              <a:spLocks noChangeArrowheads="1"/>
            </p:cNvSpPr>
            <p:nvPr/>
          </p:nvSpPr>
          <p:spPr bwMode="auto">
            <a:xfrm>
              <a:off x="7460139" y="6012087"/>
              <a:ext cx="1829800" cy="712534"/>
            </a:xfrm>
            <a:prstGeom prst="rect">
              <a:avLst/>
            </a:prstGeom>
            <a:noFill/>
            <a:ln w="9525">
              <a:noFill/>
              <a:miter lim="800000"/>
              <a:headEnd/>
              <a:tailEnd/>
            </a:ln>
          </p:spPr>
          <p:txBody>
            <a:bodyPr wrap="none">
              <a:spAutoFit/>
            </a:bodyPr>
            <a:lstStyle/>
            <a:p>
              <a:pPr algn="ctr"/>
              <a:r>
                <a:rPr lang="pl-PL"/>
                <a:t>VPH-Share app.</a:t>
              </a:r>
            </a:p>
            <a:p>
              <a:pPr algn="ctr"/>
              <a:r>
                <a:rPr lang="pl-PL"/>
                <a:t>(or component)</a:t>
              </a:r>
              <a:endParaRPr lang="en-US"/>
            </a:p>
          </p:txBody>
        </p:sp>
        <p:grpSp>
          <p:nvGrpSpPr>
            <p:cNvPr id="14" name="Grupa 48"/>
            <p:cNvGrpSpPr>
              <a:grpSpLocks/>
            </p:cNvGrpSpPr>
            <p:nvPr/>
          </p:nvGrpSpPr>
          <p:grpSpPr bwMode="auto">
            <a:xfrm>
              <a:off x="7560592" y="6732165"/>
              <a:ext cx="144016" cy="360040"/>
              <a:chOff x="7776616" y="4643933"/>
              <a:chExt cx="144016" cy="360040"/>
            </a:xfrm>
          </p:grpSpPr>
          <p:cxnSp>
            <p:nvCxnSpPr>
              <p:cNvPr id="45" name="Łącznik prosty 49"/>
              <p:cNvCxnSpPr>
                <a:endCxn id="46" idx="0"/>
              </p:cNvCxnSpPr>
              <p:nvPr/>
            </p:nvCxnSpPr>
            <p:spPr>
              <a:xfrm rot="5400000">
                <a:off x="7741717" y="4752207"/>
                <a:ext cx="21592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Elipsa 50"/>
              <p:cNvSpPr/>
              <p:nvPr/>
            </p:nvSpPr>
            <p:spPr>
              <a:xfrm>
                <a:off x="7776671" y="4860168"/>
                <a:ext cx="144427" cy="1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grpSp>
          <p:nvGrpSpPr>
            <p:cNvPr id="16" name="Grupa 51"/>
            <p:cNvGrpSpPr>
              <a:grpSpLocks/>
            </p:cNvGrpSpPr>
            <p:nvPr/>
          </p:nvGrpSpPr>
          <p:grpSpPr bwMode="auto">
            <a:xfrm>
              <a:off x="7776616" y="6732165"/>
              <a:ext cx="144016" cy="360040"/>
              <a:chOff x="7776616" y="4643933"/>
              <a:chExt cx="144016" cy="360040"/>
            </a:xfrm>
          </p:grpSpPr>
          <p:cxnSp>
            <p:nvCxnSpPr>
              <p:cNvPr id="43" name="Łącznik prosty 52"/>
              <p:cNvCxnSpPr>
                <a:endCxn id="44" idx="0"/>
              </p:cNvCxnSpPr>
              <p:nvPr/>
            </p:nvCxnSpPr>
            <p:spPr>
              <a:xfrm rot="5400000">
                <a:off x="7741540" y="4752207"/>
                <a:ext cx="21592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Elipsa 53"/>
              <p:cNvSpPr/>
              <p:nvPr/>
            </p:nvSpPr>
            <p:spPr>
              <a:xfrm>
                <a:off x="7776494" y="4860168"/>
                <a:ext cx="144427" cy="1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sp>
          <p:nvSpPr>
            <p:cNvPr id="8206" name="pole tekstowe 54"/>
            <p:cNvSpPr txBox="1">
              <a:spLocks noChangeArrowheads="1"/>
            </p:cNvSpPr>
            <p:nvPr/>
          </p:nvSpPr>
          <p:spPr bwMode="auto">
            <a:xfrm>
              <a:off x="7877815" y="6876181"/>
              <a:ext cx="1025076" cy="288406"/>
            </a:xfrm>
            <a:prstGeom prst="rect">
              <a:avLst/>
            </a:prstGeom>
            <a:noFill/>
            <a:ln w="9525">
              <a:noFill/>
              <a:miter lim="800000"/>
              <a:headEnd/>
              <a:tailEnd/>
            </a:ln>
          </p:spPr>
          <p:txBody>
            <a:bodyPr wrap="none">
              <a:spAutoFit/>
            </a:bodyPr>
            <a:lstStyle/>
            <a:p>
              <a:r>
                <a:rPr lang="pl-PL" sz="1100"/>
                <a:t>External APIs</a:t>
              </a:r>
              <a:endParaRPr lang="en-US" sz="1100"/>
            </a:p>
          </p:txBody>
        </p:sp>
        <p:sp>
          <p:nvSpPr>
            <p:cNvPr id="41" name="Prostokąt zaokrąglony 55"/>
            <p:cNvSpPr/>
            <p:nvPr/>
          </p:nvSpPr>
          <p:spPr>
            <a:xfrm>
              <a:off x="6984528" y="5147989"/>
              <a:ext cx="2720302" cy="1728966"/>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08" name="pole tekstowe 56"/>
            <p:cNvSpPr txBox="1">
              <a:spLocks noChangeArrowheads="1"/>
            </p:cNvSpPr>
            <p:nvPr/>
          </p:nvSpPr>
          <p:spPr bwMode="auto">
            <a:xfrm>
              <a:off x="7726751" y="5147990"/>
              <a:ext cx="1308464" cy="407162"/>
            </a:xfrm>
            <a:prstGeom prst="rect">
              <a:avLst/>
            </a:prstGeom>
            <a:noFill/>
            <a:ln w="9525">
              <a:noFill/>
              <a:miter lim="800000"/>
              <a:headEnd/>
              <a:tailEnd/>
            </a:ln>
          </p:spPr>
          <p:txBody>
            <a:bodyPr wrap="none">
              <a:spAutoFit/>
            </a:bodyPr>
            <a:lstStyle/>
            <a:p>
              <a:r>
                <a:rPr lang="pl-PL"/>
                <a:t>Cloud host</a:t>
              </a:r>
              <a:endParaRPr lang="en-US"/>
            </a:p>
          </p:txBody>
        </p:sp>
      </p:grpSp>
      <p:sp>
        <p:nvSpPr>
          <p:cNvPr id="48" name="Title 1"/>
          <p:cNvSpPr>
            <a:spLocks noGrp="1"/>
          </p:cNvSpPr>
          <p:nvPr>
            <p:ph type="title"/>
          </p:nvPr>
        </p:nvSpPr>
        <p:spPr>
          <a:xfrm>
            <a:off x="1332000" y="14400"/>
            <a:ext cx="6984000" cy="1036800"/>
          </a:xfrm>
        </p:spPr>
        <p:txBody>
          <a:bodyPr/>
          <a:lstStyle/>
          <a:p>
            <a:r>
              <a:rPr lang="pl-PL" sz="3200" dirty="0" smtClean="0"/>
              <a:t>A (</a:t>
            </a:r>
            <a:r>
              <a:rPr lang="pl-PL" sz="3200" dirty="0" err="1" smtClean="0"/>
              <a:t>very</a:t>
            </a:r>
            <a:r>
              <a:rPr lang="pl-PL" sz="3200" dirty="0" smtClean="0"/>
              <a:t>) </a:t>
            </a:r>
            <a:r>
              <a:rPr lang="pl-PL" sz="3200" dirty="0" err="1" smtClean="0"/>
              <a:t>short</a:t>
            </a:r>
            <a:r>
              <a:rPr lang="pl-PL" sz="3200" dirty="0" smtClean="0"/>
              <a:t> </a:t>
            </a:r>
            <a:r>
              <a:rPr lang="pl-PL" sz="3200" dirty="0" err="1" smtClean="0"/>
              <a:t>glossary</a:t>
            </a:r>
            <a:endParaRPr lang="en-US" sz="3200" dirty="0" smtClean="0"/>
          </a:p>
        </p:txBody>
      </p:sp>
    </p:spTree>
    <p:extLst>
      <p:ext uri="{BB962C8B-B14F-4D97-AF65-F5344CB8AC3E}">
        <p14:creationId xmlns:p14="http://schemas.microsoft.com/office/powerpoint/2010/main" val="1100777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391680" y="3364193"/>
            <a:ext cx="8428792" cy="3117928"/>
          </a:xfrm>
        </p:spPr>
        <p:txBody>
          <a:bodyPr/>
          <a:lstStyle/>
          <a:p>
            <a:pPr>
              <a:lnSpc>
                <a:spcPct val="80000"/>
              </a:lnSpc>
              <a:spcAft>
                <a:spcPts val="601"/>
              </a:spcAft>
            </a:pPr>
            <a:r>
              <a:rPr lang="en-US" sz="1600" dirty="0" smtClean="0">
                <a:latin typeface="+mj-lt"/>
                <a:cs typeface="Arial" pitchFamily="34" charset="0"/>
              </a:rPr>
              <a:t>Install/configure </a:t>
            </a:r>
            <a:r>
              <a:rPr lang="pl-PL" sz="1600" dirty="0" err="1" smtClean="0">
                <a:latin typeface="+mj-lt"/>
                <a:cs typeface="Arial" pitchFamily="34" charset="0"/>
              </a:rPr>
              <a:t>each</a:t>
            </a:r>
            <a:r>
              <a:rPr lang="pl-PL" sz="1600" dirty="0" smtClean="0">
                <a:latin typeface="+mj-lt"/>
                <a:cs typeface="Arial" pitchFamily="34" charset="0"/>
              </a:rPr>
              <a:t> </a:t>
            </a:r>
            <a:r>
              <a:rPr lang="pl-PL" sz="1600" dirty="0" err="1" smtClean="0">
                <a:latin typeface="+mj-lt"/>
                <a:cs typeface="Arial" pitchFamily="34" charset="0"/>
              </a:rPr>
              <a:t>application</a:t>
            </a:r>
            <a:r>
              <a:rPr lang="pl-PL" sz="1600" dirty="0" smtClean="0">
                <a:latin typeface="+mj-lt"/>
                <a:cs typeface="Arial" pitchFamily="34" charset="0"/>
              </a:rPr>
              <a:t> s</a:t>
            </a:r>
            <a:r>
              <a:rPr lang="en-US" sz="1600" dirty="0" err="1" smtClean="0">
                <a:latin typeface="+mj-lt"/>
                <a:cs typeface="Arial" pitchFamily="34" charset="0"/>
              </a:rPr>
              <a:t>ervice</a:t>
            </a:r>
            <a:r>
              <a:rPr lang="en-US" sz="1600" dirty="0" smtClean="0">
                <a:latin typeface="+mj-lt"/>
                <a:cs typeface="Arial" pitchFamily="34" charset="0"/>
              </a:rPr>
              <a:t> </a:t>
            </a:r>
            <a:r>
              <a:rPr lang="pl-PL" sz="1600" dirty="0" smtClean="0">
                <a:latin typeface="+mj-lt"/>
                <a:cs typeface="Arial" pitchFamily="34" charset="0"/>
              </a:rPr>
              <a:t>(</a:t>
            </a:r>
            <a:r>
              <a:rPr lang="pl-PL" sz="1600" dirty="0" err="1" smtClean="0">
                <a:latin typeface="+mj-lt"/>
                <a:cs typeface="Arial" pitchFamily="34" charset="0"/>
              </a:rPr>
              <a:t>which</a:t>
            </a:r>
            <a:r>
              <a:rPr lang="pl-PL" sz="1600" dirty="0" smtClean="0">
                <a:latin typeface="+mj-lt"/>
                <a:cs typeface="Arial" pitchFamily="34" charset="0"/>
              </a:rPr>
              <a:t> we </a:t>
            </a:r>
            <a:r>
              <a:rPr lang="pl-PL" sz="1600" dirty="0" err="1" smtClean="0">
                <a:latin typeface="+mj-lt"/>
                <a:cs typeface="Arial" pitchFamily="34" charset="0"/>
              </a:rPr>
              <a:t>call</a:t>
            </a:r>
            <a:r>
              <a:rPr lang="pl-PL" sz="1600" dirty="0" smtClean="0">
                <a:latin typeface="+mj-lt"/>
                <a:cs typeface="Arial" pitchFamily="34" charset="0"/>
              </a:rPr>
              <a:t> </a:t>
            </a:r>
            <a:r>
              <a:rPr lang="pl-PL" sz="1600" dirty="0" err="1" smtClean="0">
                <a:latin typeface="+mj-lt"/>
                <a:cs typeface="Arial" pitchFamily="34" charset="0"/>
              </a:rPr>
              <a:t>an</a:t>
            </a:r>
            <a:r>
              <a:rPr lang="pl-PL" sz="1600" dirty="0" smtClean="0">
                <a:latin typeface="+mj-lt"/>
                <a:cs typeface="Arial" pitchFamily="34" charset="0"/>
              </a:rPr>
              <a:t> </a:t>
            </a:r>
            <a:r>
              <a:rPr lang="pl-PL" sz="1600" dirty="0" err="1" smtClean="0">
                <a:latin typeface="+mj-lt"/>
                <a:cs typeface="Arial" pitchFamily="34" charset="0"/>
              </a:rPr>
              <a:t>Atomic</a:t>
            </a:r>
            <a:r>
              <a:rPr lang="pl-PL" sz="1600" dirty="0" smtClean="0">
                <a:latin typeface="+mj-lt"/>
                <a:cs typeface="Arial" pitchFamily="34" charset="0"/>
              </a:rPr>
              <a:t> Service) </a:t>
            </a:r>
            <a:r>
              <a:rPr lang="en-US" sz="1600" dirty="0" smtClean="0">
                <a:latin typeface="+mj-lt"/>
                <a:cs typeface="Arial" pitchFamily="34" charset="0"/>
              </a:rPr>
              <a:t>once </a:t>
            </a:r>
            <a:r>
              <a:rPr lang="pl-PL" sz="1600" dirty="0" smtClean="0">
                <a:latin typeface="+mj-lt"/>
                <a:cs typeface="Arial" pitchFamily="34" charset="0"/>
              </a:rPr>
              <a:t>– </a:t>
            </a:r>
            <a:r>
              <a:rPr lang="pl-PL" sz="1600" dirty="0" err="1" smtClean="0">
                <a:latin typeface="+mj-lt"/>
                <a:cs typeface="Arial" pitchFamily="34" charset="0"/>
              </a:rPr>
              <a:t>then</a:t>
            </a:r>
            <a:r>
              <a:rPr lang="pl-PL" sz="1600" dirty="0" smtClean="0">
                <a:latin typeface="+mj-lt"/>
                <a:cs typeface="Arial" pitchFamily="34" charset="0"/>
              </a:rPr>
              <a:t> </a:t>
            </a:r>
            <a:r>
              <a:rPr lang="en-US" sz="1600" dirty="0" smtClean="0">
                <a:latin typeface="+mj-lt"/>
                <a:cs typeface="Arial" pitchFamily="34" charset="0"/>
              </a:rPr>
              <a:t>use </a:t>
            </a:r>
            <a:r>
              <a:rPr lang="pl-PL" sz="1600" dirty="0" err="1" smtClean="0">
                <a:latin typeface="+mj-lt"/>
                <a:cs typeface="Arial" pitchFamily="34" charset="0"/>
              </a:rPr>
              <a:t>them</a:t>
            </a:r>
            <a:r>
              <a:rPr lang="pl-PL" sz="1600" dirty="0" smtClean="0">
                <a:latin typeface="+mj-lt"/>
                <a:cs typeface="Arial" pitchFamily="34" charset="0"/>
              </a:rPr>
              <a:t> </a:t>
            </a:r>
            <a:r>
              <a:rPr lang="en-US" sz="1600" dirty="0" smtClean="0">
                <a:latin typeface="+mj-lt"/>
                <a:cs typeface="Arial" pitchFamily="34" charset="0"/>
              </a:rPr>
              <a:t>multiple times in different workflows</a:t>
            </a:r>
            <a:r>
              <a:rPr lang="pl-PL" sz="1600" dirty="0" smtClean="0">
                <a:latin typeface="+mj-lt"/>
                <a:cs typeface="Arial" pitchFamily="34" charset="0"/>
              </a:rPr>
              <a:t>;</a:t>
            </a:r>
          </a:p>
          <a:p>
            <a:pPr>
              <a:lnSpc>
                <a:spcPct val="80000"/>
              </a:lnSpc>
              <a:spcAft>
                <a:spcPts val="601"/>
              </a:spcAft>
            </a:pPr>
            <a:r>
              <a:rPr lang="pl-PL" sz="1600" dirty="0" smtClean="0">
                <a:latin typeface="+mj-lt"/>
                <a:cs typeface="Arial" pitchFamily="34" charset="0"/>
              </a:rPr>
              <a:t>Direct </a:t>
            </a:r>
            <a:r>
              <a:rPr lang="pl-PL" sz="1600" dirty="0" err="1" smtClean="0">
                <a:latin typeface="+mj-lt"/>
                <a:cs typeface="Arial" pitchFamily="34" charset="0"/>
              </a:rPr>
              <a:t>access</a:t>
            </a:r>
            <a:r>
              <a:rPr lang="pl-PL" sz="1600" dirty="0" smtClean="0">
                <a:latin typeface="+mj-lt"/>
                <a:cs typeface="Arial" pitchFamily="34" charset="0"/>
              </a:rPr>
              <a:t> to </a:t>
            </a:r>
            <a:r>
              <a:rPr lang="pl-PL" sz="1600" dirty="0" err="1" smtClean="0">
                <a:latin typeface="+mj-lt"/>
                <a:cs typeface="Arial" pitchFamily="34" charset="0"/>
              </a:rPr>
              <a:t>raw</a:t>
            </a:r>
            <a:r>
              <a:rPr lang="pl-PL" sz="1600" dirty="0" smtClean="0">
                <a:latin typeface="+mj-lt"/>
                <a:cs typeface="Arial" pitchFamily="34" charset="0"/>
              </a:rPr>
              <a:t> </a:t>
            </a:r>
            <a:r>
              <a:rPr lang="pl-PL" sz="1600" dirty="0" err="1" smtClean="0">
                <a:latin typeface="+mj-lt"/>
                <a:cs typeface="Arial" pitchFamily="34" charset="0"/>
              </a:rPr>
              <a:t>virtual</a:t>
            </a:r>
            <a:r>
              <a:rPr lang="pl-PL" sz="1600" dirty="0" smtClean="0">
                <a:latin typeface="+mj-lt"/>
                <a:cs typeface="Arial" pitchFamily="34" charset="0"/>
              </a:rPr>
              <a:t> </a:t>
            </a:r>
            <a:r>
              <a:rPr lang="pl-PL" sz="1600" dirty="0" err="1" smtClean="0">
                <a:latin typeface="+mj-lt"/>
                <a:cs typeface="Arial" pitchFamily="34" charset="0"/>
              </a:rPr>
              <a:t>machines</a:t>
            </a:r>
            <a:r>
              <a:rPr lang="pl-PL" sz="1600" dirty="0" smtClean="0">
                <a:latin typeface="+mj-lt"/>
                <a:cs typeface="Arial" pitchFamily="34" charset="0"/>
              </a:rPr>
              <a:t> </a:t>
            </a:r>
            <a:r>
              <a:rPr lang="pl-PL" sz="1600" dirty="0" err="1" smtClean="0">
                <a:latin typeface="+mj-lt"/>
                <a:cs typeface="Arial" pitchFamily="34" charset="0"/>
              </a:rPr>
              <a:t>is</a:t>
            </a:r>
            <a:r>
              <a:rPr lang="pl-PL" sz="1600" dirty="0" smtClean="0">
                <a:latin typeface="+mj-lt"/>
                <a:cs typeface="Arial" pitchFamily="34" charset="0"/>
              </a:rPr>
              <a:t> </a:t>
            </a:r>
            <a:r>
              <a:rPr lang="pl-PL" sz="1600" dirty="0" err="1" smtClean="0">
                <a:latin typeface="+mj-lt"/>
                <a:cs typeface="Arial" pitchFamily="34" charset="0"/>
              </a:rPr>
              <a:t>provided</a:t>
            </a:r>
            <a:r>
              <a:rPr lang="pl-PL" sz="1600" dirty="0" smtClean="0">
                <a:latin typeface="+mj-lt"/>
                <a:cs typeface="Arial" pitchFamily="34" charset="0"/>
              </a:rPr>
              <a:t> for </a:t>
            </a:r>
            <a:r>
              <a:rPr lang="pl-PL" sz="1600" dirty="0" err="1" smtClean="0">
                <a:latin typeface="+mj-lt"/>
                <a:cs typeface="Arial" pitchFamily="34" charset="0"/>
              </a:rPr>
              <a:t>developers</a:t>
            </a:r>
            <a:r>
              <a:rPr lang="pl-PL" sz="1600" dirty="0" smtClean="0">
                <a:latin typeface="+mj-lt"/>
                <a:cs typeface="Arial" pitchFamily="34" charset="0"/>
              </a:rPr>
              <a:t>, with m</a:t>
            </a:r>
            <a:r>
              <a:rPr lang="en-US" sz="1600" dirty="0" err="1" smtClean="0">
                <a:latin typeface="+mj-lt"/>
                <a:cs typeface="Arial" pitchFamily="34" charset="0"/>
              </a:rPr>
              <a:t>ultitudes</a:t>
            </a:r>
            <a:r>
              <a:rPr lang="en-US" sz="1600" dirty="0" smtClean="0">
                <a:latin typeface="+mj-lt"/>
                <a:cs typeface="Arial" pitchFamily="34" charset="0"/>
              </a:rPr>
              <a:t> of operating systems to choose from</a:t>
            </a:r>
            <a:r>
              <a:rPr lang="pl-PL" sz="1600" dirty="0" smtClean="0">
                <a:latin typeface="+mj-lt"/>
                <a:cs typeface="Arial" pitchFamily="34" charset="0"/>
              </a:rPr>
              <a:t> (</a:t>
            </a:r>
            <a:r>
              <a:rPr lang="pl-PL" sz="1600" dirty="0" err="1" smtClean="0">
                <a:latin typeface="+mj-lt"/>
                <a:cs typeface="Arial" pitchFamily="34" charset="0"/>
              </a:rPr>
              <a:t>IaaS</a:t>
            </a:r>
            <a:r>
              <a:rPr lang="pl-PL" sz="1600" dirty="0" smtClean="0">
                <a:latin typeface="+mj-lt"/>
                <a:cs typeface="Arial" pitchFamily="34" charset="0"/>
              </a:rPr>
              <a:t> </a:t>
            </a:r>
            <a:r>
              <a:rPr lang="pl-PL" sz="1600" dirty="0" err="1" smtClean="0">
                <a:latin typeface="+mj-lt"/>
                <a:cs typeface="Arial" pitchFamily="34" charset="0"/>
              </a:rPr>
              <a:t>solution</a:t>
            </a:r>
            <a:r>
              <a:rPr lang="pl-PL" sz="1600" dirty="0" smtClean="0">
                <a:latin typeface="+mj-lt"/>
                <a:cs typeface="Arial" pitchFamily="34" charset="0"/>
              </a:rPr>
              <a:t>);</a:t>
            </a:r>
          </a:p>
          <a:p>
            <a:pPr>
              <a:lnSpc>
                <a:spcPct val="80000"/>
              </a:lnSpc>
              <a:spcAft>
                <a:spcPts val="601"/>
              </a:spcAft>
            </a:pPr>
            <a:r>
              <a:rPr lang="en-US" sz="1600" dirty="0" smtClean="0">
                <a:latin typeface="+mj-lt"/>
                <a:cs typeface="Arial" pitchFamily="34" charset="0"/>
              </a:rPr>
              <a:t>Install whatever you want (root access to </a:t>
            </a:r>
            <a:r>
              <a:rPr lang="pl-PL" sz="1600" dirty="0" err="1" smtClean="0">
                <a:latin typeface="+mj-lt"/>
                <a:cs typeface="Arial" pitchFamily="34" charset="0"/>
              </a:rPr>
              <a:t>Cloud</a:t>
            </a:r>
            <a:r>
              <a:rPr lang="pl-PL" sz="1600" dirty="0" smtClean="0">
                <a:latin typeface="+mj-lt"/>
                <a:cs typeface="Arial" pitchFamily="34" charset="0"/>
              </a:rPr>
              <a:t> Virtual M</a:t>
            </a:r>
            <a:r>
              <a:rPr lang="en-US" sz="1600" dirty="0" err="1" smtClean="0">
                <a:latin typeface="+mj-lt"/>
                <a:cs typeface="Arial" pitchFamily="34" charset="0"/>
              </a:rPr>
              <a:t>achine</a:t>
            </a:r>
            <a:r>
              <a:rPr lang="pl-PL" sz="1600" dirty="0" smtClean="0">
                <a:latin typeface="+mj-lt"/>
                <a:cs typeface="Arial" pitchFamily="34" charset="0"/>
              </a:rPr>
              <a:t>s</a:t>
            </a:r>
            <a:r>
              <a:rPr lang="en-US" sz="1600" dirty="0" smtClean="0">
                <a:latin typeface="+mj-lt"/>
                <a:cs typeface="Arial" pitchFamily="34" charset="0"/>
              </a:rPr>
              <a:t>)</a:t>
            </a:r>
            <a:r>
              <a:rPr lang="pl-PL" sz="1600" dirty="0" smtClean="0">
                <a:latin typeface="+mj-lt"/>
                <a:cs typeface="Arial" pitchFamily="34" charset="0"/>
              </a:rPr>
              <a:t>;</a:t>
            </a:r>
          </a:p>
          <a:p>
            <a:pPr>
              <a:lnSpc>
                <a:spcPct val="80000"/>
              </a:lnSpc>
              <a:spcAft>
                <a:spcPts val="601"/>
              </a:spcAft>
            </a:pPr>
            <a:r>
              <a:rPr lang="pl-PL" sz="1600" dirty="0" smtClean="0">
                <a:latin typeface="+mj-lt"/>
                <a:cs typeface="Arial" pitchFamily="34" charset="0"/>
              </a:rPr>
              <a:t>The </a:t>
            </a:r>
            <a:r>
              <a:rPr lang="pl-PL" sz="1600" dirty="0" err="1" smtClean="0">
                <a:latin typeface="+mj-lt"/>
                <a:cs typeface="Arial" pitchFamily="34" charset="0"/>
              </a:rPr>
              <a:t>cloud</a:t>
            </a:r>
            <a:r>
              <a:rPr lang="pl-PL" sz="1600" dirty="0" smtClean="0">
                <a:latin typeface="+mj-lt"/>
                <a:cs typeface="Arial" pitchFamily="34" charset="0"/>
              </a:rPr>
              <a:t> platform </a:t>
            </a:r>
            <a:r>
              <a:rPr lang="pl-PL" sz="1600" dirty="0" err="1" smtClean="0">
                <a:latin typeface="+mj-lt"/>
                <a:cs typeface="Arial" pitchFamily="34" charset="0"/>
              </a:rPr>
              <a:t>takes</a:t>
            </a:r>
            <a:r>
              <a:rPr lang="pl-PL" sz="1600" dirty="0" smtClean="0">
                <a:latin typeface="+mj-lt"/>
                <a:cs typeface="Arial" pitchFamily="34" charset="0"/>
              </a:rPr>
              <a:t> </a:t>
            </a:r>
            <a:r>
              <a:rPr lang="pl-PL" sz="1600" dirty="0" err="1" smtClean="0">
                <a:latin typeface="+mj-lt"/>
                <a:cs typeface="Arial" pitchFamily="34" charset="0"/>
              </a:rPr>
              <a:t>over</a:t>
            </a:r>
            <a:r>
              <a:rPr lang="pl-PL" sz="1600" dirty="0" smtClean="0">
                <a:latin typeface="+mj-lt"/>
                <a:cs typeface="Arial" pitchFamily="34" charset="0"/>
              </a:rPr>
              <a:t> management and </a:t>
            </a:r>
            <a:r>
              <a:rPr lang="pl-PL" sz="1600" dirty="0" err="1" smtClean="0">
                <a:latin typeface="+mj-lt"/>
                <a:cs typeface="Arial" pitchFamily="34" charset="0"/>
              </a:rPr>
              <a:t>instantiation</a:t>
            </a:r>
            <a:r>
              <a:rPr lang="pl-PL" sz="1600" dirty="0" smtClean="0">
                <a:latin typeface="+mj-lt"/>
                <a:cs typeface="Arial" pitchFamily="34" charset="0"/>
              </a:rPr>
              <a:t> of </a:t>
            </a:r>
            <a:r>
              <a:rPr lang="pl-PL" sz="1600" dirty="0" err="1" smtClean="0">
                <a:latin typeface="+mj-lt"/>
                <a:cs typeface="Arial" pitchFamily="34" charset="0"/>
              </a:rPr>
              <a:t>Atomic</a:t>
            </a:r>
            <a:r>
              <a:rPr lang="pl-PL" sz="1600" dirty="0" smtClean="0">
                <a:latin typeface="+mj-lt"/>
                <a:cs typeface="Arial" pitchFamily="34" charset="0"/>
              </a:rPr>
              <a:t> Services;</a:t>
            </a:r>
            <a:endParaRPr lang="en-US" sz="1600" dirty="0" smtClean="0">
              <a:latin typeface="+mj-lt"/>
              <a:cs typeface="Arial" pitchFamily="34" charset="0"/>
            </a:endParaRPr>
          </a:p>
          <a:p>
            <a:pPr>
              <a:lnSpc>
                <a:spcPct val="80000"/>
              </a:lnSpc>
              <a:spcAft>
                <a:spcPts val="601"/>
              </a:spcAft>
            </a:pPr>
            <a:r>
              <a:rPr lang="en-US" sz="1600" dirty="0" smtClean="0">
                <a:latin typeface="+mj-lt"/>
                <a:cs typeface="Arial" pitchFamily="34" charset="0"/>
              </a:rPr>
              <a:t>Many instances of Atomic Services can be </a:t>
            </a:r>
            <a:r>
              <a:rPr lang="pl-PL" sz="1600" dirty="0" err="1" smtClean="0">
                <a:latin typeface="+mj-lt"/>
                <a:cs typeface="Arial" pitchFamily="34" charset="0"/>
              </a:rPr>
              <a:t>spawned</a:t>
            </a:r>
            <a:r>
              <a:rPr lang="pl-PL" sz="1600" dirty="0" smtClean="0">
                <a:latin typeface="+mj-lt"/>
                <a:cs typeface="Arial" pitchFamily="34" charset="0"/>
              </a:rPr>
              <a:t> </a:t>
            </a:r>
            <a:r>
              <a:rPr lang="pl-PL" sz="1600" dirty="0" err="1" smtClean="0">
                <a:latin typeface="+mj-lt"/>
                <a:cs typeface="Arial" pitchFamily="34" charset="0"/>
              </a:rPr>
              <a:t>simultaneously</a:t>
            </a:r>
            <a:r>
              <a:rPr lang="pl-PL" sz="1600" dirty="0" smtClean="0">
                <a:latin typeface="+mj-lt"/>
                <a:cs typeface="Arial" pitchFamily="34" charset="0"/>
              </a:rPr>
              <a:t>;</a:t>
            </a:r>
            <a:endParaRPr lang="en-US" sz="1600" dirty="0" smtClean="0">
              <a:latin typeface="+mj-lt"/>
              <a:cs typeface="Arial" pitchFamily="34" charset="0"/>
            </a:endParaRPr>
          </a:p>
          <a:p>
            <a:pPr>
              <a:lnSpc>
                <a:spcPct val="80000"/>
              </a:lnSpc>
              <a:spcAft>
                <a:spcPts val="601"/>
              </a:spcAft>
            </a:pPr>
            <a:r>
              <a:rPr lang="pl-PL" sz="1600" dirty="0" err="1" smtClean="0">
                <a:latin typeface="+mj-lt"/>
                <a:cs typeface="Arial" pitchFamily="34" charset="0"/>
              </a:rPr>
              <a:t>Large-scale</a:t>
            </a:r>
            <a:r>
              <a:rPr lang="pl-PL" sz="1600" dirty="0" smtClean="0">
                <a:latin typeface="+mj-lt"/>
                <a:cs typeface="Arial" pitchFamily="34" charset="0"/>
              </a:rPr>
              <a:t> </a:t>
            </a:r>
            <a:r>
              <a:rPr lang="en-US" sz="1600" dirty="0" smtClean="0">
                <a:latin typeface="+mj-lt"/>
                <a:cs typeface="Arial" pitchFamily="34" charset="0"/>
              </a:rPr>
              <a:t>computation</a:t>
            </a:r>
            <a:r>
              <a:rPr lang="pl-PL" sz="1600" dirty="0" smtClean="0">
                <a:latin typeface="+mj-lt"/>
                <a:cs typeface="Arial" pitchFamily="34" charset="0"/>
              </a:rPr>
              <a:t>s</a:t>
            </a:r>
            <a:r>
              <a:rPr lang="en-US" sz="1600" dirty="0" smtClean="0">
                <a:latin typeface="+mj-lt"/>
                <a:cs typeface="Arial" pitchFamily="34" charset="0"/>
              </a:rPr>
              <a:t> can be delegated from the PC </a:t>
            </a:r>
            <a:r>
              <a:rPr lang="pl-PL" sz="1600" dirty="0" smtClean="0">
                <a:latin typeface="+mj-lt"/>
                <a:cs typeface="Arial" pitchFamily="34" charset="0"/>
              </a:rPr>
              <a:t>to </a:t>
            </a:r>
            <a:r>
              <a:rPr lang="en-US" sz="1600" dirty="0" smtClean="0">
                <a:latin typeface="+mj-lt"/>
                <a:cs typeface="Arial" pitchFamily="34" charset="0"/>
              </a:rPr>
              <a:t>the cloud/HPC</a:t>
            </a:r>
            <a:r>
              <a:rPr lang="pl-PL" sz="1600" dirty="0" smtClean="0">
                <a:latin typeface="+mj-lt"/>
                <a:cs typeface="Arial" pitchFamily="34" charset="0"/>
              </a:rPr>
              <a:t> via a </a:t>
            </a:r>
            <a:r>
              <a:rPr lang="pl-PL" sz="1600" dirty="0" err="1" smtClean="0">
                <a:latin typeface="+mj-lt"/>
                <a:cs typeface="Arial" pitchFamily="34" charset="0"/>
              </a:rPr>
              <a:t>dedicated</a:t>
            </a:r>
            <a:r>
              <a:rPr lang="pl-PL" sz="1600" dirty="0" smtClean="0">
                <a:latin typeface="+mj-lt"/>
                <a:cs typeface="Arial" pitchFamily="34" charset="0"/>
              </a:rPr>
              <a:t> </a:t>
            </a:r>
            <a:r>
              <a:rPr lang="pl-PL" sz="1600" dirty="0" err="1" smtClean="0">
                <a:latin typeface="+mj-lt"/>
                <a:cs typeface="Arial" pitchFamily="34" charset="0"/>
              </a:rPr>
              <a:t>interface</a:t>
            </a:r>
            <a:r>
              <a:rPr lang="pl-PL" sz="1600" dirty="0" smtClean="0">
                <a:latin typeface="+mj-lt"/>
                <a:cs typeface="Arial" pitchFamily="34" charset="0"/>
              </a:rPr>
              <a:t>;</a:t>
            </a:r>
            <a:endParaRPr lang="en-US" sz="1600" dirty="0" smtClean="0">
              <a:latin typeface="+mj-lt"/>
              <a:cs typeface="Arial" pitchFamily="34" charset="0"/>
            </a:endParaRPr>
          </a:p>
          <a:p>
            <a:pPr>
              <a:lnSpc>
                <a:spcPct val="80000"/>
              </a:lnSpc>
              <a:spcAft>
                <a:spcPts val="601"/>
              </a:spcAft>
            </a:pPr>
            <a:r>
              <a:rPr lang="en-US" sz="1600" dirty="0" smtClean="0">
                <a:latin typeface="+mj-lt"/>
                <a:cs typeface="Arial" pitchFamily="34" charset="0"/>
              </a:rPr>
              <a:t>Smart deployment: computation</a:t>
            </a:r>
            <a:r>
              <a:rPr lang="pl-PL" sz="1600" dirty="0" smtClean="0">
                <a:latin typeface="+mj-lt"/>
                <a:cs typeface="Arial" pitchFamily="34" charset="0"/>
              </a:rPr>
              <a:t>s</a:t>
            </a:r>
            <a:r>
              <a:rPr lang="en-US" sz="1600" dirty="0" smtClean="0">
                <a:latin typeface="+mj-lt"/>
                <a:cs typeface="Arial" pitchFamily="34" charset="0"/>
              </a:rPr>
              <a:t> </a:t>
            </a:r>
            <a:r>
              <a:rPr lang="pl-PL" sz="1600" dirty="0" err="1" smtClean="0">
                <a:latin typeface="+mj-lt"/>
                <a:cs typeface="Arial" pitchFamily="34" charset="0"/>
              </a:rPr>
              <a:t>can</a:t>
            </a:r>
            <a:r>
              <a:rPr lang="pl-PL" sz="1600" dirty="0" smtClean="0">
                <a:latin typeface="+mj-lt"/>
                <a:cs typeface="Arial" pitchFamily="34" charset="0"/>
              </a:rPr>
              <a:t> </a:t>
            </a:r>
            <a:r>
              <a:rPr lang="en-US" sz="1600" dirty="0" smtClean="0">
                <a:latin typeface="+mj-lt"/>
                <a:cs typeface="Arial" pitchFamily="34" charset="0"/>
              </a:rPr>
              <a:t>be executed close to data </a:t>
            </a:r>
            <a:r>
              <a:rPr lang="pl-PL" sz="1600" dirty="0" smtClean="0">
                <a:latin typeface="+mj-lt"/>
                <a:cs typeface="Arial" pitchFamily="34" charset="0"/>
              </a:rPr>
              <a:t>(</a:t>
            </a:r>
            <a:r>
              <a:rPr lang="en-US" sz="1600" dirty="0" smtClean="0">
                <a:latin typeface="+mj-lt"/>
                <a:cs typeface="Arial" pitchFamily="34" charset="0"/>
              </a:rPr>
              <a:t>or the other way round</a:t>
            </a:r>
            <a:r>
              <a:rPr lang="pl-PL" sz="1600" dirty="0" smtClean="0">
                <a:latin typeface="+mj-lt"/>
                <a:cs typeface="Arial" pitchFamily="34" charset="0"/>
              </a:rPr>
              <a:t>).</a:t>
            </a:r>
            <a:endParaRPr lang="en-US" sz="1600" dirty="0" smtClean="0">
              <a:latin typeface="+mj-lt"/>
              <a:cs typeface="Arial" pitchFamily="34" charset="0"/>
            </a:endParaRPr>
          </a:p>
        </p:txBody>
      </p:sp>
      <p:pic>
        <p:nvPicPr>
          <p:cNvPr id="17412" name="Obraz 86" descr="admin.png"/>
          <p:cNvPicPr>
            <a:picLocks noChangeAspect="1"/>
          </p:cNvPicPr>
          <p:nvPr/>
        </p:nvPicPr>
        <p:blipFill>
          <a:blip r:embed="rId2" cstate="print"/>
          <a:srcRect/>
          <a:stretch>
            <a:fillRect/>
          </a:stretch>
        </p:blipFill>
        <p:spPr bwMode="auto">
          <a:xfrm>
            <a:off x="783360" y="1337901"/>
            <a:ext cx="498240" cy="636547"/>
          </a:xfrm>
          <a:prstGeom prst="rect">
            <a:avLst/>
          </a:prstGeom>
          <a:noFill/>
          <a:ln w="9525">
            <a:noFill/>
            <a:miter lim="800000"/>
            <a:headEnd/>
            <a:tailEnd/>
          </a:ln>
        </p:spPr>
      </p:pic>
      <p:sp>
        <p:nvSpPr>
          <p:cNvPr id="6" name="Chmurka 5"/>
          <p:cNvSpPr/>
          <p:nvPr/>
        </p:nvSpPr>
        <p:spPr>
          <a:xfrm>
            <a:off x="3657600" y="1012427"/>
            <a:ext cx="2155680" cy="202485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pic>
        <p:nvPicPr>
          <p:cNvPr id="17414" name="Obraz 6" descr="1345535114_Desktop.png"/>
          <p:cNvPicPr>
            <a:picLocks noChangeAspect="1"/>
          </p:cNvPicPr>
          <p:nvPr/>
        </p:nvPicPr>
        <p:blipFill>
          <a:blip r:embed="rId3" cstate="print">
            <a:lum bright="14000"/>
          </a:blip>
          <a:srcRect/>
          <a:stretch>
            <a:fillRect/>
          </a:stretch>
        </p:blipFill>
        <p:spPr bwMode="auto">
          <a:xfrm>
            <a:off x="1504800" y="1273094"/>
            <a:ext cx="718560" cy="718636"/>
          </a:xfrm>
          <a:prstGeom prst="rect">
            <a:avLst/>
          </a:prstGeom>
          <a:noFill/>
          <a:ln w="9525">
            <a:noFill/>
            <a:miter lim="800000"/>
            <a:headEnd/>
            <a:tailEnd/>
          </a:ln>
        </p:spPr>
      </p:pic>
      <p:sp>
        <p:nvSpPr>
          <p:cNvPr id="8" name="Strzałka w prawo 7"/>
          <p:cNvSpPr/>
          <p:nvPr/>
        </p:nvSpPr>
        <p:spPr>
          <a:xfrm>
            <a:off x="2351521" y="1600008"/>
            <a:ext cx="182880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sp>
        <p:nvSpPr>
          <p:cNvPr id="17416" name="pole tekstowe 8"/>
          <p:cNvSpPr txBox="1">
            <a:spLocks noChangeArrowheads="1"/>
          </p:cNvSpPr>
          <p:nvPr/>
        </p:nvSpPr>
        <p:spPr bwMode="auto">
          <a:xfrm>
            <a:off x="636480" y="1937004"/>
            <a:ext cx="759019" cy="253033"/>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Developer</a:t>
            </a:r>
            <a:endParaRPr lang="en-US" sz="1100">
              <a:solidFill>
                <a:prstClr val="black"/>
              </a:solidFill>
            </a:endParaRPr>
          </a:p>
        </p:txBody>
      </p:sp>
      <p:sp>
        <p:nvSpPr>
          <p:cNvPr id="17417" name="pole tekstowe 9"/>
          <p:cNvSpPr txBox="1">
            <a:spLocks noChangeArrowheads="1"/>
          </p:cNvSpPr>
          <p:nvPr/>
        </p:nvSpPr>
        <p:spPr bwMode="auto">
          <a:xfrm>
            <a:off x="1440001" y="1926923"/>
            <a:ext cx="845280" cy="250586"/>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Application</a:t>
            </a:r>
            <a:endParaRPr lang="en-US" sz="1100">
              <a:solidFill>
                <a:prstClr val="black"/>
              </a:solidFill>
            </a:endParaRPr>
          </a:p>
        </p:txBody>
      </p:sp>
      <p:pic>
        <p:nvPicPr>
          <p:cNvPr id="17418" name="Obraz 10" descr="1345535114_Desktop.png"/>
          <p:cNvPicPr>
            <a:picLocks noChangeAspect="1"/>
          </p:cNvPicPr>
          <p:nvPr/>
        </p:nvPicPr>
        <p:blipFill>
          <a:blip r:embed="rId3" cstate="print"/>
          <a:srcRect/>
          <a:stretch>
            <a:fillRect/>
          </a:stretch>
        </p:blipFill>
        <p:spPr bwMode="auto">
          <a:xfrm>
            <a:off x="4311361" y="1273094"/>
            <a:ext cx="718560" cy="718636"/>
          </a:xfrm>
          <a:prstGeom prst="rect">
            <a:avLst/>
          </a:prstGeom>
          <a:noFill/>
          <a:ln w="9525">
            <a:noFill/>
            <a:miter lim="800000"/>
            <a:headEnd/>
            <a:tailEnd/>
          </a:ln>
        </p:spPr>
      </p:pic>
      <p:sp>
        <p:nvSpPr>
          <p:cNvPr id="17419" name="pole tekstowe 11"/>
          <p:cNvSpPr txBox="1">
            <a:spLocks noChangeArrowheads="1"/>
          </p:cNvSpPr>
          <p:nvPr/>
        </p:nvSpPr>
        <p:spPr bwMode="auto">
          <a:xfrm>
            <a:off x="2324353" y="1208287"/>
            <a:ext cx="1504414" cy="422310"/>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Install</a:t>
            </a:r>
            <a:r>
              <a:rPr lang="pl-PL" sz="1100">
                <a:solidFill>
                  <a:prstClr val="black"/>
                </a:solidFill>
              </a:rPr>
              <a:t> any scientific</a:t>
            </a:r>
          </a:p>
          <a:p>
            <a:pPr algn="ctr"/>
            <a:r>
              <a:rPr lang="pl-PL" sz="1100">
                <a:solidFill>
                  <a:prstClr val="black"/>
                </a:solidFill>
              </a:rPr>
              <a:t>application in the cloud</a:t>
            </a:r>
            <a:endParaRPr lang="en-US" sz="1100" b="1">
              <a:solidFill>
                <a:prstClr val="black"/>
              </a:solidFill>
            </a:endParaRPr>
          </a:p>
        </p:txBody>
      </p:sp>
      <p:sp>
        <p:nvSpPr>
          <p:cNvPr id="13" name="Strzałka w prawo 12"/>
          <p:cNvSpPr/>
          <p:nvPr/>
        </p:nvSpPr>
        <p:spPr>
          <a:xfrm>
            <a:off x="5159521" y="1600008"/>
            <a:ext cx="235152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pic>
        <p:nvPicPr>
          <p:cNvPr id="17421" name="Obraz 87" descr="admin.png"/>
          <p:cNvPicPr>
            <a:picLocks noChangeAspect="1"/>
          </p:cNvPicPr>
          <p:nvPr/>
        </p:nvPicPr>
        <p:blipFill>
          <a:blip r:embed="rId4" cstate="print"/>
          <a:srcRect/>
          <a:stretch>
            <a:fillRect/>
          </a:stretch>
        </p:blipFill>
        <p:spPr bwMode="auto">
          <a:xfrm>
            <a:off x="7636321" y="1273094"/>
            <a:ext cx="496800" cy="637987"/>
          </a:xfrm>
          <a:prstGeom prst="rect">
            <a:avLst/>
          </a:prstGeom>
          <a:noFill/>
          <a:ln w="9525">
            <a:noFill/>
            <a:miter lim="800000"/>
            <a:headEnd/>
            <a:tailEnd/>
          </a:ln>
        </p:spPr>
      </p:pic>
      <p:sp>
        <p:nvSpPr>
          <p:cNvPr id="17422" name="pole tekstowe 14"/>
          <p:cNvSpPr txBox="1">
            <a:spLocks noChangeArrowheads="1"/>
          </p:cNvSpPr>
          <p:nvPr/>
        </p:nvSpPr>
        <p:spPr bwMode="auto">
          <a:xfrm>
            <a:off x="7505280" y="1860676"/>
            <a:ext cx="659520" cy="252027"/>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End user</a:t>
            </a:r>
            <a:endParaRPr lang="en-US" sz="1100">
              <a:solidFill>
                <a:prstClr val="black"/>
              </a:solidFill>
            </a:endParaRPr>
          </a:p>
        </p:txBody>
      </p:sp>
      <p:sp>
        <p:nvSpPr>
          <p:cNvPr id="17423" name="pole tekstowe 15"/>
          <p:cNvSpPr txBox="1">
            <a:spLocks noChangeArrowheads="1"/>
          </p:cNvSpPr>
          <p:nvPr/>
        </p:nvSpPr>
        <p:spPr bwMode="auto">
          <a:xfrm>
            <a:off x="5990063" y="1731062"/>
            <a:ext cx="1387395" cy="606976"/>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Access</a:t>
            </a:r>
            <a:r>
              <a:rPr lang="pl-PL" sz="1100">
                <a:solidFill>
                  <a:prstClr val="black"/>
                </a:solidFill>
              </a:rPr>
              <a:t> available</a:t>
            </a:r>
          </a:p>
          <a:p>
            <a:pPr algn="ctr"/>
            <a:r>
              <a:rPr lang="pl-PL" sz="1100">
                <a:solidFill>
                  <a:prstClr val="black"/>
                </a:solidFill>
              </a:rPr>
              <a:t>applications and data</a:t>
            </a:r>
          </a:p>
          <a:p>
            <a:pPr algn="ctr"/>
            <a:r>
              <a:rPr lang="pl-PL" sz="1100">
                <a:solidFill>
                  <a:prstClr val="black"/>
                </a:solidFill>
              </a:rPr>
              <a:t>in a secure manner</a:t>
            </a:r>
            <a:endParaRPr lang="en-US" sz="1100">
              <a:solidFill>
                <a:prstClr val="black"/>
              </a:solidFill>
            </a:endParaRPr>
          </a:p>
        </p:txBody>
      </p:sp>
      <p:pic>
        <p:nvPicPr>
          <p:cNvPr id="17424" name="Obraz 85" descr="admin.png"/>
          <p:cNvPicPr>
            <a:picLocks noChangeAspect="1"/>
          </p:cNvPicPr>
          <p:nvPr/>
        </p:nvPicPr>
        <p:blipFill>
          <a:blip r:embed="rId5" cstate="print"/>
          <a:srcRect/>
          <a:stretch>
            <a:fillRect/>
          </a:stretch>
        </p:blipFill>
        <p:spPr bwMode="auto">
          <a:xfrm>
            <a:off x="1697761" y="2318644"/>
            <a:ext cx="498240" cy="659589"/>
          </a:xfrm>
          <a:prstGeom prst="rect">
            <a:avLst/>
          </a:prstGeom>
          <a:noFill/>
          <a:ln w="9525">
            <a:noFill/>
            <a:miter lim="800000"/>
            <a:headEnd/>
            <a:tailEnd/>
          </a:ln>
        </p:spPr>
      </p:pic>
      <p:sp>
        <p:nvSpPr>
          <p:cNvPr id="17425" name="pole tekstowe 17"/>
          <p:cNvSpPr txBox="1">
            <a:spLocks noChangeArrowheads="1"/>
          </p:cNvSpPr>
          <p:nvPr/>
        </p:nvSpPr>
        <p:spPr bwMode="auto">
          <a:xfrm>
            <a:off x="1437120" y="2916307"/>
            <a:ext cx="960997" cy="253033"/>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Administrator</a:t>
            </a:r>
            <a:endParaRPr lang="en-US" sz="1100">
              <a:solidFill>
                <a:prstClr val="black"/>
              </a:solidFill>
            </a:endParaRPr>
          </a:p>
        </p:txBody>
      </p:sp>
      <p:sp>
        <p:nvSpPr>
          <p:cNvPr id="19" name="pole tekstowe 18"/>
          <p:cNvSpPr txBox="1"/>
          <p:nvPr/>
        </p:nvSpPr>
        <p:spPr>
          <a:xfrm>
            <a:off x="3950207" y="2291281"/>
            <a:ext cx="1318466" cy="437699"/>
          </a:xfrm>
          <a:prstGeom prst="rect">
            <a:avLst/>
          </a:prstGeom>
          <a:noFill/>
        </p:spPr>
        <p:txBody>
          <a:bodyPr wrap="none" lIns="82945" tIns="41473" rIns="82945" bIns="41473">
            <a:spAutoFit/>
          </a:bodyPr>
          <a:lstStyle/>
          <a:p>
            <a:pPr algn="ctr">
              <a:defRPr/>
            </a:pPr>
            <a:r>
              <a:rPr lang="pl-PL" sz="1100">
                <a:solidFill>
                  <a:srgbClr val="F79646"/>
                </a:solidFill>
                <a:cs typeface="Calibri" pitchFamily="34" charset="0"/>
              </a:rPr>
              <a:t>Cloud infrastructure</a:t>
            </a:r>
          </a:p>
          <a:p>
            <a:pPr algn="ctr">
              <a:defRPr/>
            </a:pPr>
            <a:r>
              <a:rPr lang="pl-PL" sz="1100">
                <a:solidFill>
                  <a:srgbClr val="F79646"/>
                </a:solidFill>
                <a:cs typeface="Calibri" pitchFamily="34" charset="0"/>
              </a:rPr>
              <a:t>for e-science</a:t>
            </a:r>
            <a:endParaRPr lang="en-US" sz="1100">
              <a:solidFill>
                <a:srgbClr val="F79646"/>
              </a:solidFill>
              <a:cs typeface="Calibri" pitchFamily="34" charset="0"/>
            </a:endParaRPr>
          </a:p>
        </p:txBody>
      </p:sp>
      <p:sp>
        <p:nvSpPr>
          <p:cNvPr id="20" name="Strzałka w prawo 19"/>
          <p:cNvSpPr/>
          <p:nvPr/>
        </p:nvSpPr>
        <p:spPr>
          <a:xfrm>
            <a:off x="2220480" y="2383450"/>
            <a:ext cx="143712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sp>
        <p:nvSpPr>
          <p:cNvPr id="17428" name="pole tekstowe 20"/>
          <p:cNvSpPr txBox="1">
            <a:spLocks noChangeArrowheads="1"/>
          </p:cNvSpPr>
          <p:nvPr/>
        </p:nvSpPr>
        <p:spPr bwMode="auto">
          <a:xfrm>
            <a:off x="2319571" y="2514504"/>
            <a:ext cx="1485178" cy="606976"/>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Manage</a:t>
            </a:r>
            <a:r>
              <a:rPr lang="pl-PL" sz="1100">
                <a:solidFill>
                  <a:prstClr val="black"/>
                </a:solidFill>
              </a:rPr>
              <a:t> cloud</a:t>
            </a:r>
          </a:p>
          <a:p>
            <a:pPr algn="ctr"/>
            <a:r>
              <a:rPr lang="pl-PL" sz="1100">
                <a:solidFill>
                  <a:prstClr val="black"/>
                </a:solidFill>
              </a:rPr>
              <a:t>computing and storage</a:t>
            </a:r>
          </a:p>
          <a:p>
            <a:pPr algn="ctr"/>
            <a:r>
              <a:rPr lang="pl-PL" sz="1100">
                <a:solidFill>
                  <a:prstClr val="black"/>
                </a:solidFill>
              </a:rPr>
              <a:t>resources</a:t>
            </a:r>
            <a:endParaRPr lang="en-US" sz="1100">
              <a:solidFill>
                <a:prstClr val="black"/>
              </a:solidFill>
            </a:endParaRPr>
          </a:p>
        </p:txBody>
      </p:sp>
      <p:sp>
        <p:nvSpPr>
          <p:cNvPr id="17429" name="pole tekstowe 21"/>
          <p:cNvSpPr txBox="1">
            <a:spLocks noChangeArrowheads="1"/>
          </p:cNvSpPr>
          <p:nvPr/>
        </p:nvSpPr>
        <p:spPr bwMode="auto">
          <a:xfrm>
            <a:off x="3972960" y="1926923"/>
            <a:ext cx="1357920" cy="250586"/>
          </a:xfrm>
          <a:prstGeom prst="rect">
            <a:avLst/>
          </a:prstGeom>
          <a:noFill/>
          <a:ln w="9525">
            <a:noFill/>
            <a:miter lim="800000"/>
            <a:headEnd/>
            <a:tailEnd/>
          </a:ln>
        </p:spPr>
        <p:txBody>
          <a:bodyPr wrap="none" lIns="82945" tIns="41473" rIns="82945" bIns="41473">
            <a:spAutoFit/>
          </a:bodyPr>
          <a:lstStyle/>
          <a:p>
            <a:r>
              <a:rPr lang="pl-PL" sz="1100" dirty="0" err="1">
                <a:solidFill>
                  <a:prstClr val="black"/>
                </a:solidFill>
              </a:rPr>
              <a:t>Managed</a:t>
            </a:r>
            <a:r>
              <a:rPr lang="pl-PL" sz="1100" dirty="0">
                <a:solidFill>
                  <a:prstClr val="black"/>
                </a:solidFill>
              </a:rPr>
              <a:t> </a:t>
            </a:r>
            <a:r>
              <a:rPr lang="pl-PL" sz="1100" dirty="0" err="1">
                <a:solidFill>
                  <a:prstClr val="black"/>
                </a:solidFill>
              </a:rPr>
              <a:t>application</a:t>
            </a:r>
            <a:endParaRPr lang="en-US" sz="1100" dirty="0">
              <a:solidFill>
                <a:prstClr val="black"/>
              </a:solidFill>
            </a:endParaRPr>
          </a:p>
        </p:txBody>
      </p:sp>
      <p:sp>
        <p:nvSpPr>
          <p:cNvPr id="22" name="Title 1"/>
          <p:cNvSpPr>
            <a:spLocks noGrp="1"/>
          </p:cNvSpPr>
          <p:nvPr>
            <p:ph type="title"/>
          </p:nvPr>
        </p:nvSpPr>
        <p:spPr>
          <a:xfrm>
            <a:off x="1332000" y="14400"/>
            <a:ext cx="6984000" cy="1036800"/>
          </a:xfrm>
        </p:spPr>
        <p:txBody>
          <a:bodyPr/>
          <a:lstStyle/>
          <a:p>
            <a:r>
              <a:rPr lang="en-US" sz="2800" dirty="0"/>
              <a:t>B</a:t>
            </a:r>
            <a:r>
              <a:rPr lang="pl-PL" sz="2800" dirty="0" err="1"/>
              <a:t>asic</a:t>
            </a:r>
            <a:r>
              <a:rPr lang="en-US" sz="2800" dirty="0"/>
              <a:t> functionality of cloud platform</a:t>
            </a:r>
          </a:p>
        </p:txBody>
      </p:sp>
    </p:spTree>
    <p:extLst>
      <p:ext uri="{BB962C8B-B14F-4D97-AF65-F5344CB8AC3E}">
        <p14:creationId xmlns:p14="http://schemas.microsoft.com/office/powerpoint/2010/main" val="15951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t>VPH-Share federated cloud</a:t>
            </a:r>
          </a:p>
        </p:txBody>
      </p:sp>
      <p:pic>
        <p:nvPicPr>
          <p:cNvPr id="5" name="Picture 11"/>
          <p:cNvPicPr/>
          <p:nvPr/>
        </p:nvPicPr>
        <p:blipFill>
          <a:blip r:embed="rId2" cstate="print"/>
          <a:srcRect/>
          <a:stretch>
            <a:fillRect/>
          </a:stretch>
        </p:blipFill>
        <p:spPr bwMode="auto">
          <a:xfrm>
            <a:off x="755576" y="1268760"/>
            <a:ext cx="7851576" cy="5161050"/>
          </a:xfrm>
          <a:prstGeom prst="rect">
            <a:avLst/>
          </a:prstGeom>
          <a:noFill/>
          <a:ln w="9525">
            <a:noFill/>
            <a:miter lim="800000"/>
            <a:headEnd/>
            <a:tailEnd/>
          </a:ln>
        </p:spPr>
      </p:pic>
    </p:spTree>
    <p:extLst>
      <p:ext uri="{BB962C8B-B14F-4D97-AF65-F5344CB8AC3E}">
        <p14:creationId xmlns:p14="http://schemas.microsoft.com/office/powerpoint/2010/main" val="153261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2000" y="14400"/>
            <a:ext cx="6984000" cy="1036800"/>
          </a:xfrm>
        </p:spPr>
        <p:txBody>
          <a:bodyPr/>
          <a:lstStyle/>
          <a:p>
            <a:pPr>
              <a:buSzPct val="45000"/>
              <a:defRPr/>
            </a:pPr>
            <a:r>
              <a:rPr lang="pl-PL" sz="2800" dirty="0"/>
              <a:t>Resource </a:t>
            </a:r>
            <a:r>
              <a:rPr lang="en-US" sz="2800" dirty="0"/>
              <a:t>allocation</a:t>
            </a:r>
            <a:r>
              <a:rPr lang="pl-PL" sz="2800" dirty="0"/>
              <a:t> </a:t>
            </a:r>
            <a:r>
              <a:rPr lang="en-US" sz="2800" dirty="0"/>
              <a:t>m</a:t>
            </a:r>
            <a:r>
              <a:rPr lang="pl-PL" sz="2800" dirty="0" err="1"/>
              <a:t>anagement</a:t>
            </a:r>
            <a:endParaRPr lang="en-US" sz="2800" dirty="0"/>
          </a:p>
        </p:txBody>
      </p:sp>
      <p:sp>
        <p:nvSpPr>
          <p:cNvPr id="25" name="Prostokąt zaokrąglony 24"/>
          <p:cNvSpPr/>
          <p:nvPr/>
        </p:nvSpPr>
        <p:spPr bwMode="auto">
          <a:xfrm>
            <a:off x="486720" y="2780933"/>
            <a:ext cx="2069280" cy="1777147"/>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2" name="Grupa 289"/>
          <p:cNvGrpSpPr>
            <a:grpSpLocks/>
          </p:cNvGrpSpPr>
          <p:nvPr/>
        </p:nvGrpSpPr>
        <p:grpSpPr bwMode="auto">
          <a:xfrm>
            <a:off x="820800" y="2636917"/>
            <a:ext cx="1537920" cy="276509"/>
            <a:chOff x="2392910" y="1835620"/>
            <a:chExt cx="2191279" cy="305238"/>
          </a:xfrm>
        </p:grpSpPr>
        <p:sp>
          <p:nvSpPr>
            <p:cNvPr id="21" name="Prostokąt zaokrąglony 20"/>
            <p:cNvSpPr/>
            <p:nvPr/>
          </p:nvSpPr>
          <p:spPr bwMode="auto">
            <a:xfrm>
              <a:off x="2392910" y="1835620"/>
              <a:ext cx="206201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31" name="pole tekstowe 291"/>
            <p:cNvSpPr txBox="1">
              <a:spLocks noChangeArrowheads="1"/>
            </p:cNvSpPr>
            <p:nvPr/>
          </p:nvSpPr>
          <p:spPr bwMode="auto">
            <a:xfrm>
              <a:off x="2402397" y="1835620"/>
              <a:ext cx="2181792" cy="288791"/>
            </a:xfrm>
            <a:prstGeom prst="rect">
              <a:avLst/>
            </a:prstGeom>
            <a:noFill/>
            <a:ln w="9525">
              <a:noFill/>
              <a:miter lim="800000"/>
              <a:headEnd/>
              <a:tailEnd/>
            </a:ln>
          </p:spPr>
          <p:txBody>
            <a:bodyPr>
              <a:spAutoFit/>
            </a:bodyPr>
            <a:lstStyle/>
            <a:p>
              <a:r>
                <a:rPr lang="pl-PL" sz="1100">
                  <a:latin typeface="Calibri" pitchFamily="34" charset="0"/>
                </a:rPr>
                <a:t>VPH-Share Master Int.</a:t>
              </a:r>
              <a:endParaRPr lang="en-US" sz="1100">
                <a:latin typeface="Calibri" pitchFamily="34" charset="0"/>
              </a:endParaRPr>
            </a:p>
          </p:txBody>
        </p:sp>
      </p:grpSp>
      <p:sp>
        <p:nvSpPr>
          <p:cNvPr id="30" name="Prostokąt zaokrąglony 300"/>
          <p:cNvSpPr/>
          <p:nvPr/>
        </p:nvSpPr>
        <p:spPr bwMode="auto">
          <a:xfrm>
            <a:off x="802081" y="3331070"/>
            <a:ext cx="1419840" cy="252026"/>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3" name="Grupa 192"/>
          <p:cNvGrpSpPr>
            <a:grpSpLocks/>
          </p:cNvGrpSpPr>
          <p:nvPr/>
        </p:nvGrpSpPr>
        <p:grpSpPr bwMode="auto">
          <a:xfrm>
            <a:off x="1188001" y="1340782"/>
            <a:ext cx="705600" cy="779121"/>
            <a:chOff x="1155891" y="1263986"/>
            <a:chExt cx="705414" cy="779290"/>
          </a:xfrm>
        </p:grpSpPr>
        <p:sp>
          <p:nvSpPr>
            <p:cNvPr id="8327" name="pole tekstowe 196"/>
            <p:cNvSpPr txBox="1">
              <a:spLocks noChangeArrowheads="1"/>
            </p:cNvSpPr>
            <p:nvPr/>
          </p:nvSpPr>
          <p:spPr bwMode="auto">
            <a:xfrm>
              <a:off x="1155891" y="1797055"/>
              <a:ext cx="705414" cy="246221"/>
            </a:xfrm>
            <a:prstGeom prst="rect">
              <a:avLst/>
            </a:prstGeom>
            <a:noFill/>
            <a:ln w="9525">
              <a:noFill/>
              <a:miter lim="800000"/>
              <a:headEnd/>
              <a:tailEnd/>
            </a:ln>
          </p:spPr>
          <p:txBody>
            <a:bodyPr>
              <a:spAutoFit/>
            </a:bodyPr>
            <a:lstStyle/>
            <a:p>
              <a:pPr algn="ctr"/>
              <a:r>
                <a:rPr lang="pl-PL" sz="1000">
                  <a:latin typeface="Calibri" pitchFamily="34" charset="0"/>
                </a:rPr>
                <a:t>Admin</a:t>
              </a:r>
            </a:p>
          </p:txBody>
        </p:sp>
        <p:sp>
          <p:nvSpPr>
            <p:cNvPr id="111" name="Prostokąt zaokrąglony 110"/>
            <p:cNvSpPr/>
            <p:nvPr/>
          </p:nvSpPr>
          <p:spPr bwMode="auto">
            <a:xfrm>
              <a:off x="1210597" y="1263986"/>
              <a:ext cx="591684" cy="770647"/>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29" name="Obraz 198" descr="admin.png"/>
            <p:cNvPicPr>
              <a:picLocks noChangeAspect="1"/>
            </p:cNvPicPr>
            <p:nvPr/>
          </p:nvPicPr>
          <p:blipFill>
            <a:blip r:embed="rId2" cstate="print"/>
            <a:srcRect/>
            <a:stretch>
              <a:fillRect/>
            </a:stretch>
          </p:blipFill>
          <p:spPr bwMode="auto">
            <a:xfrm>
              <a:off x="1340491" y="1335258"/>
              <a:ext cx="357777" cy="473894"/>
            </a:xfrm>
            <a:prstGeom prst="rect">
              <a:avLst/>
            </a:prstGeom>
            <a:noFill/>
            <a:ln w="9525">
              <a:noFill/>
              <a:miter lim="800000"/>
              <a:headEnd/>
              <a:tailEnd/>
            </a:ln>
          </p:spPr>
        </p:pic>
      </p:grpSp>
      <p:grpSp>
        <p:nvGrpSpPr>
          <p:cNvPr id="4" name="Grupa 190"/>
          <p:cNvGrpSpPr>
            <a:grpSpLocks/>
          </p:cNvGrpSpPr>
          <p:nvPr/>
        </p:nvGrpSpPr>
        <p:grpSpPr bwMode="auto">
          <a:xfrm>
            <a:off x="476641" y="1340781"/>
            <a:ext cx="711360" cy="770480"/>
            <a:chOff x="795346" y="2093513"/>
            <a:chExt cx="710640" cy="770480"/>
          </a:xfrm>
        </p:grpSpPr>
        <p:sp>
          <p:nvSpPr>
            <p:cNvPr id="8324" name="pole tekstowe 191"/>
            <p:cNvSpPr txBox="1">
              <a:spLocks noChangeArrowheads="1"/>
            </p:cNvSpPr>
            <p:nvPr/>
          </p:nvSpPr>
          <p:spPr bwMode="auto">
            <a:xfrm>
              <a:off x="795346" y="2626708"/>
              <a:ext cx="710640" cy="230832"/>
            </a:xfrm>
            <a:prstGeom prst="rect">
              <a:avLst/>
            </a:prstGeom>
            <a:noFill/>
            <a:ln w="9525">
              <a:noFill/>
              <a:miter lim="800000"/>
              <a:headEnd/>
              <a:tailEnd/>
            </a:ln>
          </p:spPr>
          <p:txBody>
            <a:bodyPr>
              <a:spAutoFit/>
            </a:bodyPr>
            <a:lstStyle/>
            <a:p>
              <a:pPr algn="ctr"/>
              <a:r>
                <a:rPr lang="pl-PL" sz="900">
                  <a:latin typeface="Calibri" pitchFamily="34" charset="0"/>
                </a:rPr>
                <a:t>Developer</a:t>
              </a:r>
            </a:p>
          </p:txBody>
        </p:sp>
        <p:sp>
          <p:nvSpPr>
            <p:cNvPr id="104" name="Prostokąt zaokrąglony 103"/>
            <p:cNvSpPr/>
            <p:nvPr/>
          </p:nvSpPr>
          <p:spPr bwMode="auto">
            <a:xfrm>
              <a:off x="854326" y="2093513"/>
              <a:ext cx="5926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26" name="Obraz 199" descr="admin.png"/>
            <p:cNvPicPr>
              <a:picLocks noChangeAspect="1"/>
            </p:cNvPicPr>
            <p:nvPr/>
          </p:nvPicPr>
          <p:blipFill>
            <a:blip r:embed="rId3" cstate="print"/>
            <a:srcRect/>
            <a:stretch>
              <a:fillRect/>
            </a:stretch>
          </p:blipFill>
          <p:spPr bwMode="auto">
            <a:xfrm>
              <a:off x="967032" y="2171020"/>
              <a:ext cx="357777" cy="457240"/>
            </a:xfrm>
            <a:prstGeom prst="rect">
              <a:avLst/>
            </a:prstGeom>
            <a:noFill/>
            <a:ln w="9525">
              <a:noFill/>
              <a:miter lim="800000"/>
              <a:headEnd/>
              <a:tailEnd/>
            </a:ln>
          </p:spPr>
        </p:pic>
      </p:grpSp>
      <p:grpSp>
        <p:nvGrpSpPr>
          <p:cNvPr id="5" name="Grupa 191"/>
          <p:cNvGrpSpPr>
            <a:grpSpLocks/>
          </p:cNvGrpSpPr>
          <p:nvPr/>
        </p:nvGrpSpPr>
        <p:grpSpPr bwMode="auto">
          <a:xfrm>
            <a:off x="1935360" y="1340782"/>
            <a:ext cx="652320" cy="779121"/>
            <a:chOff x="1564306" y="2093513"/>
            <a:chExt cx="652320" cy="779416"/>
          </a:xfrm>
        </p:grpSpPr>
        <p:sp>
          <p:nvSpPr>
            <p:cNvPr id="105" name="Prostokąt zaokrąglony 104"/>
            <p:cNvSpPr/>
            <p:nvPr/>
          </p:nvSpPr>
          <p:spPr bwMode="auto">
            <a:xfrm>
              <a:off x="1564306" y="2093513"/>
              <a:ext cx="593280" cy="770772"/>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22"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latin typeface="Calibri" pitchFamily="34" charset="0"/>
                </a:rPr>
                <a:t>Scientist</a:t>
              </a:r>
            </a:p>
          </p:txBody>
        </p:sp>
        <p:pic>
          <p:nvPicPr>
            <p:cNvPr id="8323" name="Obraz 200" descr="admin.png"/>
            <p:cNvPicPr>
              <a:picLocks noChangeAspect="1"/>
            </p:cNvPicPr>
            <p:nvPr/>
          </p:nvPicPr>
          <p:blipFill>
            <a:blip r:embed="rId4" cstate="print"/>
            <a:srcRect/>
            <a:stretch>
              <a:fillRect/>
            </a:stretch>
          </p:blipFill>
          <p:spPr bwMode="auto">
            <a:xfrm>
              <a:off x="1707933" y="2171020"/>
              <a:ext cx="356632" cy="457240"/>
            </a:xfrm>
            <a:prstGeom prst="rect">
              <a:avLst/>
            </a:prstGeom>
            <a:noFill/>
            <a:ln w="9525">
              <a:noFill/>
              <a:miter lim="800000"/>
              <a:headEnd/>
              <a:tailEnd/>
            </a:ln>
          </p:spPr>
        </p:pic>
      </p:grpSp>
      <p:sp>
        <p:nvSpPr>
          <p:cNvPr id="8201" name="pole tekstowe 303"/>
          <p:cNvSpPr txBox="1">
            <a:spLocks noChangeArrowheads="1"/>
          </p:cNvSpPr>
          <p:nvPr/>
        </p:nvSpPr>
        <p:spPr bwMode="auto">
          <a:xfrm>
            <a:off x="756001" y="3331070"/>
            <a:ext cx="1512000" cy="252026"/>
          </a:xfrm>
          <a:prstGeom prst="rect">
            <a:avLst/>
          </a:prstGeom>
          <a:noFill/>
          <a:ln w="9525">
            <a:noFill/>
            <a:miter lim="800000"/>
            <a:headEnd/>
            <a:tailEnd/>
          </a:ln>
        </p:spPr>
        <p:txBody>
          <a:bodyPr lIns="82936" tIns="41469" rIns="82936" bIns="41469">
            <a:spAutoFit/>
          </a:bodyPr>
          <a:lstStyle/>
          <a:p>
            <a:pPr algn="ctr"/>
            <a:r>
              <a:rPr lang="pl-PL" sz="1100">
                <a:latin typeface="Calibri" pitchFamily="34" charset="0"/>
              </a:rPr>
              <a:t>Development Mode</a:t>
            </a:r>
          </a:p>
        </p:txBody>
      </p:sp>
      <p:sp>
        <p:nvSpPr>
          <p:cNvPr id="136" name="Prostokąt zaokrąglony 135"/>
          <p:cNvSpPr/>
          <p:nvPr/>
        </p:nvSpPr>
        <p:spPr bwMode="auto">
          <a:xfrm>
            <a:off x="4390560" y="2348887"/>
            <a:ext cx="3421440" cy="1512159"/>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6" name="Grupa 289"/>
          <p:cNvGrpSpPr>
            <a:grpSpLocks/>
          </p:cNvGrpSpPr>
          <p:nvPr/>
        </p:nvGrpSpPr>
        <p:grpSpPr bwMode="auto">
          <a:xfrm>
            <a:off x="5122081" y="2204872"/>
            <a:ext cx="2132640" cy="276509"/>
            <a:chOff x="2392910" y="1835620"/>
            <a:chExt cx="3039251" cy="305238"/>
          </a:xfrm>
        </p:grpSpPr>
        <p:sp>
          <p:nvSpPr>
            <p:cNvPr id="138" name="Prostokąt zaokrąglony 137"/>
            <p:cNvSpPr/>
            <p:nvPr/>
          </p:nvSpPr>
          <p:spPr bwMode="auto">
            <a:xfrm>
              <a:off x="2392910" y="1835620"/>
              <a:ext cx="2807357"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20" name="pole tekstowe 291"/>
            <p:cNvSpPr txBox="1">
              <a:spLocks noChangeArrowheads="1"/>
            </p:cNvSpPr>
            <p:nvPr/>
          </p:nvSpPr>
          <p:spPr bwMode="auto">
            <a:xfrm>
              <a:off x="2429555" y="1835621"/>
              <a:ext cx="3002606" cy="288791"/>
            </a:xfrm>
            <a:prstGeom prst="rect">
              <a:avLst/>
            </a:prstGeom>
            <a:noFill/>
            <a:ln w="9525">
              <a:noFill/>
              <a:miter lim="800000"/>
              <a:headEnd/>
              <a:tailEnd/>
            </a:ln>
          </p:spPr>
          <p:txBody>
            <a:bodyPr>
              <a:spAutoFit/>
            </a:bodyPr>
            <a:lstStyle/>
            <a:p>
              <a:r>
                <a:rPr lang="pl-PL" sz="1100">
                  <a:latin typeface="Calibri" pitchFamily="34" charset="0"/>
                </a:rPr>
                <a:t>VPH-Share Core Services Host</a:t>
              </a:r>
              <a:endParaRPr lang="en-US" sz="1100">
                <a:latin typeface="Calibri" pitchFamily="34" charset="0"/>
              </a:endParaRPr>
            </a:p>
          </p:txBody>
        </p:sp>
      </p:grpSp>
      <p:grpSp>
        <p:nvGrpSpPr>
          <p:cNvPr id="7" name="Grupa 206"/>
          <p:cNvGrpSpPr>
            <a:grpSpLocks/>
          </p:cNvGrpSpPr>
          <p:nvPr/>
        </p:nvGrpSpPr>
        <p:grpSpPr bwMode="auto">
          <a:xfrm>
            <a:off x="588961" y="2191910"/>
            <a:ext cx="1909440" cy="432045"/>
            <a:chOff x="589569" y="2492896"/>
            <a:chExt cx="1908213" cy="432048"/>
          </a:xfrm>
        </p:grpSpPr>
        <p:cxnSp>
          <p:nvCxnSpPr>
            <p:cNvPr id="194" name="Łącznik prosty 84"/>
            <p:cNvCxnSpPr/>
            <p:nvPr/>
          </p:nvCxnSpPr>
          <p:spPr>
            <a:xfrm>
              <a:off x="1494747" y="2492896"/>
              <a:ext cx="0" cy="432048"/>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Łącznik prosty 196"/>
            <p:cNvCxnSpPr/>
            <p:nvPr/>
          </p:nvCxnSpPr>
          <p:spPr>
            <a:xfrm>
              <a:off x="589569" y="2492896"/>
              <a:ext cx="1908213"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grpSp>
      <p:grpSp>
        <p:nvGrpSpPr>
          <p:cNvPr id="8" name="Grupa 132"/>
          <p:cNvGrpSpPr>
            <a:grpSpLocks/>
          </p:cNvGrpSpPr>
          <p:nvPr/>
        </p:nvGrpSpPr>
        <p:grpSpPr bwMode="auto">
          <a:xfrm>
            <a:off x="3286080" y="4258528"/>
            <a:ext cx="3240000" cy="2088219"/>
            <a:chOff x="4499992" y="4221090"/>
            <a:chExt cx="3240360" cy="2088230"/>
          </a:xfrm>
        </p:grpSpPr>
        <p:sp>
          <p:nvSpPr>
            <p:cNvPr id="183" name="Prostokąt zaokrąglony 182"/>
            <p:cNvSpPr/>
            <p:nvPr/>
          </p:nvSpPr>
          <p:spPr bwMode="auto">
            <a:xfrm>
              <a:off x="4572000" y="4365106"/>
              <a:ext cx="3168352" cy="1944214"/>
            </a:xfrm>
            <a:prstGeom prst="roundRect">
              <a:avLst>
                <a:gd name="adj" fmla="val 2303"/>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grpSp>
          <p:nvGrpSpPr>
            <p:cNvPr id="9" name="Grupa 289"/>
            <p:cNvGrpSpPr>
              <a:grpSpLocks/>
            </p:cNvGrpSpPr>
            <p:nvPr/>
          </p:nvGrpSpPr>
          <p:grpSpPr bwMode="auto">
            <a:xfrm>
              <a:off x="4848500" y="4221090"/>
              <a:ext cx="2891852" cy="276510"/>
              <a:chOff x="2017928" y="1835621"/>
              <a:chExt cx="4120497" cy="304698"/>
            </a:xfrm>
          </p:grpSpPr>
          <p:sp>
            <p:nvSpPr>
              <p:cNvPr id="186" name="Prostokąt zaokrąglony 185"/>
              <p:cNvSpPr/>
              <p:nvPr/>
            </p:nvSpPr>
            <p:spPr bwMode="auto">
              <a:xfrm>
                <a:off x="2034360" y="1835621"/>
                <a:ext cx="3710075" cy="304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16" name="pole tekstowe 291"/>
              <p:cNvSpPr txBox="1">
                <a:spLocks noChangeArrowheads="1"/>
              </p:cNvSpPr>
              <p:nvPr/>
            </p:nvSpPr>
            <p:spPr bwMode="auto">
              <a:xfrm>
                <a:off x="2017928" y="1835621"/>
                <a:ext cx="4120497" cy="288280"/>
              </a:xfrm>
              <a:prstGeom prst="rect">
                <a:avLst/>
              </a:prstGeom>
              <a:noFill/>
              <a:ln w="9525">
                <a:noFill/>
                <a:miter lim="800000"/>
                <a:headEnd/>
                <a:tailEnd/>
              </a:ln>
            </p:spPr>
            <p:txBody>
              <a:bodyPr>
                <a:spAutoFit/>
              </a:bodyPr>
              <a:lstStyle/>
              <a:p>
                <a:r>
                  <a:rPr lang="pl-PL" sz="1100">
                    <a:latin typeface="Calibri" pitchFamily="34" charset="0"/>
                  </a:rPr>
                  <a:t>OpenStack/Nova Computational Cloud Site</a:t>
                </a:r>
                <a:endParaRPr lang="en-US" sz="1100">
                  <a:latin typeface="Calibri" pitchFamily="34" charset="0"/>
                </a:endParaRPr>
              </a:p>
            </p:txBody>
          </p:sp>
        </p:grpSp>
        <p:grpSp>
          <p:nvGrpSpPr>
            <p:cNvPr id="10" name="Grupa 111"/>
            <p:cNvGrpSpPr>
              <a:grpSpLocks/>
            </p:cNvGrpSpPr>
            <p:nvPr/>
          </p:nvGrpSpPr>
          <p:grpSpPr bwMode="auto">
            <a:xfrm>
              <a:off x="5436096" y="4581129"/>
              <a:ext cx="2304256" cy="1584176"/>
              <a:chOff x="5436096" y="4437112"/>
              <a:chExt cx="2304256" cy="1584176"/>
            </a:xfrm>
          </p:grpSpPr>
          <p:grpSp>
            <p:nvGrpSpPr>
              <p:cNvPr id="11" name="Grupa 58"/>
              <p:cNvGrpSpPr>
                <a:grpSpLocks/>
              </p:cNvGrpSpPr>
              <p:nvPr/>
            </p:nvGrpSpPr>
            <p:grpSpPr bwMode="auto">
              <a:xfrm>
                <a:off x="5436096" y="4437112"/>
                <a:ext cx="683554" cy="765443"/>
                <a:chOff x="6498287" y="4563035"/>
                <a:chExt cx="683554" cy="765443"/>
              </a:xfrm>
            </p:grpSpPr>
            <p:sp>
              <p:nvSpPr>
                <p:cNvPr id="219" name="Prostokąt zaokrąglony 218"/>
                <p:cNvSpPr/>
                <p:nvPr/>
              </p:nvSpPr>
              <p:spPr>
                <a:xfrm>
                  <a:off x="6587577" y="4563036"/>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13" name="Obraz 86"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314"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2" name="Grupa 59"/>
              <p:cNvGrpSpPr>
                <a:grpSpLocks/>
              </p:cNvGrpSpPr>
              <p:nvPr/>
            </p:nvGrpSpPr>
            <p:grpSpPr bwMode="auto">
              <a:xfrm>
                <a:off x="5976302" y="4437112"/>
                <a:ext cx="683554" cy="765443"/>
                <a:chOff x="6498287" y="4563035"/>
                <a:chExt cx="683554" cy="765443"/>
              </a:xfrm>
            </p:grpSpPr>
            <p:sp>
              <p:nvSpPr>
                <p:cNvPr id="61" name="Prostokąt zaokrąglony 60"/>
                <p:cNvSpPr/>
                <p:nvPr/>
              </p:nvSpPr>
              <p:spPr>
                <a:xfrm>
                  <a:off x="6587432" y="4563036"/>
                  <a:ext cx="505496"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10" name="Obraz 61"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311"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3" name="Grupa 63"/>
              <p:cNvGrpSpPr>
                <a:grpSpLocks/>
              </p:cNvGrpSpPr>
              <p:nvPr/>
            </p:nvGrpSpPr>
            <p:grpSpPr bwMode="auto">
              <a:xfrm>
                <a:off x="6516216" y="4438243"/>
                <a:ext cx="683554" cy="765443"/>
                <a:chOff x="6498287" y="4563035"/>
                <a:chExt cx="683554" cy="765443"/>
              </a:xfrm>
            </p:grpSpPr>
            <p:sp>
              <p:nvSpPr>
                <p:cNvPr id="65" name="Prostokąt zaokrąglony 64"/>
                <p:cNvSpPr/>
                <p:nvPr/>
              </p:nvSpPr>
              <p:spPr>
                <a:xfrm>
                  <a:off x="6587577" y="4563344"/>
                  <a:ext cx="505497"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07" name="Obraz 65"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308"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4" name="Grupa 67"/>
              <p:cNvGrpSpPr>
                <a:grpSpLocks/>
              </p:cNvGrpSpPr>
              <p:nvPr/>
            </p:nvGrpSpPr>
            <p:grpSpPr bwMode="auto">
              <a:xfrm>
                <a:off x="7056422" y="4438243"/>
                <a:ext cx="683554" cy="765443"/>
                <a:chOff x="6498287" y="4563035"/>
                <a:chExt cx="683554" cy="765443"/>
              </a:xfrm>
            </p:grpSpPr>
            <p:sp>
              <p:nvSpPr>
                <p:cNvPr id="69" name="Prostokąt zaokrąglony 68"/>
                <p:cNvSpPr/>
                <p:nvPr/>
              </p:nvSpPr>
              <p:spPr>
                <a:xfrm>
                  <a:off x="6587432" y="4563344"/>
                  <a:ext cx="505496"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04" name="Obraz 69"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305"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5" name="Grupa 89"/>
              <p:cNvGrpSpPr>
                <a:grpSpLocks/>
              </p:cNvGrpSpPr>
              <p:nvPr/>
            </p:nvGrpSpPr>
            <p:grpSpPr bwMode="auto">
              <a:xfrm>
                <a:off x="5436472" y="5254714"/>
                <a:ext cx="683554" cy="765443"/>
                <a:chOff x="6498287" y="4563035"/>
                <a:chExt cx="683554" cy="765443"/>
              </a:xfrm>
            </p:grpSpPr>
            <p:sp>
              <p:nvSpPr>
                <p:cNvPr id="91" name="Prostokąt zaokrąglony 90"/>
                <p:cNvSpPr/>
                <p:nvPr/>
              </p:nvSpPr>
              <p:spPr>
                <a:xfrm>
                  <a:off x="6587201" y="4563444"/>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01" name="Obraz 91"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302"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6" name="Grupa 93"/>
              <p:cNvGrpSpPr>
                <a:grpSpLocks/>
              </p:cNvGrpSpPr>
              <p:nvPr/>
            </p:nvGrpSpPr>
            <p:grpSpPr bwMode="auto">
              <a:xfrm>
                <a:off x="5976678" y="5254714"/>
                <a:ext cx="683554" cy="765443"/>
                <a:chOff x="6498287" y="4563035"/>
                <a:chExt cx="683554" cy="765443"/>
              </a:xfrm>
            </p:grpSpPr>
            <p:sp>
              <p:nvSpPr>
                <p:cNvPr id="95" name="Prostokąt zaokrąglony 94"/>
                <p:cNvSpPr/>
                <p:nvPr/>
              </p:nvSpPr>
              <p:spPr>
                <a:xfrm>
                  <a:off x="6587055" y="4563444"/>
                  <a:ext cx="505496"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98" name="Obraz 95"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299"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7" name="Grupa 97"/>
              <p:cNvGrpSpPr>
                <a:grpSpLocks/>
              </p:cNvGrpSpPr>
              <p:nvPr/>
            </p:nvGrpSpPr>
            <p:grpSpPr bwMode="auto">
              <a:xfrm>
                <a:off x="6516592" y="5255845"/>
                <a:ext cx="683554" cy="765443"/>
                <a:chOff x="6498287" y="4563035"/>
                <a:chExt cx="683554" cy="765443"/>
              </a:xfrm>
            </p:grpSpPr>
            <p:sp>
              <p:nvSpPr>
                <p:cNvPr id="99" name="Prostokąt zaokrąglony 98"/>
                <p:cNvSpPr/>
                <p:nvPr/>
              </p:nvSpPr>
              <p:spPr>
                <a:xfrm>
                  <a:off x="6587201" y="4563753"/>
                  <a:ext cx="505497"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95" name="Obraz 99"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296"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18" name="Grupa 101"/>
              <p:cNvGrpSpPr>
                <a:grpSpLocks/>
              </p:cNvGrpSpPr>
              <p:nvPr/>
            </p:nvGrpSpPr>
            <p:grpSpPr bwMode="auto">
              <a:xfrm>
                <a:off x="7056798" y="5255845"/>
                <a:ext cx="683554" cy="765443"/>
                <a:chOff x="6498287" y="4563035"/>
                <a:chExt cx="683554" cy="765443"/>
              </a:xfrm>
            </p:grpSpPr>
            <p:sp>
              <p:nvSpPr>
                <p:cNvPr id="106" name="Prostokąt zaokrąglony 105"/>
                <p:cNvSpPr/>
                <p:nvPr/>
              </p:nvSpPr>
              <p:spPr>
                <a:xfrm>
                  <a:off x="6587055" y="4563753"/>
                  <a:ext cx="505496"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92" name="Obraz 106" descr="1368547005_server.png"/>
                <p:cNvPicPr>
                  <a:picLocks noChangeAspect="1"/>
                </p:cNvPicPr>
                <p:nvPr/>
              </p:nvPicPr>
              <p:blipFill>
                <a:blip r:embed="rId5" cstate="print"/>
                <a:srcRect/>
                <a:stretch>
                  <a:fillRect/>
                </a:stretch>
              </p:blipFill>
              <p:spPr bwMode="auto">
                <a:xfrm>
                  <a:off x="6660232" y="4581128"/>
                  <a:ext cx="365760" cy="365760"/>
                </a:xfrm>
                <a:prstGeom prst="rect">
                  <a:avLst/>
                </a:prstGeom>
                <a:noFill/>
                <a:ln w="9525">
                  <a:noFill/>
                  <a:miter lim="800000"/>
                  <a:headEnd/>
                  <a:tailEnd/>
                </a:ln>
              </p:spPr>
            </p:pic>
            <p:sp>
              <p:nvSpPr>
                <p:cNvPr id="8293"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sp>
          <p:nvSpPr>
            <p:cNvPr id="117" name="Prostokąt zaokrąglony 116"/>
            <p:cNvSpPr/>
            <p:nvPr/>
          </p:nvSpPr>
          <p:spPr>
            <a:xfrm>
              <a:off x="4733298" y="4581130"/>
              <a:ext cx="504056" cy="764724"/>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78" name="Obraz 118" descr="1368547005_server.png"/>
            <p:cNvPicPr>
              <a:picLocks noChangeAspect="1"/>
            </p:cNvPicPr>
            <p:nvPr/>
          </p:nvPicPr>
          <p:blipFill>
            <a:blip r:embed="rId5" cstate="print"/>
            <a:srcRect/>
            <a:stretch>
              <a:fillRect/>
            </a:stretch>
          </p:blipFill>
          <p:spPr bwMode="auto">
            <a:xfrm>
              <a:off x="4805953" y="4599222"/>
              <a:ext cx="365760" cy="365760"/>
            </a:xfrm>
            <a:prstGeom prst="rect">
              <a:avLst/>
            </a:prstGeom>
            <a:noFill/>
            <a:ln w="9525">
              <a:noFill/>
              <a:miter lim="800000"/>
              <a:headEnd/>
              <a:tailEnd/>
            </a:ln>
          </p:spPr>
        </p:pic>
        <p:sp>
          <p:nvSpPr>
            <p:cNvPr id="8279" name="pole tekstowe 303"/>
            <p:cNvSpPr txBox="1">
              <a:spLocks noChangeArrowheads="1"/>
            </p:cNvSpPr>
            <p:nvPr/>
          </p:nvSpPr>
          <p:spPr bwMode="auto">
            <a:xfrm>
              <a:off x="4644008" y="4915298"/>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Head Node</a:t>
              </a:r>
            </a:p>
          </p:txBody>
        </p:sp>
        <p:pic>
          <p:nvPicPr>
            <p:cNvPr id="8280" name="Obraz 124" descr="1368547602_onebit_14.png"/>
            <p:cNvPicPr>
              <a:picLocks noChangeAspect="1"/>
            </p:cNvPicPr>
            <p:nvPr/>
          </p:nvPicPr>
          <p:blipFill>
            <a:blip r:embed="rId6" cstate="print"/>
            <a:srcRect/>
            <a:stretch>
              <a:fillRect/>
            </a:stretch>
          </p:blipFill>
          <p:spPr bwMode="auto">
            <a:xfrm>
              <a:off x="4805953" y="5511513"/>
              <a:ext cx="365760" cy="365760"/>
            </a:xfrm>
            <a:prstGeom prst="rect">
              <a:avLst/>
            </a:prstGeom>
            <a:noFill/>
            <a:ln w="9525">
              <a:noFill/>
              <a:miter lim="800000"/>
              <a:headEnd/>
              <a:tailEnd/>
            </a:ln>
          </p:spPr>
        </p:pic>
        <p:sp>
          <p:nvSpPr>
            <p:cNvPr id="8281" name="pole tekstowe 303"/>
            <p:cNvSpPr txBox="1">
              <a:spLocks noChangeArrowheads="1"/>
            </p:cNvSpPr>
            <p:nvPr/>
          </p:nvSpPr>
          <p:spPr bwMode="auto">
            <a:xfrm>
              <a:off x="4499992" y="5815003"/>
              <a:ext cx="979970"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Image store (Glance)</a:t>
              </a:r>
            </a:p>
          </p:txBody>
        </p:sp>
        <p:sp>
          <p:nvSpPr>
            <p:cNvPr id="127" name="Nawias klamrowy otwierający 126"/>
            <p:cNvSpPr/>
            <p:nvPr/>
          </p:nvSpPr>
          <p:spPr>
            <a:xfrm>
              <a:off x="5328084" y="4599851"/>
              <a:ext cx="151216" cy="1555371"/>
            </a:xfrm>
            <a:prstGeom prst="leftBrace">
              <a:avLst>
                <a:gd name="adj1" fmla="val 8333"/>
                <a:gd name="adj2" fmla="val 121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35" name="Prostokąt zaokrąglony 134"/>
          <p:cNvSpPr/>
          <p:nvPr/>
        </p:nvSpPr>
        <p:spPr bwMode="auto">
          <a:xfrm>
            <a:off x="3974400" y="2612434"/>
            <a:ext cx="865440" cy="600544"/>
          </a:xfrm>
          <a:prstGeom prst="roundRect">
            <a:avLst>
              <a:gd name="adj" fmla="val 1269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8207" name="pole tekstowe 291"/>
          <p:cNvSpPr txBox="1">
            <a:spLocks noChangeArrowheads="1"/>
          </p:cNvSpPr>
          <p:nvPr/>
        </p:nvSpPr>
        <p:spPr bwMode="auto">
          <a:xfrm>
            <a:off x="3903841" y="2612434"/>
            <a:ext cx="1028160" cy="600154"/>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Cloud Facade</a:t>
            </a:r>
          </a:p>
          <a:p>
            <a:pPr algn="ctr"/>
            <a:r>
              <a:rPr lang="pl-PL" sz="1100">
                <a:latin typeface="Calibri" pitchFamily="34" charset="0"/>
              </a:rPr>
              <a:t>(secure RESTful API )</a:t>
            </a:r>
            <a:endParaRPr lang="en-US" sz="1100">
              <a:latin typeface="Calibri" pitchFamily="34" charset="0"/>
            </a:endParaRPr>
          </a:p>
        </p:txBody>
      </p:sp>
      <p:grpSp>
        <p:nvGrpSpPr>
          <p:cNvPr id="19" name="Grupa 144"/>
          <p:cNvGrpSpPr>
            <a:grpSpLocks/>
          </p:cNvGrpSpPr>
          <p:nvPr/>
        </p:nvGrpSpPr>
        <p:grpSpPr bwMode="auto">
          <a:xfrm>
            <a:off x="3828961" y="2900465"/>
            <a:ext cx="145440" cy="72008"/>
            <a:chOff x="2987824" y="3465003"/>
            <a:chExt cx="144851" cy="72009"/>
          </a:xfrm>
        </p:grpSpPr>
        <p:cxnSp>
          <p:nvCxnSpPr>
            <p:cNvPr id="141" name="Łącznik prosty 140"/>
            <p:cNvCxnSpPr/>
            <p:nvPr/>
          </p:nvCxnSpPr>
          <p:spPr>
            <a:xfrm>
              <a:off x="3059533" y="3501008"/>
              <a:ext cx="73142"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
          <p:nvSpPr>
            <p:cNvPr id="142" name="Elipsa 141"/>
            <p:cNvSpPr/>
            <p:nvPr/>
          </p:nvSpPr>
          <p:spPr>
            <a:xfrm>
              <a:off x="2987824" y="3465003"/>
              <a:ext cx="71709" cy="7200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 name="Grupa 204"/>
          <p:cNvGrpSpPr>
            <a:grpSpLocks/>
          </p:cNvGrpSpPr>
          <p:nvPr/>
        </p:nvGrpSpPr>
        <p:grpSpPr bwMode="auto">
          <a:xfrm>
            <a:off x="6654240" y="4281571"/>
            <a:ext cx="2067840" cy="1091634"/>
            <a:chOff x="6032249" y="4293099"/>
            <a:chExt cx="2068143" cy="1091610"/>
          </a:xfrm>
        </p:grpSpPr>
        <p:sp>
          <p:nvSpPr>
            <p:cNvPr id="148" name="Prostokąt zaokrąglony 147"/>
            <p:cNvSpPr/>
            <p:nvPr/>
          </p:nvSpPr>
          <p:spPr bwMode="auto">
            <a:xfrm>
              <a:off x="6032249" y="4519196"/>
              <a:ext cx="2068143" cy="865513"/>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grpSp>
          <p:nvGrpSpPr>
            <p:cNvPr id="22" name="Grupa 289"/>
            <p:cNvGrpSpPr>
              <a:grpSpLocks/>
            </p:cNvGrpSpPr>
            <p:nvPr/>
          </p:nvGrpSpPr>
          <p:grpSpPr bwMode="auto">
            <a:xfrm>
              <a:off x="6589610" y="4293099"/>
              <a:ext cx="917415" cy="276962"/>
              <a:chOff x="2034867" y="1852540"/>
              <a:chExt cx="1307192" cy="305196"/>
            </a:xfrm>
          </p:grpSpPr>
          <p:sp>
            <p:nvSpPr>
              <p:cNvPr id="192" name="Prostokąt zaokrąglony 191"/>
              <p:cNvSpPr/>
              <p:nvPr/>
            </p:nvSpPr>
            <p:spPr bwMode="auto">
              <a:xfrm>
                <a:off x="2034867" y="1852540"/>
                <a:ext cx="1307192" cy="3046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71" name="pole tekstowe 291"/>
              <p:cNvSpPr txBox="1">
                <a:spLocks noChangeArrowheads="1"/>
              </p:cNvSpPr>
              <p:nvPr/>
            </p:nvSpPr>
            <p:spPr bwMode="auto">
              <a:xfrm>
                <a:off x="2224718" y="1869463"/>
                <a:ext cx="1076377" cy="288273"/>
              </a:xfrm>
              <a:prstGeom prst="rect">
                <a:avLst/>
              </a:prstGeom>
              <a:noFill/>
              <a:ln w="9525">
                <a:noFill/>
                <a:miter lim="800000"/>
                <a:headEnd/>
                <a:tailEnd/>
              </a:ln>
            </p:spPr>
            <p:txBody>
              <a:bodyPr>
                <a:spAutoFit/>
              </a:bodyPr>
              <a:lstStyle/>
              <a:p>
                <a:r>
                  <a:rPr lang="pl-PL" sz="1100">
                    <a:latin typeface="Calibri" pitchFamily="34" charset="0"/>
                  </a:rPr>
                  <a:t>Other CS</a:t>
                </a:r>
                <a:endParaRPr lang="en-US" sz="1100">
                  <a:latin typeface="Calibri" pitchFamily="34" charset="0"/>
                </a:endParaRPr>
              </a:p>
            </p:txBody>
          </p:sp>
        </p:grpSp>
        <p:pic>
          <p:nvPicPr>
            <p:cNvPr id="8259" name="Obraz 153" descr="1368547602_onebit_14.png"/>
            <p:cNvPicPr>
              <a:picLocks noChangeAspect="1"/>
            </p:cNvPicPr>
            <p:nvPr/>
          </p:nvPicPr>
          <p:blipFill>
            <a:blip r:embed="rId6" cstate="print"/>
            <a:srcRect/>
            <a:stretch>
              <a:fillRect/>
            </a:stretch>
          </p:blipFill>
          <p:spPr bwMode="auto">
            <a:xfrm>
              <a:off x="6123615" y="5001115"/>
              <a:ext cx="300092" cy="300092"/>
            </a:xfrm>
            <a:prstGeom prst="rect">
              <a:avLst/>
            </a:prstGeom>
            <a:noFill/>
            <a:ln w="9525">
              <a:noFill/>
              <a:miter lim="800000"/>
              <a:headEnd/>
              <a:tailEnd/>
            </a:ln>
          </p:spPr>
        </p:pic>
        <p:grpSp>
          <p:nvGrpSpPr>
            <p:cNvPr id="23" name="Grupa 203"/>
            <p:cNvGrpSpPr>
              <a:grpSpLocks/>
            </p:cNvGrpSpPr>
            <p:nvPr/>
          </p:nvGrpSpPr>
          <p:grpSpPr bwMode="auto">
            <a:xfrm>
              <a:off x="6534046" y="4653135"/>
              <a:ext cx="1423446" cy="648072"/>
              <a:chOff x="7020272" y="4509120"/>
              <a:chExt cx="1423446" cy="648072"/>
            </a:xfrm>
          </p:grpSpPr>
          <p:sp>
            <p:nvSpPr>
              <p:cNvPr id="189" name="Prostokąt zaokrąglony 188"/>
              <p:cNvSpPr/>
              <p:nvPr/>
            </p:nvSpPr>
            <p:spPr>
              <a:xfrm>
                <a:off x="7019669" y="4509113"/>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Prostokąt zaokrąglony 194"/>
              <p:cNvSpPr/>
              <p:nvPr/>
            </p:nvSpPr>
            <p:spPr>
              <a:xfrm>
                <a:off x="7379722" y="4509113"/>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Prostokąt zaokrąglony 195"/>
              <p:cNvSpPr/>
              <p:nvPr/>
            </p:nvSpPr>
            <p:spPr>
              <a:xfrm>
                <a:off x="7739774" y="4509113"/>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Prostokąt zaokrąglony 197"/>
              <p:cNvSpPr/>
              <p:nvPr/>
            </p:nvSpPr>
            <p:spPr>
              <a:xfrm>
                <a:off x="8099827" y="4509113"/>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Prostokąt zaokrąglony 198"/>
              <p:cNvSpPr/>
              <p:nvPr/>
            </p:nvSpPr>
            <p:spPr>
              <a:xfrm>
                <a:off x="7019669" y="4844660"/>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Prostokąt zaokrąglony 199"/>
              <p:cNvSpPr/>
              <p:nvPr/>
            </p:nvSpPr>
            <p:spPr>
              <a:xfrm>
                <a:off x="7379722" y="4844660"/>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Prostokąt zaokrąglony 200"/>
              <p:cNvSpPr/>
              <p:nvPr/>
            </p:nvSpPr>
            <p:spPr>
              <a:xfrm>
                <a:off x="7739774" y="4844660"/>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Prostokąt zaokrąglony 201"/>
              <p:cNvSpPr/>
              <p:nvPr/>
            </p:nvSpPr>
            <p:spPr>
              <a:xfrm>
                <a:off x="8099827" y="4844660"/>
                <a:ext cx="344210"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3" name="Prostokąt zaokrąglony 202"/>
            <p:cNvSpPr/>
            <p:nvPr/>
          </p:nvSpPr>
          <p:spPr>
            <a:xfrm>
              <a:off x="6101379" y="4653128"/>
              <a:ext cx="344210" cy="312506"/>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 name="Grupa 224"/>
          <p:cNvGrpSpPr>
            <a:grpSpLocks/>
          </p:cNvGrpSpPr>
          <p:nvPr/>
        </p:nvGrpSpPr>
        <p:grpSpPr bwMode="auto">
          <a:xfrm>
            <a:off x="6664320" y="5255112"/>
            <a:ext cx="2067840" cy="1091635"/>
            <a:chOff x="6032249" y="4293098"/>
            <a:chExt cx="2068143" cy="1091611"/>
          </a:xfrm>
        </p:grpSpPr>
        <p:sp>
          <p:nvSpPr>
            <p:cNvPr id="226" name="Prostokąt zaokrąglony 225"/>
            <p:cNvSpPr/>
            <p:nvPr/>
          </p:nvSpPr>
          <p:spPr bwMode="auto">
            <a:xfrm>
              <a:off x="6032249" y="4519196"/>
              <a:ext cx="2068143" cy="865513"/>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grpSp>
          <p:nvGrpSpPr>
            <p:cNvPr id="26" name="Grupa 289"/>
            <p:cNvGrpSpPr>
              <a:grpSpLocks/>
            </p:cNvGrpSpPr>
            <p:nvPr/>
          </p:nvGrpSpPr>
          <p:grpSpPr bwMode="auto">
            <a:xfrm>
              <a:off x="6589611" y="4293098"/>
              <a:ext cx="1106809" cy="276960"/>
              <a:chOff x="2034871" y="1852540"/>
              <a:chExt cx="1577055" cy="305194"/>
            </a:xfrm>
          </p:grpSpPr>
          <p:sp>
            <p:nvSpPr>
              <p:cNvPr id="239" name="Prostokąt zaokrąglony 238"/>
              <p:cNvSpPr/>
              <p:nvPr/>
            </p:nvSpPr>
            <p:spPr bwMode="auto">
              <a:xfrm>
                <a:off x="2034871" y="1852540"/>
                <a:ext cx="1307192" cy="3046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56" name="pole tekstowe 291"/>
              <p:cNvSpPr txBox="1">
                <a:spLocks noChangeArrowheads="1"/>
              </p:cNvSpPr>
              <p:nvPr/>
            </p:nvSpPr>
            <p:spPr bwMode="auto">
              <a:xfrm>
                <a:off x="2056345" y="1869461"/>
                <a:ext cx="1555581" cy="288273"/>
              </a:xfrm>
              <a:prstGeom prst="rect">
                <a:avLst/>
              </a:prstGeom>
              <a:noFill/>
              <a:ln w="9525">
                <a:noFill/>
                <a:miter lim="800000"/>
                <a:headEnd/>
                <a:tailEnd/>
              </a:ln>
            </p:spPr>
            <p:txBody>
              <a:bodyPr>
                <a:spAutoFit/>
              </a:bodyPr>
              <a:lstStyle/>
              <a:p>
                <a:r>
                  <a:rPr lang="pl-PL" sz="1100">
                    <a:latin typeface="Calibri" pitchFamily="34" charset="0"/>
                  </a:rPr>
                  <a:t>Amazon EC2</a:t>
                </a:r>
                <a:endParaRPr lang="en-US" sz="1100">
                  <a:latin typeface="Calibri" pitchFamily="34" charset="0"/>
                </a:endParaRPr>
              </a:p>
            </p:txBody>
          </p:sp>
        </p:grpSp>
        <p:pic>
          <p:nvPicPr>
            <p:cNvPr id="8244" name="Obraz 227" descr="1368547602_onebit_14.png"/>
            <p:cNvPicPr>
              <a:picLocks noChangeAspect="1"/>
            </p:cNvPicPr>
            <p:nvPr/>
          </p:nvPicPr>
          <p:blipFill>
            <a:blip r:embed="rId6" cstate="print"/>
            <a:srcRect/>
            <a:stretch>
              <a:fillRect/>
            </a:stretch>
          </p:blipFill>
          <p:spPr bwMode="auto">
            <a:xfrm>
              <a:off x="6123615" y="5001115"/>
              <a:ext cx="300092" cy="300092"/>
            </a:xfrm>
            <a:prstGeom prst="rect">
              <a:avLst/>
            </a:prstGeom>
            <a:noFill/>
            <a:ln w="9525">
              <a:noFill/>
              <a:miter lim="800000"/>
              <a:headEnd/>
              <a:tailEnd/>
            </a:ln>
          </p:spPr>
        </p:pic>
        <p:grpSp>
          <p:nvGrpSpPr>
            <p:cNvPr id="27" name="Grupa 203"/>
            <p:cNvGrpSpPr>
              <a:grpSpLocks/>
            </p:cNvGrpSpPr>
            <p:nvPr/>
          </p:nvGrpSpPr>
          <p:grpSpPr bwMode="auto">
            <a:xfrm>
              <a:off x="6534046" y="4653135"/>
              <a:ext cx="1423446" cy="648072"/>
              <a:chOff x="7020272" y="4509120"/>
              <a:chExt cx="1423446" cy="648072"/>
            </a:xfrm>
          </p:grpSpPr>
          <p:sp>
            <p:nvSpPr>
              <p:cNvPr id="231" name="Prostokąt zaokrąglony 230"/>
              <p:cNvSpPr/>
              <p:nvPr/>
            </p:nvSpPr>
            <p:spPr>
              <a:xfrm>
                <a:off x="7019669" y="4509113"/>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Prostokąt zaokrąglony 231"/>
              <p:cNvSpPr/>
              <p:nvPr/>
            </p:nvSpPr>
            <p:spPr>
              <a:xfrm>
                <a:off x="7379722" y="4509113"/>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Prostokąt zaokrąglony 232"/>
              <p:cNvSpPr/>
              <p:nvPr/>
            </p:nvSpPr>
            <p:spPr>
              <a:xfrm>
                <a:off x="7739774" y="4509113"/>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Prostokąt zaokrąglony 233"/>
              <p:cNvSpPr/>
              <p:nvPr/>
            </p:nvSpPr>
            <p:spPr>
              <a:xfrm>
                <a:off x="8099827" y="4509113"/>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Prostokąt zaokrąglony 234"/>
              <p:cNvSpPr/>
              <p:nvPr/>
            </p:nvSpPr>
            <p:spPr>
              <a:xfrm>
                <a:off x="7019669" y="4844660"/>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Prostokąt zaokrąglony 235"/>
              <p:cNvSpPr/>
              <p:nvPr/>
            </p:nvSpPr>
            <p:spPr>
              <a:xfrm>
                <a:off x="7379722" y="4844660"/>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Prostokąt zaokrąglony 236"/>
              <p:cNvSpPr/>
              <p:nvPr/>
            </p:nvSpPr>
            <p:spPr>
              <a:xfrm>
                <a:off x="7739774" y="4844660"/>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Prostokąt zaokrąglony 237"/>
              <p:cNvSpPr/>
              <p:nvPr/>
            </p:nvSpPr>
            <p:spPr>
              <a:xfrm>
                <a:off x="8099827" y="4844660"/>
                <a:ext cx="344211" cy="31250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0" name="Prostokąt zaokrąglony 229"/>
            <p:cNvSpPr/>
            <p:nvPr/>
          </p:nvSpPr>
          <p:spPr>
            <a:xfrm>
              <a:off x="6101379" y="4653128"/>
              <a:ext cx="344211" cy="312506"/>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1" name="Nawias klamrowy zamykający 240"/>
          <p:cNvSpPr/>
          <p:nvPr/>
        </p:nvSpPr>
        <p:spPr>
          <a:xfrm rot="5400000" flipH="1">
            <a:off x="6031430" y="2368505"/>
            <a:ext cx="205942" cy="3355200"/>
          </a:xfrm>
          <a:prstGeom prst="rightBrace">
            <a:avLst>
              <a:gd name="adj1" fmla="val 8333"/>
              <a:gd name="adj2" fmla="val 60220"/>
            </a:avLst>
          </a:prstGeom>
        </p:spPr>
        <p:style>
          <a:lnRef idx="1">
            <a:schemeClr val="accent1"/>
          </a:lnRef>
          <a:fillRef idx="0">
            <a:schemeClr val="accent1"/>
          </a:fillRef>
          <a:effectRef idx="0">
            <a:schemeClr val="accent1"/>
          </a:effectRef>
          <a:fontRef idx="minor">
            <a:schemeClr val="tx1"/>
          </a:fontRef>
        </p:style>
        <p:txBody>
          <a:bodyPr lIns="91430" tIns="45715" rIns="91430" bIns="45715" anchor="ctr"/>
          <a:lstStyle/>
          <a:p>
            <a:pPr algn="ctr">
              <a:defRPr/>
            </a:pPr>
            <a:endParaRPr lang="en-US"/>
          </a:p>
        </p:txBody>
      </p:sp>
      <p:grpSp>
        <p:nvGrpSpPr>
          <p:cNvPr id="28" name="Grupa 256"/>
          <p:cNvGrpSpPr>
            <a:grpSpLocks/>
          </p:cNvGrpSpPr>
          <p:nvPr/>
        </p:nvGrpSpPr>
        <p:grpSpPr bwMode="auto">
          <a:xfrm>
            <a:off x="5271841" y="2540427"/>
            <a:ext cx="1028160" cy="1176604"/>
            <a:chOff x="5580112" y="2564904"/>
            <a:chExt cx="1028156" cy="1176228"/>
          </a:xfrm>
        </p:grpSpPr>
        <p:sp>
          <p:nvSpPr>
            <p:cNvPr id="242" name="Prostokąt zaokrąglony 241"/>
            <p:cNvSpPr/>
            <p:nvPr/>
          </p:nvSpPr>
          <p:spPr bwMode="auto">
            <a:xfrm>
              <a:off x="5652112" y="2589379"/>
              <a:ext cx="866877" cy="1141675"/>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39" name="pole tekstowe 291"/>
            <p:cNvSpPr txBox="1">
              <a:spLocks noChangeArrowheads="1"/>
            </p:cNvSpPr>
            <p:nvPr/>
          </p:nvSpPr>
          <p:spPr bwMode="auto">
            <a:xfrm>
              <a:off x="5580112" y="2564904"/>
              <a:ext cx="1028156" cy="600164"/>
            </a:xfrm>
            <a:prstGeom prst="rect">
              <a:avLst/>
            </a:prstGeom>
            <a:noFill/>
            <a:ln w="9525">
              <a:noFill/>
              <a:miter lim="800000"/>
              <a:headEnd/>
              <a:tailEnd/>
            </a:ln>
          </p:spPr>
          <p:txBody>
            <a:bodyPr>
              <a:spAutoFit/>
            </a:bodyPr>
            <a:lstStyle/>
            <a:p>
              <a:pPr algn="ctr"/>
              <a:r>
                <a:rPr lang="pl-PL" sz="1100">
                  <a:latin typeface="Calibri" pitchFamily="34" charset="0"/>
                </a:rPr>
                <a:t>Atmosphere Management Service (AMS)</a:t>
              </a:r>
              <a:endParaRPr lang="en-US" sz="1100">
                <a:latin typeface="Calibri" pitchFamily="34" charset="0"/>
              </a:endParaRPr>
            </a:p>
          </p:txBody>
        </p:sp>
        <p:cxnSp>
          <p:nvCxnSpPr>
            <p:cNvPr id="252" name="Łącznik prosty 251"/>
            <p:cNvCxnSpPr>
              <a:stCxn id="242" idx="1"/>
              <a:endCxn id="242" idx="3"/>
            </p:cNvCxnSpPr>
            <p:nvPr/>
          </p:nvCxnSpPr>
          <p:spPr>
            <a:xfrm>
              <a:off x="5652112" y="3160936"/>
              <a:ext cx="8668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241" name="pole tekstowe 291"/>
            <p:cNvSpPr txBox="1">
              <a:spLocks noChangeArrowheads="1"/>
            </p:cNvSpPr>
            <p:nvPr/>
          </p:nvSpPr>
          <p:spPr bwMode="auto">
            <a:xfrm>
              <a:off x="5580112" y="3140968"/>
              <a:ext cx="1028156" cy="600164"/>
            </a:xfrm>
            <a:prstGeom prst="rect">
              <a:avLst/>
            </a:prstGeom>
            <a:noFill/>
            <a:ln w="9525">
              <a:noFill/>
              <a:miter lim="800000"/>
              <a:headEnd/>
              <a:tailEnd/>
            </a:ln>
          </p:spPr>
          <p:txBody>
            <a:bodyPr>
              <a:spAutoFit/>
            </a:bodyPr>
            <a:lstStyle/>
            <a:p>
              <a:pPr algn="ctr"/>
              <a:r>
                <a:rPr lang="pl-PL" sz="1100">
                  <a:latin typeface="Calibri" pitchFamily="34" charset="0"/>
                </a:rPr>
                <a:t>Cloud stack plugins (JClouds)</a:t>
              </a:r>
              <a:endParaRPr lang="en-US" sz="1100">
                <a:latin typeface="Calibri" pitchFamily="34" charset="0"/>
              </a:endParaRPr>
            </a:p>
          </p:txBody>
        </p:sp>
      </p:grpSp>
      <p:grpSp>
        <p:nvGrpSpPr>
          <p:cNvPr id="29" name="Grupa 255"/>
          <p:cNvGrpSpPr>
            <a:grpSpLocks/>
          </p:cNvGrpSpPr>
          <p:nvPr/>
        </p:nvGrpSpPr>
        <p:grpSpPr bwMode="auto">
          <a:xfrm>
            <a:off x="6639841" y="2564910"/>
            <a:ext cx="1028160" cy="1142039"/>
            <a:chOff x="6660232" y="2564904"/>
            <a:chExt cx="1028156" cy="1142692"/>
          </a:xfrm>
        </p:grpSpPr>
        <p:sp>
          <p:nvSpPr>
            <p:cNvPr id="249" name="Prostokąt zaokrąglony 248"/>
            <p:cNvSpPr/>
            <p:nvPr/>
          </p:nvSpPr>
          <p:spPr bwMode="auto">
            <a:xfrm>
              <a:off x="6740872" y="2564904"/>
              <a:ext cx="866877" cy="1142692"/>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36" name="pole tekstowe 291"/>
            <p:cNvSpPr txBox="1">
              <a:spLocks noChangeArrowheads="1"/>
            </p:cNvSpPr>
            <p:nvPr/>
          </p:nvSpPr>
          <p:spPr bwMode="auto">
            <a:xfrm>
              <a:off x="6660232" y="3100246"/>
              <a:ext cx="1028156" cy="600507"/>
            </a:xfrm>
            <a:prstGeom prst="rect">
              <a:avLst/>
            </a:prstGeom>
            <a:noFill/>
            <a:ln w="9525">
              <a:noFill/>
              <a:miter lim="800000"/>
              <a:headEnd/>
              <a:tailEnd/>
            </a:ln>
          </p:spPr>
          <p:txBody>
            <a:bodyPr>
              <a:spAutoFit/>
            </a:bodyPr>
            <a:lstStyle/>
            <a:p>
              <a:pPr algn="ctr"/>
              <a:r>
                <a:rPr lang="pl-PL" sz="1100">
                  <a:latin typeface="Calibri" pitchFamily="34" charset="0"/>
                </a:rPr>
                <a:t>Atmosphere Internal Registry (AIR)</a:t>
              </a:r>
            </a:p>
          </p:txBody>
        </p:sp>
        <p:pic>
          <p:nvPicPr>
            <p:cNvPr id="8237" name="Obraz 254" descr="1368547602_onebit_14.png"/>
            <p:cNvPicPr>
              <a:picLocks noChangeAspect="1"/>
            </p:cNvPicPr>
            <p:nvPr/>
          </p:nvPicPr>
          <p:blipFill>
            <a:blip r:embed="rId6" cstate="print"/>
            <a:srcRect/>
            <a:stretch>
              <a:fillRect/>
            </a:stretch>
          </p:blipFill>
          <p:spPr bwMode="auto">
            <a:xfrm>
              <a:off x="6924630" y="2596190"/>
              <a:ext cx="499360" cy="499360"/>
            </a:xfrm>
            <a:prstGeom prst="rect">
              <a:avLst/>
            </a:prstGeom>
            <a:noFill/>
            <a:ln w="9525">
              <a:noFill/>
              <a:miter lim="800000"/>
              <a:headEnd/>
              <a:tailEnd/>
            </a:ln>
          </p:spPr>
        </p:pic>
      </p:grpSp>
      <p:sp>
        <p:nvSpPr>
          <p:cNvPr id="264" name="Prostokąt zaokrąglony 263"/>
          <p:cNvSpPr/>
          <p:nvPr/>
        </p:nvSpPr>
        <p:spPr bwMode="auto">
          <a:xfrm>
            <a:off x="635041" y="2996955"/>
            <a:ext cx="1776960" cy="1405588"/>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8215" name="pole tekstowe 291"/>
          <p:cNvSpPr txBox="1">
            <a:spLocks noChangeArrowheads="1"/>
          </p:cNvSpPr>
          <p:nvPr/>
        </p:nvSpPr>
        <p:spPr bwMode="auto">
          <a:xfrm>
            <a:off x="799201" y="3022878"/>
            <a:ext cx="1540800" cy="262108"/>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Cloud Manager</a:t>
            </a:r>
            <a:endParaRPr lang="en-US" sz="1100">
              <a:latin typeface="Calibri" pitchFamily="34" charset="0"/>
            </a:endParaRPr>
          </a:p>
        </p:txBody>
      </p:sp>
      <p:sp>
        <p:nvSpPr>
          <p:cNvPr id="266" name="Prostokąt zaokrąglony 300"/>
          <p:cNvSpPr/>
          <p:nvPr/>
        </p:nvSpPr>
        <p:spPr bwMode="auto">
          <a:xfrm>
            <a:off x="802081" y="3645023"/>
            <a:ext cx="1418400" cy="253467"/>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8217" name="pole tekstowe 303"/>
          <p:cNvSpPr txBox="1">
            <a:spLocks noChangeArrowheads="1"/>
          </p:cNvSpPr>
          <p:nvPr/>
        </p:nvSpPr>
        <p:spPr bwMode="auto">
          <a:xfrm>
            <a:off x="754561" y="3645023"/>
            <a:ext cx="1513440" cy="253467"/>
          </a:xfrm>
          <a:prstGeom prst="rect">
            <a:avLst/>
          </a:prstGeom>
          <a:noFill/>
          <a:ln w="9525">
            <a:noFill/>
            <a:miter lim="800000"/>
            <a:headEnd/>
            <a:tailEnd/>
          </a:ln>
        </p:spPr>
        <p:txBody>
          <a:bodyPr lIns="82936" tIns="41469" rIns="82936" bIns="41469">
            <a:spAutoFit/>
          </a:bodyPr>
          <a:lstStyle/>
          <a:p>
            <a:pPr algn="ctr"/>
            <a:r>
              <a:rPr lang="pl-PL" sz="1100">
                <a:latin typeface="Calibri" pitchFamily="34" charset="0"/>
              </a:rPr>
              <a:t>Generic Invoker</a:t>
            </a:r>
          </a:p>
        </p:txBody>
      </p:sp>
      <p:sp>
        <p:nvSpPr>
          <p:cNvPr id="268" name="Prostokąt zaokrąglony 300"/>
          <p:cNvSpPr/>
          <p:nvPr/>
        </p:nvSpPr>
        <p:spPr bwMode="auto">
          <a:xfrm>
            <a:off x="802081" y="3967617"/>
            <a:ext cx="1419840" cy="253467"/>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8219" name="pole tekstowe 303"/>
          <p:cNvSpPr txBox="1">
            <a:spLocks noChangeArrowheads="1"/>
          </p:cNvSpPr>
          <p:nvPr/>
        </p:nvSpPr>
        <p:spPr bwMode="auto">
          <a:xfrm>
            <a:off x="756001" y="3967617"/>
            <a:ext cx="1512000" cy="253467"/>
          </a:xfrm>
          <a:prstGeom prst="rect">
            <a:avLst/>
          </a:prstGeom>
          <a:noFill/>
          <a:ln w="9525">
            <a:noFill/>
            <a:miter lim="800000"/>
            <a:headEnd/>
            <a:tailEnd/>
          </a:ln>
        </p:spPr>
        <p:txBody>
          <a:bodyPr lIns="82936" tIns="41469" rIns="82936" bIns="41469">
            <a:spAutoFit/>
          </a:bodyPr>
          <a:lstStyle/>
          <a:p>
            <a:pPr algn="ctr"/>
            <a:r>
              <a:rPr lang="pl-PL" sz="1100">
                <a:latin typeface="Calibri" pitchFamily="34" charset="0"/>
              </a:rPr>
              <a:t>Workflow management</a:t>
            </a:r>
          </a:p>
        </p:txBody>
      </p:sp>
      <p:sp>
        <p:nvSpPr>
          <p:cNvPr id="270" name="Prostokąt zaokrąglony 269"/>
          <p:cNvSpPr/>
          <p:nvPr/>
        </p:nvSpPr>
        <p:spPr bwMode="auto">
          <a:xfrm>
            <a:off x="486720" y="4869151"/>
            <a:ext cx="2069280" cy="720076"/>
          </a:xfrm>
          <a:prstGeom prst="roundRect">
            <a:avLst>
              <a:gd name="adj" fmla="val 11515"/>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31" name="Grupa 289"/>
          <p:cNvGrpSpPr>
            <a:grpSpLocks/>
          </p:cNvGrpSpPr>
          <p:nvPr/>
        </p:nvGrpSpPr>
        <p:grpSpPr bwMode="auto">
          <a:xfrm>
            <a:off x="820800" y="4725137"/>
            <a:ext cx="1447200" cy="276509"/>
            <a:chOff x="2392910" y="1835620"/>
            <a:chExt cx="2061519" cy="305238"/>
          </a:xfrm>
        </p:grpSpPr>
        <p:sp>
          <p:nvSpPr>
            <p:cNvPr id="272" name="Prostokąt zaokrąglony 271"/>
            <p:cNvSpPr/>
            <p:nvPr/>
          </p:nvSpPr>
          <p:spPr bwMode="auto">
            <a:xfrm>
              <a:off x="2392910" y="1835620"/>
              <a:ext cx="206151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34" name="pole tekstowe 291"/>
            <p:cNvSpPr txBox="1">
              <a:spLocks noChangeArrowheads="1"/>
            </p:cNvSpPr>
            <p:nvPr/>
          </p:nvSpPr>
          <p:spPr bwMode="auto">
            <a:xfrm>
              <a:off x="2402397" y="1835620"/>
              <a:ext cx="1865470" cy="288791"/>
            </a:xfrm>
            <a:prstGeom prst="rect">
              <a:avLst/>
            </a:prstGeom>
            <a:noFill/>
            <a:ln w="9525">
              <a:noFill/>
              <a:miter lim="800000"/>
              <a:headEnd/>
              <a:tailEnd/>
            </a:ln>
          </p:spPr>
          <p:txBody>
            <a:bodyPr>
              <a:spAutoFit/>
            </a:bodyPr>
            <a:lstStyle/>
            <a:p>
              <a:r>
                <a:rPr lang="pl-PL" sz="1100">
                  <a:latin typeface="Calibri" pitchFamily="34" charset="0"/>
                </a:rPr>
                <a:t>External application</a:t>
              </a:r>
              <a:endParaRPr lang="en-US" sz="1100">
                <a:latin typeface="Calibri" pitchFamily="34" charset="0"/>
              </a:endParaRPr>
            </a:p>
          </p:txBody>
        </p:sp>
      </p:grpSp>
      <p:sp>
        <p:nvSpPr>
          <p:cNvPr id="276" name="Prostokąt zaokrąglony 275"/>
          <p:cNvSpPr/>
          <p:nvPr/>
        </p:nvSpPr>
        <p:spPr bwMode="auto">
          <a:xfrm>
            <a:off x="612001" y="5085174"/>
            <a:ext cx="1776960" cy="288030"/>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8223" name="pole tekstowe 291"/>
          <p:cNvSpPr txBox="1">
            <a:spLocks noChangeArrowheads="1"/>
          </p:cNvSpPr>
          <p:nvPr/>
        </p:nvSpPr>
        <p:spPr bwMode="auto">
          <a:xfrm>
            <a:off x="776161" y="5111097"/>
            <a:ext cx="1540800" cy="262108"/>
          </a:xfrm>
          <a:prstGeom prst="rect">
            <a:avLst/>
          </a:prstGeom>
          <a:noFill/>
          <a:ln w="9525">
            <a:noFill/>
            <a:miter lim="800000"/>
            <a:headEnd/>
            <a:tailEnd/>
          </a:ln>
        </p:spPr>
        <p:txBody>
          <a:bodyPr lIns="91430" tIns="45715" rIns="91430" bIns="45715">
            <a:spAutoFit/>
          </a:bodyPr>
          <a:lstStyle/>
          <a:p>
            <a:pPr algn="ctr"/>
            <a:r>
              <a:rPr lang="pl-PL" sz="1100">
                <a:latin typeface="Calibri" pitchFamily="34" charset="0"/>
              </a:rPr>
              <a:t>Cloud Facade client</a:t>
            </a:r>
            <a:endParaRPr lang="en-US" sz="1100">
              <a:latin typeface="Calibri" pitchFamily="34" charset="0"/>
            </a:endParaRPr>
          </a:p>
        </p:txBody>
      </p:sp>
      <p:grpSp>
        <p:nvGrpSpPr>
          <p:cNvPr id="18432" name="Grupa 293"/>
          <p:cNvGrpSpPr>
            <a:grpSpLocks/>
          </p:cNvGrpSpPr>
          <p:nvPr/>
        </p:nvGrpSpPr>
        <p:grpSpPr bwMode="auto">
          <a:xfrm>
            <a:off x="2659681" y="2939349"/>
            <a:ext cx="1120320" cy="2217833"/>
            <a:chOff x="2587509" y="2939169"/>
            <a:chExt cx="1120395" cy="2218025"/>
          </a:xfrm>
        </p:grpSpPr>
        <p:cxnSp>
          <p:nvCxnSpPr>
            <p:cNvPr id="283" name="Łącznik prosty 84"/>
            <p:cNvCxnSpPr/>
            <p:nvPr/>
          </p:nvCxnSpPr>
          <p:spPr>
            <a:xfrm flipV="1">
              <a:off x="3059861" y="2939169"/>
              <a:ext cx="648043"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Łącznik prosty 283"/>
            <p:cNvCxnSpPr/>
            <p:nvPr/>
          </p:nvCxnSpPr>
          <p:spPr>
            <a:xfrm>
              <a:off x="3059861" y="2939169"/>
              <a:ext cx="0" cy="2218025"/>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89" name="Łącznik prosty 84"/>
            <p:cNvCxnSpPr/>
            <p:nvPr/>
          </p:nvCxnSpPr>
          <p:spPr>
            <a:xfrm flipH="1" flipV="1">
              <a:off x="2587509" y="3701075"/>
              <a:ext cx="472352"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Łącznik prosty 84"/>
            <p:cNvCxnSpPr/>
            <p:nvPr/>
          </p:nvCxnSpPr>
          <p:spPr>
            <a:xfrm flipH="1" flipV="1">
              <a:off x="2587509" y="5157194"/>
              <a:ext cx="472352"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5" name="Łącznik prosty 84"/>
          <p:cNvCxnSpPr/>
          <p:nvPr/>
        </p:nvCxnSpPr>
        <p:spPr>
          <a:xfrm flipH="1" flipV="1">
            <a:off x="4898880" y="2936469"/>
            <a:ext cx="393120"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7" name="Łącznik prosty 84"/>
          <p:cNvCxnSpPr/>
          <p:nvPr/>
        </p:nvCxnSpPr>
        <p:spPr>
          <a:xfrm flipH="1" flipV="1">
            <a:off x="6266880" y="2940789"/>
            <a:ext cx="393120"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9" name="Content Placeholder 2"/>
          <p:cNvSpPr txBox="1">
            <a:spLocks/>
          </p:cNvSpPr>
          <p:nvPr/>
        </p:nvSpPr>
        <p:spPr>
          <a:xfrm>
            <a:off x="357121" y="5677076"/>
            <a:ext cx="2774880" cy="704234"/>
          </a:xfrm>
          <a:prstGeom prst="rect">
            <a:avLst/>
          </a:prstGeom>
        </p:spPr>
        <p:txBody>
          <a:bodyPr lIns="91430" tIns="45715" rIns="91430" bIns="45715"/>
          <a:lstStyle/>
          <a:p>
            <a:pPr defTabSz="914305">
              <a:spcBef>
                <a:spcPct val="20000"/>
              </a:spcBef>
              <a:defRPr/>
            </a:pPr>
            <a:r>
              <a:rPr lang="pl-PL" sz="1400" dirty="0" err="1">
                <a:latin typeface="+mn-lt"/>
                <a:cs typeface="+mn-cs"/>
              </a:rPr>
              <a:t>Custom</a:t>
            </a:r>
            <a:r>
              <a:rPr lang="pl-PL" sz="1400" dirty="0" err="1"/>
              <a:t>ized</a:t>
            </a:r>
            <a:r>
              <a:rPr lang="pl-PL" sz="1400" dirty="0"/>
              <a:t> </a:t>
            </a:r>
            <a:r>
              <a:rPr lang="pl-PL" sz="1400" dirty="0" err="1">
                <a:latin typeface="+mn-lt"/>
                <a:cs typeface="+mn-cs"/>
              </a:rPr>
              <a:t>applications</a:t>
            </a:r>
            <a:r>
              <a:rPr lang="pl-PL" sz="1400" dirty="0">
                <a:latin typeface="+mn-lt"/>
                <a:cs typeface="+mn-cs"/>
              </a:rPr>
              <a:t> </a:t>
            </a:r>
            <a:r>
              <a:rPr lang="pl-PL" sz="1400" dirty="0" err="1">
                <a:latin typeface="+mn-lt"/>
                <a:cs typeface="+mn-cs"/>
              </a:rPr>
              <a:t>may</a:t>
            </a:r>
            <a:r>
              <a:rPr lang="pl-PL" sz="1400" dirty="0">
                <a:latin typeface="+mn-lt"/>
                <a:cs typeface="+mn-cs"/>
              </a:rPr>
              <a:t> </a:t>
            </a:r>
            <a:r>
              <a:rPr lang="pl-PL" sz="1400" dirty="0" err="1">
                <a:latin typeface="+mn-lt"/>
                <a:cs typeface="+mn-cs"/>
              </a:rPr>
              <a:t>directly</a:t>
            </a:r>
            <a:r>
              <a:rPr lang="pl-PL" sz="1400" dirty="0">
                <a:latin typeface="+mn-lt"/>
                <a:cs typeface="+mn-cs"/>
              </a:rPr>
              <a:t> </a:t>
            </a:r>
            <a:r>
              <a:rPr lang="pl-PL" sz="1400" dirty="0" err="1">
                <a:latin typeface="+mn-lt"/>
                <a:cs typeface="+mn-cs"/>
              </a:rPr>
              <a:t>interface</a:t>
            </a:r>
            <a:r>
              <a:rPr lang="pl-PL" sz="1400" dirty="0">
                <a:latin typeface="+mn-lt"/>
                <a:cs typeface="+mn-cs"/>
              </a:rPr>
              <a:t> </a:t>
            </a:r>
            <a:r>
              <a:rPr lang="pl-PL" sz="1400" dirty="0" err="1">
                <a:latin typeface="+mn-lt"/>
                <a:cs typeface="+mn-cs"/>
              </a:rPr>
              <a:t>the</a:t>
            </a:r>
            <a:r>
              <a:rPr lang="pl-PL" sz="1400" dirty="0">
                <a:latin typeface="+mn-lt"/>
                <a:cs typeface="+mn-cs"/>
              </a:rPr>
              <a:t> Cloud </a:t>
            </a:r>
            <a:r>
              <a:rPr lang="pl-PL" sz="1400" dirty="0" err="1">
                <a:latin typeface="+mn-lt"/>
                <a:cs typeface="+mn-cs"/>
              </a:rPr>
              <a:t>Facade</a:t>
            </a:r>
            <a:r>
              <a:rPr lang="pl-PL" sz="1400" dirty="0">
                <a:latin typeface="+mn-lt"/>
                <a:cs typeface="+mn-cs"/>
              </a:rPr>
              <a:t> via </a:t>
            </a:r>
            <a:r>
              <a:rPr lang="pl-PL" sz="1400" dirty="0" err="1">
                <a:latin typeface="+mn-lt"/>
                <a:cs typeface="+mn-cs"/>
              </a:rPr>
              <a:t>its</a:t>
            </a:r>
            <a:r>
              <a:rPr lang="pl-PL" sz="1400" dirty="0">
                <a:latin typeface="+mn-lt"/>
                <a:cs typeface="+mn-cs"/>
              </a:rPr>
              <a:t> </a:t>
            </a:r>
            <a:r>
              <a:rPr lang="pl-PL" sz="1400" dirty="0" err="1">
                <a:latin typeface="+mn-lt"/>
                <a:cs typeface="+mn-cs"/>
              </a:rPr>
              <a:t>RESTful</a:t>
            </a:r>
            <a:r>
              <a:rPr lang="pl-PL" sz="1400" dirty="0">
                <a:latin typeface="+mn-lt"/>
                <a:cs typeface="+mn-cs"/>
              </a:rPr>
              <a:t> </a:t>
            </a:r>
            <a:r>
              <a:rPr lang="pl-PL" sz="1400" dirty="0" err="1">
                <a:latin typeface="+mn-lt"/>
                <a:cs typeface="+mn-cs"/>
              </a:rPr>
              <a:t>APIs</a:t>
            </a:r>
            <a:endParaRPr lang="en-GB" sz="1400" dirty="0">
              <a:latin typeface="+mn-lt"/>
              <a:cs typeface="+mn-cs"/>
            </a:endParaRPr>
          </a:p>
        </p:txBody>
      </p:sp>
      <p:sp>
        <p:nvSpPr>
          <p:cNvPr id="143" name="pole tekstowe 142"/>
          <p:cNvSpPr txBox="1"/>
          <p:nvPr/>
        </p:nvSpPr>
        <p:spPr>
          <a:xfrm>
            <a:off x="3116105" y="1268760"/>
            <a:ext cx="5344327" cy="738664"/>
          </a:xfrm>
          <a:prstGeom prst="rect">
            <a:avLst/>
          </a:prstGeom>
          <a:noFill/>
        </p:spPr>
        <p:txBody>
          <a:bodyPr wrap="square" rtlCol="0">
            <a:spAutoFit/>
          </a:bodyPr>
          <a:lstStyle/>
          <a:p>
            <a:r>
              <a:rPr lang="pl-PL" sz="1400" dirty="0" smtClean="0"/>
              <a:t>Management of the VPH-</a:t>
            </a:r>
            <a:r>
              <a:rPr lang="pl-PL" sz="1400" dirty="0" err="1" smtClean="0"/>
              <a:t>Share</a:t>
            </a:r>
            <a:r>
              <a:rPr lang="pl-PL" sz="1400" dirty="0" smtClean="0"/>
              <a:t> </a:t>
            </a:r>
            <a:r>
              <a:rPr lang="pl-PL" sz="1400" dirty="0" err="1" smtClean="0"/>
              <a:t>cloud</a:t>
            </a:r>
            <a:r>
              <a:rPr lang="pl-PL" sz="1400" dirty="0" smtClean="0"/>
              <a:t> </a:t>
            </a:r>
            <a:r>
              <a:rPr lang="pl-PL" sz="1400" dirty="0" err="1" smtClean="0"/>
              <a:t>features</a:t>
            </a:r>
            <a:r>
              <a:rPr lang="pl-PL" sz="1400" dirty="0" smtClean="0"/>
              <a:t> </a:t>
            </a:r>
            <a:r>
              <a:rPr lang="pl-PL" sz="1400" dirty="0" err="1" smtClean="0"/>
              <a:t>is</a:t>
            </a:r>
            <a:r>
              <a:rPr lang="pl-PL" sz="1400" dirty="0" smtClean="0"/>
              <a:t> </a:t>
            </a:r>
            <a:r>
              <a:rPr lang="pl-PL" sz="1400" dirty="0" err="1" smtClean="0"/>
              <a:t>done</a:t>
            </a:r>
            <a:r>
              <a:rPr lang="pl-PL" sz="1400" dirty="0" smtClean="0"/>
              <a:t> via the </a:t>
            </a:r>
            <a:r>
              <a:rPr lang="pl-PL" sz="1400" dirty="0" err="1" smtClean="0"/>
              <a:t>Cloud</a:t>
            </a:r>
            <a:r>
              <a:rPr lang="pl-PL" sz="1400" dirty="0" smtClean="0"/>
              <a:t> </a:t>
            </a:r>
            <a:r>
              <a:rPr lang="pl-PL" sz="1400" dirty="0" err="1" smtClean="0"/>
              <a:t>Facade</a:t>
            </a:r>
            <a:r>
              <a:rPr lang="pl-PL" sz="1400" dirty="0" smtClean="0"/>
              <a:t> </a:t>
            </a:r>
            <a:r>
              <a:rPr lang="pl-PL" sz="1400" dirty="0" err="1" smtClean="0"/>
              <a:t>which</a:t>
            </a:r>
            <a:r>
              <a:rPr lang="pl-PL" sz="1400" dirty="0" smtClean="0"/>
              <a:t> </a:t>
            </a:r>
            <a:r>
              <a:rPr lang="pl-PL" sz="1400" dirty="0" err="1" smtClean="0"/>
              <a:t>provides</a:t>
            </a:r>
            <a:r>
              <a:rPr lang="pl-PL" sz="1400" dirty="0" smtClean="0"/>
              <a:t> a set of </a:t>
            </a:r>
            <a:r>
              <a:rPr lang="pl-PL" sz="1400" dirty="0" err="1" smtClean="0"/>
              <a:t>APIs</a:t>
            </a:r>
            <a:r>
              <a:rPr lang="pl-PL" sz="1400" dirty="0" smtClean="0"/>
              <a:t> for the Master Interface and </a:t>
            </a:r>
            <a:r>
              <a:rPr lang="pl-PL" sz="1400" dirty="0" err="1" smtClean="0"/>
              <a:t>any</a:t>
            </a:r>
            <a:r>
              <a:rPr lang="pl-PL" sz="1400" dirty="0" smtClean="0"/>
              <a:t> </a:t>
            </a:r>
            <a:r>
              <a:rPr lang="pl-PL" sz="1400" dirty="0" err="1" smtClean="0"/>
              <a:t>external</a:t>
            </a:r>
            <a:r>
              <a:rPr lang="pl-PL" sz="1400" dirty="0" smtClean="0"/>
              <a:t> </a:t>
            </a:r>
            <a:r>
              <a:rPr lang="pl-PL" sz="1400" dirty="0" err="1" smtClean="0"/>
              <a:t>application</a:t>
            </a:r>
            <a:r>
              <a:rPr lang="pl-PL" sz="1400" dirty="0" smtClean="0"/>
              <a:t> with the </a:t>
            </a:r>
            <a:r>
              <a:rPr lang="pl-PL" sz="1400" dirty="0" err="1" smtClean="0"/>
              <a:t>proper</a:t>
            </a:r>
            <a:r>
              <a:rPr lang="pl-PL" sz="1400" dirty="0" smtClean="0"/>
              <a:t> </a:t>
            </a:r>
            <a:r>
              <a:rPr lang="pl-PL" sz="1400" dirty="0" err="1" smtClean="0"/>
              <a:t>security</a:t>
            </a:r>
            <a:r>
              <a:rPr lang="pl-PL" sz="1400" dirty="0" smtClean="0"/>
              <a:t> </a:t>
            </a:r>
            <a:r>
              <a:rPr lang="pl-PL" sz="1400" dirty="0" err="1" smtClean="0"/>
              <a:t>credentials</a:t>
            </a:r>
            <a:r>
              <a:rPr lang="pl-PL" sz="1400" dirty="0" smtClean="0"/>
              <a:t>.</a:t>
            </a:r>
            <a:endParaRPr lang="en-GB" sz="1400" dirty="0" smtClean="0"/>
          </a:p>
        </p:txBody>
      </p:sp>
    </p:spTree>
    <p:extLst>
      <p:ext uri="{BB962C8B-B14F-4D97-AF65-F5344CB8AC3E}">
        <p14:creationId xmlns:p14="http://schemas.microsoft.com/office/powerpoint/2010/main" val="1795513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4"/>
          <p:cNvSpPr>
            <a:spLocks noChangeArrowheads="1"/>
          </p:cNvSpPr>
          <p:nvPr/>
        </p:nvSpPr>
        <p:spPr bwMode="auto">
          <a:xfrm>
            <a:off x="100800" y="1132641"/>
            <a:ext cx="8215615" cy="1648287"/>
          </a:xfrm>
          <a:prstGeom prst="rect">
            <a:avLst/>
          </a:prstGeom>
          <a:noFill/>
          <a:ln w="9525">
            <a:noFill/>
            <a:miter lim="800000"/>
            <a:headEnd/>
            <a:tailEnd/>
          </a:ln>
        </p:spPr>
        <p:txBody>
          <a:bodyPr wrap="square" lIns="82945" tIns="41473" rIns="82945" bIns="41473">
            <a:spAutoFit/>
          </a:bodyPr>
          <a:lstStyle/>
          <a:p>
            <a:pPr marL="362885" indent="-280805">
              <a:spcBef>
                <a:spcPts val="601"/>
              </a:spcBef>
              <a:buSzPct val="80000"/>
              <a:buFont typeface="Wingdings 2" pitchFamily="18" charset="2"/>
              <a:buChar char=""/>
              <a:tabLst>
                <a:tab pos="463687" algn="l"/>
                <a:tab pos="1293139" algn="l"/>
                <a:tab pos="2122591" algn="l"/>
                <a:tab pos="2952044" algn="l"/>
                <a:tab pos="3781496" algn="l"/>
                <a:tab pos="4610948" algn="l"/>
                <a:tab pos="5440400" algn="l"/>
                <a:tab pos="6269853" algn="l"/>
                <a:tab pos="7099305" algn="l"/>
                <a:tab pos="7928757" algn="l"/>
                <a:tab pos="8758209" algn="l"/>
              </a:tabLst>
            </a:pPr>
            <a:r>
              <a:rPr lang="en-GB" dirty="0">
                <a:solidFill>
                  <a:srgbClr val="000000"/>
                </a:solidFill>
                <a:latin typeface="+mj-lt"/>
              </a:rPr>
              <a:t>Provide</a:t>
            </a:r>
            <a:r>
              <a:rPr lang="pl-PL" dirty="0">
                <a:solidFill>
                  <a:srgbClr val="000000"/>
                </a:solidFill>
                <a:latin typeface="+mj-lt"/>
              </a:rPr>
              <a:t>s</a:t>
            </a:r>
            <a:r>
              <a:rPr lang="en-GB" dirty="0">
                <a:solidFill>
                  <a:srgbClr val="000000"/>
                </a:solidFill>
                <a:latin typeface="+mj-lt"/>
              </a:rPr>
              <a:t> </a:t>
            </a:r>
            <a:r>
              <a:rPr lang="en-GB" dirty="0" err="1">
                <a:solidFill>
                  <a:srgbClr val="000000"/>
                </a:solidFill>
                <a:latin typeface="+mj-lt"/>
              </a:rPr>
              <a:t>virtuali</a:t>
            </a:r>
            <a:r>
              <a:rPr lang="pl-PL" dirty="0">
                <a:solidFill>
                  <a:srgbClr val="000000"/>
                </a:solidFill>
                <a:latin typeface="+mj-lt"/>
              </a:rPr>
              <a:t>z</a:t>
            </a:r>
            <a:r>
              <a:rPr lang="en-GB" dirty="0" err="1">
                <a:solidFill>
                  <a:srgbClr val="000000"/>
                </a:solidFill>
                <a:latin typeface="+mj-lt"/>
              </a:rPr>
              <a:t>ed</a:t>
            </a:r>
            <a:r>
              <a:rPr lang="en-GB" dirty="0">
                <a:solidFill>
                  <a:srgbClr val="000000"/>
                </a:solidFill>
                <a:latin typeface="+mj-lt"/>
              </a:rPr>
              <a:t> access to high performance execution environments</a:t>
            </a:r>
            <a:endParaRPr lang="pl-PL" dirty="0">
              <a:solidFill>
                <a:srgbClr val="000000"/>
              </a:solidFill>
              <a:latin typeface="+mj-lt"/>
            </a:endParaRPr>
          </a:p>
          <a:p>
            <a:pPr marL="362885" indent="-280805">
              <a:spcBef>
                <a:spcPts val="601"/>
              </a:spcBef>
              <a:buSzPct val="80000"/>
              <a:buFont typeface="Wingdings 2" pitchFamily="18" charset="2"/>
              <a:buChar char=""/>
              <a:tabLst>
                <a:tab pos="463687" algn="l"/>
                <a:tab pos="1293139" algn="l"/>
                <a:tab pos="2122591" algn="l"/>
                <a:tab pos="2952044" algn="l"/>
                <a:tab pos="3781496" algn="l"/>
                <a:tab pos="4610948" algn="l"/>
                <a:tab pos="5440400" algn="l"/>
                <a:tab pos="6269853" algn="l"/>
                <a:tab pos="7099305" algn="l"/>
                <a:tab pos="7928757" algn="l"/>
                <a:tab pos="8758209" algn="l"/>
              </a:tabLst>
            </a:pPr>
            <a:r>
              <a:rPr lang="pl-PL" dirty="0">
                <a:solidFill>
                  <a:srgbClr val="000000"/>
                </a:solidFill>
                <a:latin typeface="+mj-lt"/>
              </a:rPr>
              <a:t>S</a:t>
            </a:r>
            <a:r>
              <a:rPr lang="en-GB" dirty="0" err="1">
                <a:solidFill>
                  <a:srgbClr val="000000"/>
                </a:solidFill>
                <a:latin typeface="+mj-lt"/>
              </a:rPr>
              <a:t>eamlessly</a:t>
            </a:r>
            <a:r>
              <a:rPr lang="en-GB" dirty="0">
                <a:solidFill>
                  <a:srgbClr val="000000"/>
                </a:solidFill>
                <a:latin typeface="+mj-lt"/>
              </a:rPr>
              <a:t> provide</a:t>
            </a:r>
            <a:r>
              <a:rPr lang="pl-PL" dirty="0">
                <a:solidFill>
                  <a:srgbClr val="000000"/>
                </a:solidFill>
                <a:latin typeface="+mj-lt"/>
              </a:rPr>
              <a:t>s</a:t>
            </a:r>
            <a:r>
              <a:rPr lang="en-GB" dirty="0">
                <a:solidFill>
                  <a:srgbClr val="000000"/>
                </a:solidFill>
                <a:latin typeface="+mj-lt"/>
              </a:rPr>
              <a:t> access to high performance computing to workflows that require more computational power than clouds can provide</a:t>
            </a:r>
          </a:p>
          <a:p>
            <a:pPr marL="362885" indent="-280805">
              <a:spcBef>
                <a:spcPts val="601"/>
              </a:spcBef>
              <a:buSzPct val="80000"/>
              <a:buFont typeface="Wingdings 2" pitchFamily="18" charset="2"/>
              <a:buChar char=""/>
              <a:tabLst>
                <a:tab pos="463687" algn="l"/>
                <a:tab pos="1293139" algn="l"/>
                <a:tab pos="2122591" algn="l"/>
                <a:tab pos="2952044" algn="l"/>
                <a:tab pos="3781496" algn="l"/>
                <a:tab pos="4610948" algn="l"/>
                <a:tab pos="5440400" algn="l"/>
                <a:tab pos="6269853" algn="l"/>
                <a:tab pos="7099305" algn="l"/>
                <a:tab pos="7928757" algn="l"/>
                <a:tab pos="8758209" algn="l"/>
              </a:tabLst>
            </a:pPr>
            <a:r>
              <a:rPr lang="en-GB" dirty="0">
                <a:solidFill>
                  <a:srgbClr val="000000"/>
                </a:solidFill>
                <a:latin typeface="+mj-lt"/>
              </a:rPr>
              <a:t>Deploy</a:t>
            </a:r>
            <a:r>
              <a:rPr lang="pl-PL" dirty="0">
                <a:solidFill>
                  <a:srgbClr val="000000"/>
                </a:solidFill>
                <a:latin typeface="+mj-lt"/>
              </a:rPr>
              <a:t>s</a:t>
            </a:r>
            <a:r>
              <a:rPr lang="en-GB" dirty="0">
                <a:solidFill>
                  <a:srgbClr val="000000"/>
                </a:solidFill>
                <a:latin typeface="+mj-lt"/>
              </a:rPr>
              <a:t> and extend</a:t>
            </a:r>
            <a:r>
              <a:rPr lang="pl-PL" dirty="0">
                <a:solidFill>
                  <a:srgbClr val="000000"/>
                </a:solidFill>
                <a:latin typeface="+mj-lt"/>
              </a:rPr>
              <a:t>s the</a:t>
            </a:r>
            <a:r>
              <a:rPr lang="en-GB" dirty="0">
                <a:solidFill>
                  <a:srgbClr val="000000"/>
                </a:solidFill>
                <a:latin typeface="+mj-lt"/>
              </a:rPr>
              <a:t> Application Hosting Environment – provides a set of web services to start and control applications on HPC resources</a:t>
            </a:r>
          </a:p>
        </p:txBody>
      </p:sp>
      <p:grpSp>
        <p:nvGrpSpPr>
          <p:cNvPr id="2" name="Grupa 43"/>
          <p:cNvGrpSpPr>
            <a:grpSpLocks/>
          </p:cNvGrpSpPr>
          <p:nvPr/>
        </p:nvGrpSpPr>
        <p:grpSpPr bwMode="auto">
          <a:xfrm>
            <a:off x="4710240" y="3577572"/>
            <a:ext cx="1559520" cy="652388"/>
            <a:chOff x="5193258" y="4068365"/>
            <a:chExt cx="1719262" cy="719584"/>
          </a:xfrm>
        </p:grpSpPr>
        <p:sp>
          <p:nvSpPr>
            <p:cNvPr id="10" name="Prostokąt zaokrąglony 9"/>
            <p:cNvSpPr/>
            <p:nvPr/>
          </p:nvSpPr>
          <p:spPr bwMode="auto">
            <a:xfrm>
              <a:off x="5193258" y="4068365"/>
              <a:ext cx="1719262" cy="719584"/>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12334" name="pole tekstowe 291"/>
            <p:cNvSpPr txBox="1">
              <a:spLocks noChangeArrowheads="1"/>
            </p:cNvSpPr>
            <p:nvPr/>
          </p:nvSpPr>
          <p:spPr bwMode="auto">
            <a:xfrm>
              <a:off x="5696619" y="4283893"/>
              <a:ext cx="783853" cy="288556"/>
            </a:xfrm>
            <a:prstGeom prst="rect">
              <a:avLst/>
            </a:prstGeom>
            <a:noFill/>
            <a:ln w="9525">
              <a:noFill/>
              <a:miter lim="800000"/>
              <a:headEnd/>
              <a:tailEnd/>
            </a:ln>
          </p:spPr>
          <p:txBody>
            <a:bodyPr>
              <a:spAutoFit/>
            </a:bodyPr>
            <a:lstStyle/>
            <a:p>
              <a:r>
                <a:rPr lang="pl-PL" sz="1100">
                  <a:latin typeface="Calibri" pitchFamily="34" charset="0"/>
                </a:rPr>
                <a:t>GridFTP</a:t>
              </a:r>
              <a:endParaRPr lang="en-US" sz="1100">
                <a:latin typeface="Calibri" pitchFamily="34" charset="0"/>
              </a:endParaRPr>
            </a:p>
          </p:txBody>
        </p:sp>
      </p:grpSp>
      <p:sp>
        <p:nvSpPr>
          <p:cNvPr id="13" name="Prostokąt zaokrąglony 12"/>
          <p:cNvSpPr/>
          <p:nvPr/>
        </p:nvSpPr>
        <p:spPr bwMode="auto">
          <a:xfrm>
            <a:off x="3011040" y="3577572"/>
            <a:ext cx="1560960" cy="652388"/>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12294" name="pole tekstowe 291"/>
          <p:cNvSpPr txBox="1">
            <a:spLocks noChangeArrowheads="1"/>
          </p:cNvSpPr>
          <p:nvPr/>
        </p:nvSpPr>
        <p:spPr bwMode="auto">
          <a:xfrm>
            <a:off x="3134880" y="3576132"/>
            <a:ext cx="1306080" cy="437699"/>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AHE Web Services</a:t>
            </a:r>
          </a:p>
          <a:p>
            <a:pPr algn="ctr"/>
            <a:r>
              <a:rPr lang="pl-PL" sz="1100">
                <a:latin typeface="Calibri" pitchFamily="34" charset="0"/>
              </a:rPr>
              <a:t>(</a:t>
            </a:r>
            <a:r>
              <a:rPr lang="en-GB" sz="1100">
                <a:latin typeface="Calibri" pitchFamily="34" charset="0"/>
              </a:rPr>
              <a:t>RESTlets</a:t>
            </a:r>
            <a:r>
              <a:rPr lang="pl-PL" sz="1100">
                <a:latin typeface="Calibri" pitchFamily="34" charset="0"/>
              </a:rPr>
              <a:t>)</a:t>
            </a:r>
            <a:endParaRPr lang="en-US" sz="1100">
              <a:latin typeface="Calibri" pitchFamily="34" charset="0"/>
            </a:endParaRPr>
          </a:p>
        </p:txBody>
      </p:sp>
      <p:sp>
        <p:nvSpPr>
          <p:cNvPr id="17" name="Prostokąt zaokrąglony 16"/>
          <p:cNvSpPr/>
          <p:nvPr/>
        </p:nvSpPr>
        <p:spPr bwMode="auto">
          <a:xfrm>
            <a:off x="2808001" y="5774136"/>
            <a:ext cx="6075360" cy="71863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12296" name="pole tekstowe 291"/>
          <p:cNvSpPr txBox="1">
            <a:spLocks noChangeArrowheads="1"/>
          </p:cNvSpPr>
          <p:nvPr/>
        </p:nvSpPr>
        <p:spPr bwMode="auto">
          <a:xfrm>
            <a:off x="3134880" y="5863092"/>
            <a:ext cx="3853440" cy="499254"/>
          </a:xfrm>
          <a:prstGeom prst="rect">
            <a:avLst/>
          </a:prstGeom>
          <a:noFill/>
          <a:ln w="9525">
            <a:noFill/>
            <a:miter lim="800000"/>
            <a:headEnd/>
            <a:tailEnd/>
          </a:ln>
        </p:spPr>
        <p:txBody>
          <a:bodyPr lIns="82945" tIns="41473" rIns="82945" bIns="41473">
            <a:spAutoFit/>
          </a:bodyPr>
          <a:lstStyle/>
          <a:p>
            <a:pPr algn="ctr"/>
            <a:r>
              <a:rPr lang="pl-PL" sz="1300">
                <a:latin typeface="Calibri" pitchFamily="34" charset="0"/>
              </a:rPr>
              <a:t>Grid resources running Local Resource Manager</a:t>
            </a:r>
          </a:p>
          <a:p>
            <a:pPr algn="ctr"/>
            <a:r>
              <a:rPr lang="pl-PL" sz="1300">
                <a:latin typeface="Calibri" pitchFamily="34" charset="0"/>
              </a:rPr>
              <a:t>(PBS, SGE, Loadleveler etc.)</a:t>
            </a:r>
            <a:endParaRPr lang="en-US" sz="1300">
              <a:latin typeface="Calibri" pitchFamily="34" charset="0"/>
            </a:endParaRPr>
          </a:p>
        </p:txBody>
      </p:sp>
      <p:sp>
        <p:nvSpPr>
          <p:cNvPr id="19" name="Prostokąt zaokrąglony 18"/>
          <p:cNvSpPr/>
          <p:nvPr/>
        </p:nvSpPr>
        <p:spPr bwMode="auto">
          <a:xfrm>
            <a:off x="2800800" y="2988550"/>
            <a:ext cx="6082560" cy="2155907"/>
          </a:xfrm>
          <a:prstGeom prst="roundRect">
            <a:avLst>
              <a:gd name="adj" fmla="val 3085"/>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20" name="Prostokąt zaokrąglony 19"/>
          <p:cNvSpPr/>
          <p:nvPr/>
        </p:nvSpPr>
        <p:spPr bwMode="auto">
          <a:xfrm>
            <a:off x="4368960" y="2857496"/>
            <a:ext cx="2881440" cy="326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2299" name="pole tekstowe 18"/>
          <p:cNvSpPr txBox="1">
            <a:spLocks noChangeArrowheads="1"/>
          </p:cNvSpPr>
          <p:nvPr/>
        </p:nvSpPr>
        <p:spPr bwMode="auto">
          <a:xfrm>
            <a:off x="4368960" y="2857497"/>
            <a:ext cx="2734688" cy="314588"/>
          </a:xfrm>
          <a:prstGeom prst="rect">
            <a:avLst/>
          </a:prstGeom>
          <a:noFill/>
          <a:ln w="9525">
            <a:noFill/>
            <a:miter lim="800000"/>
            <a:headEnd/>
            <a:tailEnd/>
          </a:ln>
        </p:spPr>
        <p:txBody>
          <a:bodyPr wrap="none" lIns="82945" tIns="41473" rIns="82945" bIns="41473">
            <a:spAutoFit/>
          </a:bodyPr>
          <a:lstStyle/>
          <a:p>
            <a:r>
              <a:rPr lang="pl-PL" sz="1500"/>
              <a:t>Application Hosting Environment</a:t>
            </a:r>
            <a:endParaRPr lang="en-US" sz="1500"/>
          </a:p>
        </p:txBody>
      </p:sp>
      <p:sp>
        <p:nvSpPr>
          <p:cNvPr id="12300" name="pole tekstowe 11"/>
          <p:cNvSpPr txBox="1">
            <a:spLocks noChangeArrowheads="1"/>
          </p:cNvSpPr>
          <p:nvPr/>
        </p:nvSpPr>
        <p:spPr bwMode="auto">
          <a:xfrm>
            <a:off x="2931840" y="3185851"/>
            <a:ext cx="5951520" cy="390281"/>
          </a:xfrm>
          <a:prstGeom prst="rect">
            <a:avLst/>
          </a:prstGeom>
          <a:noFill/>
          <a:ln w="9525">
            <a:noFill/>
            <a:miter lim="800000"/>
            <a:headEnd/>
            <a:tailEnd/>
          </a:ln>
        </p:spPr>
        <p:txBody>
          <a:bodyPr lIns="82945" tIns="41473" rIns="82945" bIns="41473">
            <a:spAutoFit/>
          </a:bodyPr>
          <a:lstStyle/>
          <a:p>
            <a:r>
              <a:rPr lang="pl-PL" sz="1000">
                <a:solidFill>
                  <a:srgbClr val="FF0000"/>
                </a:solidFill>
                <a:latin typeface="Calibri" pitchFamily="34" charset="0"/>
              </a:rPr>
              <a:t>Auxiliary component of the cloud platform, responsible for managing access to traditional (grid-based) high performance computing environments. Provides a Web Service interface for clients.</a:t>
            </a:r>
          </a:p>
        </p:txBody>
      </p:sp>
      <p:sp>
        <p:nvSpPr>
          <p:cNvPr id="12301" name="pole tekstowe 14"/>
          <p:cNvSpPr txBox="1">
            <a:spLocks noChangeArrowheads="1"/>
          </p:cNvSpPr>
          <p:nvPr/>
        </p:nvSpPr>
        <p:spPr bwMode="auto">
          <a:xfrm>
            <a:off x="1110241" y="2877659"/>
            <a:ext cx="1632960" cy="502612"/>
          </a:xfrm>
          <a:prstGeom prst="rect">
            <a:avLst/>
          </a:prstGeom>
          <a:noFill/>
          <a:ln w="9525">
            <a:noFill/>
            <a:miter lim="800000"/>
            <a:headEnd/>
            <a:tailEnd/>
          </a:ln>
        </p:spPr>
        <p:txBody>
          <a:bodyPr lIns="82945" tIns="41473" rIns="82945" bIns="41473">
            <a:spAutoFit/>
          </a:bodyPr>
          <a:lstStyle/>
          <a:p>
            <a:r>
              <a:rPr lang="pl-PL" sz="900">
                <a:latin typeface="Calibri" pitchFamily="34" charset="0"/>
              </a:rPr>
              <a:t>Invoke the Web Service API of AHE to delegate computation to the grid</a:t>
            </a:r>
          </a:p>
        </p:txBody>
      </p:sp>
      <p:grpSp>
        <p:nvGrpSpPr>
          <p:cNvPr id="3" name="Grupa 31"/>
          <p:cNvGrpSpPr>
            <a:grpSpLocks/>
          </p:cNvGrpSpPr>
          <p:nvPr/>
        </p:nvGrpSpPr>
        <p:grpSpPr bwMode="auto">
          <a:xfrm>
            <a:off x="195840" y="2857496"/>
            <a:ext cx="921600" cy="2794121"/>
            <a:chOff x="283650" y="3275781"/>
            <a:chExt cx="1016381" cy="3079698"/>
          </a:xfrm>
        </p:grpSpPr>
        <p:pic>
          <p:nvPicPr>
            <p:cNvPr id="12325" name="Obraz 17" descr="1345535114_Desktop.png"/>
            <p:cNvPicPr>
              <a:picLocks noChangeAspect="1"/>
            </p:cNvPicPr>
            <p:nvPr/>
          </p:nvPicPr>
          <p:blipFill>
            <a:blip r:embed="rId3" cstate="print"/>
            <a:srcRect/>
            <a:stretch>
              <a:fillRect/>
            </a:stretch>
          </p:blipFill>
          <p:spPr bwMode="auto">
            <a:xfrm>
              <a:off x="467804" y="3275781"/>
              <a:ext cx="648072" cy="648072"/>
            </a:xfrm>
            <a:prstGeom prst="rect">
              <a:avLst/>
            </a:prstGeom>
            <a:noFill/>
            <a:ln w="9525">
              <a:noFill/>
              <a:miter lim="800000"/>
              <a:headEnd/>
              <a:tailEnd/>
            </a:ln>
          </p:spPr>
        </p:pic>
        <p:sp>
          <p:nvSpPr>
            <p:cNvPr id="12326" name="pole tekstowe 23"/>
            <p:cNvSpPr txBox="1">
              <a:spLocks noChangeArrowheads="1"/>
            </p:cNvSpPr>
            <p:nvPr/>
          </p:nvSpPr>
          <p:spPr bwMode="auto">
            <a:xfrm>
              <a:off x="353259" y="3878267"/>
              <a:ext cx="852464" cy="271386"/>
            </a:xfrm>
            <a:prstGeom prst="rect">
              <a:avLst/>
            </a:prstGeom>
            <a:noFill/>
            <a:ln w="9525">
              <a:noFill/>
              <a:miter lim="800000"/>
              <a:headEnd/>
              <a:tailEnd/>
            </a:ln>
          </p:spPr>
          <p:txBody>
            <a:bodyPr wrap="none">
              <a:spAutoFit/>
            </a:bodyPr>
            <a:lstStyle/>
            <a:p>
              <a:r>
                <a:rPr lang="pl-PL" sz="1000">
                  <a:latin typeface="Calibri" pitchFamily="34" charset="0"/>
                </a:rPr>
                <a:t>Application</a:t>
              </a:r>
            </a:p>
          </p:txBody>
        </p:sp>
        <p:pic>
          <p:nvPicPr>
            <p:cNvPr id="12327" name="Obraz 25" descr="1345537494_Sitemap - Flowchart.png"/>
            <p:cNvPicPr>
              <a:picLocks noChangeAspect="1"/>
            </p:cNvPicPr>
            <p:nvPr/>
          </p:nvPicPr>
          <p:blipFill>
            <a:blip r:embed="rId4" cstate="print"/>
            <a:srcRect/>
            <a:stretch>
              <a:fillRect/>
            </a:stretch>
          </p:blipFill>
          <p:spPr bwMode="auto">
            <a:xfrm>
              <a:off x="431800" y="4211885"/>
              <a:ext cx="720080" cy="720080"/>
            </a:xfrm>
            <a:prstGeom prst="rect">
              <a:avLst/>
            </a:prstGeom>
            <a:noFill/>
            <a:ln w="9525">
              <a:noFill/>
              <a:miter lim="800000"/>
              <a:headEnd/>
              <a:tailEnd/>
            </a:ln>
          </p:spPr>
        </p:pic>
        <p:sp>
          <p:nvSpPr>
            <p:cNvPr id="12328" name="pole tekstowe 26"/>
            <p:cNvSpPr txBox="1">
              <a:spLocks noChangeArrowheads="1"/>
            </p:cNvSpPr>
            <p:nvPr/>
          </p:nvSpPr>
          <p:spPr bwMode="auto">
            <a:xfrm>
              <a:off x="505544" y="4094291"/>
              <a:ext cx="560766" cy="271386"/>
            </a:xfrm>
            <a:prstGeom prst="rect">
              <a:avLst/>
            </a:prstGeom>
            <a:noFill/>
            <a:ln w="9525">
              <a:noFill/>
              <a:miter lim="800000"/>
              <a:headEnd/>
              <a:tailEnd/>
            </a:ln>
          </p:spPr>
          <p:txBody>
            <a:bodyPr wrap="none">
              <a:spAutoFit/>
            </a:bodyPr>
            <a:lstStyle/>
            <a:p>
              <a:r>
                <a:rPr lang="pl-PL" sz="1000">
                  <a:latin typeface="Calibri" pitchFamily="34" charset="0"/>
                </a:rPr>
                <a:t>-- or --</a:t>
              </a:r>
              <a:endParaRPr lang="en-US" sz="1000">
                <a:latin typeface="Calibri" pitchFamily="34" charset="0"/>
              </a:endParaRPr>
            </a:p>
          </p:txBody>
        </p:sp>
        <p:sp>
          <p:nvSpPr>
            <p:cNvPr id="12329" name="pole tekstowe 27"/>
            <p:cNvSpPr txBox="1">
              <a:spLocks noChangeArrowheads="1"/>
            </p:cNvSpPr>
            <p:nvPr/>
          </p:nvSpPr>
          <p:spPr bwMode="auto">
            <a:xfrm>
              <a:off x="283650" y="4859957"/>
              <a:ext cx="1016381" cy="441004"/>
            </a:xfrm>
            <a:prstGeom prst="rect">
              <a:avLst/>
            </a:prstGeom>
            <a:noFill/>
            <a:ln w="9525">
              <a:noFill/>
              <a:miter lim="800000"/>
              <a:headEnd/>
              <a:tailEnd/>
            </a:ln>
          </p:spPr>
          <p:txBody>
            <a:bodyPr>
              <a:spAutoFit/>
            </a:bodyPr>
            <a:lstStyle/>
            <a:p>
              <a:pPr algn="ctr"/>
              <a:r>
                <a:rPr lang="pl-PL" sz="1000">
                  <a:latin typeface="Calibri" pitchFamily="34" charset="0"/>
                </a:rPr>
                <a:t>Workflow environment</a:t>
              </a:r>
            </a:p>
          </p:txBody>
        </p:sp>
        <p:sp>
          <p:nvSpPr>
            <p:cNvPr id="12330" name="pole tekstowe 28"/>
            <p:cNvSpPr txBox="1">
              <a:spLocks noChangeArrowheads="1"/>
            </p:cNvSpPr>
            <p:nvPr/>
          </p:nvSpPr>
          <p:spPr bwMode="auto">
            <a:xfrm>
              <a:off x="505544" y="5246419"/>
              <a:ext cx="560766" cy="271386"/>
            </a:xfrm>
            <a:prstGeom prst="rect">
              <a:avLst/>
            </a:prstGeom>
            <a:noFill/>
            <a:ln w="9525">
              <a:noFill/>
              <a:miter lim="800000"/>
              <a:headEnd/>
              <a:tailEnd/>
            </a:ln>
          </p:spPr>
          <p:txBody>
            <a:bodyPr wrap="none">
              <a:spAutoFit/>
            </a:bodyPr>
            <a:lstStyle/>
            <a:p>
              <a:r>
                <a:rPr lang="pl-PL" sz="1000">
                  <a:latin typeface="Calibri" pitchFamily="34" charset="0"/>
                </a:rPr>
                <a:t>-- or --</a:t>
              </a:r>
              <a:endParaRPr lang="en-US" sz="1000">
                <a:latin typeface="Calibri" pitchFamily="34" charset="0"/>
              </a:endParaRPr>
            </a:p>
          </p:txBody>
        </p:sp>
        <p:pic>
          <p:nvPicPr>
            <p:cNvPr id="12331" name="Obraz 87" descr="admin.png"/>
            <p:cNvPicPr>
              <a:picLocks noChangeAspect="1"/>
            </p:cNvPicPr>
            <p:nvPr/>
          </p:nvPicPr>
          <p:blipFill>
            <a:blip r:embed="rId5" cstate="print"/>
            <a:srcRect/>
            <a:stretch>
              <a:fillRect/>
            </a:stretch>
          </p:blipFill>
          <p:spPr bwMode="auto">
            <a:xfrm>
              <a:off x="567527" y="5508029"/>
              <a:ext cx="448627" cy="576064"/>
            </a:xfrm>
            <a:prstGeom prst="rect">
              <a:avLst/>
            </a:prstGeom>
            <a:noFill/>
            <a:ln w="9525">
              <a:noFill/>
              <a:miter lim="800000"/>
              <a:headEnd/>
              <a:tailEnd/>
            </a:ln>
          </p:spPr>
        </p:pic>
        <p:sp>
          <p:nvSpPr>
            <p:cNvPr id="12332" name="pole tekstowe 30"/>
            <p:cNvSpPr txBox="1">
              <a:spLocks noChangeArrowheads="1"/>
            </p:cNvSpPr>
            <p:nvPr/>
          </p:nvSpPr>
          <p:spPr bwMode="auto">
            <a:xfrm>
              <a:off x="283650" y="6084093"/>
              <a:ext cx="1016381" cy="271386"/>
            </a:xfrm>
            <a:prstGeom prst="rect">
              <a:avLst/>
            </a:prstGeom>
            <a:noFill/>
            <a:ln w="9525">
              <a:noFill/>
              <a:miter lim="800000"/>
              <a:headEnd/>
              <a:tailEnd/>
            </a:ln>
          </p:spPr>
          <p:txBody>
            <a:bodyPr>
              <a:spAutoFit/>
            </a:bodyPr>
            <a:lstStyle/>
            <a:p>
              <a:pPr algn="ctr"/>
              <a:r>
                <a:rPr lang="pl-PL" sz="1000">
                  <a:latin typeface="Calibri" pitchFamily="34" charset="0"/>
                </a:rPr>
                <a:t>End user</a:t>
              </a:r>
            </a:p>
          </p:txBody>
        </p:sp>
      </p:grpSp>
      <p:cxnSp>
        <p:nvCxnSpPr>
          <p:cNvPr id="33" name="Łącznik prosty ze strzałką 32"/>
          <p:cNvCxnSpPr/>
          <p:nvPr/>
        </p:nvCxnSpPr>
        <p:spPr>
          <a:xfrm>
            <a:off x="1110241" y="3380271"/>
            <a:ext cx="1632960" cy="0"/>
          </a:xfrm>
          <a:prstGeom prst="straightConnector1">
            <a:avLst/>
          </a:prstGeom>
          <a:ln>
            <a:solidFill>
              <a:srgbClr val="26697A"/>
            </a:solidFill>
            <a:tailEnd type="triangle"/>
          </a:ln>
        </p:spPr>
        <p:style>
          <a:lnRef idx="1">
            <a:schemeClr val="accent1"/>
          </a:lnRef>
          <a:fillRef idx="0">
            <a:schemeClr val="accent1"/>
          </a:fillRef>
          <a:effectRef idx="0">
            <a:schemeClr val="accent1"/>
          </a:effectRef>
          <a:fontRef idx="minor">
            <a:schemeClr val="tx1"/>
          </a:fontRef>
        </p:style>
      </p:cxnSp>
      <p:sp>
        <p:nvSpPr>
          <p:cNvPr id="12304" name="pole tekstowe 14"/>
          <p:cNvSpPr txBox="1">
            <a:spLocks noChangeArrowheads="1"/>
          </p:cNvSpPr>
          <p:nvPr/>
        </p:nvSpPr>
        <p:spPr bwMode="auto">
          <a:xfrm>
            <a:off x="1110241" y="3380271"/>
            <a:ext cx="1632960" cy="502613"/>
          </a:xfrm>
          <a:prstGeom prst="rect">
            <a:avLst/>
          </a:prstGeom>
          <a:noFill/>
          <a:ln w="9525">
            <a:noFill/>
            <a:miter lim="800000"/>
            <a:headEnd/>
            <a:tailEnd/>
          </a:ln>
        </p:spPr>
        <p:txBody>
          <a:bodyPr lIns="82945" tIns="41473" rIns="82945" bIns="41473">
            <a:spAutoFit/>
          </a:bodyPr>
          <a:lstStyle/>
          <a:p>
            <a:r>
              <a:rPr lang="pl-PL" sz="900">
                <a:latin typeface="Calibri" pitchFamily="34" charset="0"/>
              </a:rPr>
              <a:t>Present security token (obtained from authentication service)</a:t>
            </a:r>
          </a:p>
        </p:txBody>
      </p:sp>
      <p:sp>
        <p:nvSpPr>
          <p:cNvPr id="12305" name="pole tekstowe 291"/>
          <p:cNvSpPr txBox="1">
            <a:spLocks noChangeArrowheads="1"/>
          </p:cNvSpPr>
          <p:nvPr/>
        </p:nvSpPr>
        <p:spPr bwMode="auto">
          <a:xfrm>
            <a:off x="3134880" y="3969294"/>
            <a:ext cx="1306080" cy="250586"/>
          </a:xfrm>
          <a:prstGeom prst="rect">
            <a:avLst/>
          </a:prstGeom>
          <a:noFill/>
          <a:ln w="9525">
            <a:noFill/>
            <a:miter lim="800000"/>
            <a:headEnd/>
            <a:tailEnd/>
          </a:ln>
        </p:spPr>
        <p:txBody>
          <a:bodyPr lIns="82945" tIns="41473" rIns="82945" bIns="41473">
            <a:spAutoFit/>
          </a:bodyPr>
          <a:lstStyle/>
          <a:p>
            <a:pPr algn="ctr"/>
            <a:r>
              <a:rPr lang="pl-PL" sz="1100" dirty="0" err="1">
                <a:latin typeface="Calibri" pitchFamily="34" charset="0"/>
              </a:rPr>
              <a:t>Tomcat</a:t>
            </a:r>
            <a:r>
              <a:rPr lang="pl-PL" sz="1100" dirty="0">
                <a:latin typeface="Calibri" pitchFamily="34" charset="0"/>
              </a:rPr>
              <a:t> </a:t>
            </a:r>
            <a:r>
              <a:rPr lang="pl-PL" sz="1100" dirty="0" err="1">
                <a:latin typeface="Calibri" pitchFamily="34" charset="0"/>
              </a:rPr>
              <a:t>container</a:t>
            </a:r>
            <a:endParaRPr lang="en-US" sz="1100" dirty="0">
              <a:latin typeface="Calibri" pitchFamily="34" charset="0"/>
            </a:endParaRPr>
          </a:p>
        </p:txBody>
      </p:sp>
      <p:cxnSp>
        <p:nvCxnSpPr>
          <p:cNvPr id="43" name="Łącznik prosty 42"/>
          <p:cNvCxnSpPr/>
          <p:nvPr/>
        </p:nvCxnSpPr>
        <p:spPr>
          <a:xfrm>
            <a:off x="3011040" y="3998096"/>
            <a:ext cx="1560960" cy="0"/>
          </a:xfrm>
          <a:prstGeom prst="line">
            <a:avLst/>
          </a:prstGeom>
          <a:ln w="19050">
            <a:solidFill>
              <a:srgbClr val="26697A"/>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44"/>
          <p:cNvGrpSpPr>
            <a:grpSpLocks/>
          </p:cNvGrpSpPr>
          <p:nvPr/>
        </p:nvGrpSpPr>
        <p:grpSpPr bwMode="auto">
          <a:xfrm>
            <a:off x="6400800" y="3576132"/>
            <a:ext cx="1559520" cy="653829"/>
            <a:chOff x="5193258" y="4068365"/>
            <a:chExt cx="1719262" cy="719584"/>
          </a:xfrm>
        </p:grpSpPr>
        <p:sp>
          <p:nvSpPr>
            <p:cNvPr id="46" name="Prostokąt zaokrąglony 45"/>
            <p:cNvSpPr/>
            <p:nvPr/>
          </p:nvSpPr>
          <p:spPr bwMode="auto">
            <a:xfrm>
              <a:off x="5193258" y="4068365"/>
              <a:ext cx="1719262" cy="719584"/>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12324" name="pole tekstowe 291"/>
            <p:cNvSpPr txBox="1">
              <a:spLocks noChangeArrowheads="1"/>
            </p:cNvSpPr>
            <p:nvPr/>
          </p:nvSpPr>
          <p:spPr bwMode="auto">
            <a:xfrm>
              <a:off x="5696619" y="4283893"/>
              <a:ext cx="783853" cy="287920"/>
            </a:xfrm>
            <a:prstGeom prst="rect">
              <a:avLst/>
            </a:prstGeom>
            <a:noFill/>
            <a:ln w="9525">
              <a:noFill/>
              <a:miter lim="800000"/>
              <a:headEnd/>
              <a:tailEnd/>
            </a:ln>
          </p:spPr>
          <p:txBody>
            <a:bodyPr>
              <a:spAutoFit/>
            </a:bodyPr>
            <a:lstStyle/>
            <a:p>
              <a:r>
                <a:rPr lang="pl-PL" sz="1100">
                  <a:latin typeface="Calibri" pitchFamily="34" charset="0"/>
                </a:rPr>
                <a:t>WebDAV</a:t>
              </a:r>
              <a:endParaRPr lang="en-US" sz="1100">
                <a:latin typeface="Calibri" pitchFamily="34" charset="0"/>
              </a:endParaRPr>
            </a:p>
          </p:txBody>
        </p:sp>
      </p:grpSp>
      <p:sp>
        <p:nvSpPr>
          <p:cNvPr id="12308" name="pole tekstowe 291"/>
          <p:cNvSpPr txBox="1">
            <a:spLocks noChangeArrowheads="1"/>
          </p:cNvSpPr>
          <p:nvPr/>
        </p:nvSpPr>
        <p:spPr bwMode="auto">
          <a:xfrm>
            <a:off x="8033761" y="3642378"/>
            <a:ext cx="711360" cy="699309"/>
          </a:xfrm>
          <a:prstGeom prst="rect">
            <a:avLst/>
          </a:prstGeom>
          <a:noFill/>
          <a:ln w="9525">
            <a:noFill/>
            <a:miter lim="800000"/>
            <a:headEnd/>
            <a:tailEnd/>
          </a:ln>
        </p:spPr>
        <p:txBody>
          <a:bodyPr lIns="82945" tIns="41473" rIns="82945" bIns="41473">
            <a:spAutoFit/>
          </a:bodyPr>
          <a:lstStyle/>
          <a:p>
            <a:pPr algn="ctr"/>
            <a:r>
              <a:rPr lang="pl-PL" sz="1300">
                <a:latin typeface="Calibri" pitchFamily="34" charset="0"/>
              </a:rPr>
              <a:t>User access</a:t>
            </a:r>
          </a:p>
          <a:p>
            <a:pPr algn="ctr"/>
            <a:r>
              <a:rPr lang="pl-PL" sz="1300">
                <a:latin typeface="Calibri" pitchFamily="34" charset="0"/>
              </a:rPr>
              <a:t>layer</a:t>
            </a:r>
            <a:endParaRPr lang="en-US" sz="1300">
              <a:latin typeface="Calibri" pitchFamily="34" charset="0"/>
            </a:endParaRPr>
          </a:p>
        </p:txBody>
      </p:sp>
      <p:grpSp>
        <p:nvGrpSpPr>
          <p:cNvPr id="5" name="Grupa 48"/>
          <p:cNvGrpSpPr>
            <a:grpSpLocks/>
          </p:cNvGrpSpPr>
          <p:nvPr/>
        </p:nvGrpSpPr>
        <p:grpSpPr bwMode="auto">
          <a:xfrm>
            <a:off x="3003841" y="4361015"/>
            <a:ext cx="1559520" cy="652388"/>
            <a:chOff x="5193258" y="4068365"/>
            <a:chExt cx="1719262" cy="719584"/>
          </a:xfrm>
        </p:grpSpPr>
        <p:sp>
          <p:nvSpPr>
            <p:cNvPr id="50" name="Prostokąt zaokrąglony 49"/>
            <p:cNvSpPr/>
            <p:nvPr/>
          </p:nvSpPr>
          <p:spPr bwMode="auto">
            <a:xfrm>
              <a:off x="5193258" y="4068365"/>
              <a:ext cx="1719262" cy="719584"/>
            </a:xfrm>
            <a:prstGeom prst="roundRect">
              <a:avLst>
                <a:gd name="adj" fmla="val 622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12322" name="pole tekstowe 291"/>
            <p:cNvSpPr txBox="1">
              <a:spLocks noChangeArrowheads="1"/>
            </p:cNvSpPr>
            <p:nvPr/>
          </p:nvSpPr>
          <p:spPr bwMode="auto">
            <a:xfrm>
              <a:off x="5521858" y="4191415"/>
              <a:ext cx="1079524" cy="475268"/>
            </a:xfrm>
            <a:prstGeom prst="rect">
              <a:avLst/>
            </a:prstGeom>
            <a:noFill/>
            <a:ln w="9525">
              <a:noFill/>
              <a:miter lim="800000"/>
              <a:headEnd/>
              <a:tailEnd/>
            </a:ln>
          </p:spPr>
          <p:txBody>
            <a:bodyPr>
              <a:spAutoFit/>
            </a:bodyPr>
            <a:lstStyle/>
            <a:p>
              <a:pPr algn="ctr"/>
              <a:r>
                <a:rPr lang="en-GB" sz="1100">
                  <a:latin typeface="Calibri" pitchFamily="34" charset="0"/>
                </a:rPr>
                <a:t>QCG Computing</a:t>
              </a:r>
              <a:endParaRPr lang="en-US" sz="1100">
                <a:latin typeface="Calibri" pitchFamily="34" charset="0"/>
              </a:endParaRPr>
            </a:p>
          </p:txBody>
        </p:sp>
      </p:grpSp>
      <p:grpSp>
        <p:nvGrpSpPr>
          <p:cNvPr id="6" name="Grupa 54"/>
          <p:cNvGrpSpPr>
            <a:grpSpLocks/>
          </p:cNvGrpSpPr>
          <p:nvPr/>
        </p:nvGrpSpPr>
        <p:grpSpPr bwMode="auto">
          <a:xfrm>
            <a:off x="4618080" y="4361015"/>
            <a:ext cx="1697760" cy="652388"/>
            <a:chOff x="5099479" y="4068365"/>
            <a:chExt cx="1872208" cy="719584"/>
          </a:xfrm>
        </p:grpSpPr>
        <p:sp>
          <p:nvSpPr>
            <p:cNvPr id="56" name="Prostokąt zaokrąglony 55"/>
            <p:cNvSpPr/>
            <p:nvPr/>
          </p:nvSpPr>
          <p:spPr bwMode="auto">
            <a:xfrm>
              <a:off x="5193168" y="4068365"/>
              <a:ext cx="1719765" cy="719584"/>
            </a:xfrm>
            <a:prstGeom prst="roundRect">
              <a:avLst>
                <a:gd name="adj" fmla="val 622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12320" name="pole tekstowe 291"/>
            <p:cNvSpPr txBox="1">
              <a:spLocks noChangeArrowheads="1"/>
            </p:cNvSpPr>
            <p:nvPr/>
          </p:nvSpPr>
          <p:spPr bwMode="auto">
            <a:xfrm>
              <a:off x="5099479" y="4111908"/>
              <a:ext cx="1872208" cy="661981"/>
            </a:xfrm>
            <a:prstGeom prst="rect">
              <a:avLst/>
            </a:prstGeom>
            <a:noFill/>
            <a:ln w="9525">
              <a:noFill/>
              <a:miter lim="800000"/>
              <a:headEnd/>
              <a:tailEnd/>
            </a:ln>
          </p:spPr>
          <p:txBody>
            <a:bodyPr>
              <a:spAutoFit/>
            </a:bodyPr>
            <a:lstStyle/>
            <a:p>
              <a:pPr algn="ctr"/>
              <a:r>
                <a:rPr lang="pl-PL" sz="1100">
                  <a:latin typeface="Calibri" pitchFamily="34" charset="0"/>
                </a:rPr>
                <a:t>Job Submission Service (OGSA BES / Globus GRAM)</a:t>
              </a:r>
              <a:endParaRPr lang="en-US" sz="1100">
                <a:latin typeface="Calibri" pitchFamily="34" charset="0"/>
              </a:endParaRPr>
            </a:p>
          </p:txBody>
        </p:sp>
      </p:grpSp>
      <p:grpSp>
        <p:nvGrpSpPr>
          <p:cNvPr id="7" name="Grupa 57"/>
          <p:cNvGrpSpPr>
            <a:grpSpLocks/>
          </p:cNvGrpSpPr>
          <p:nvPr/>
        </p:nvGrpSpPr>
        <p:grpSpPr bwMode="auto">
          <a:xfrm>
            <a:off x="6400801" y="4361015"/>
            <a:ext cx="1568160" cy="652388"/>
            <a:chOff x="5193258" y="4068365"/>
            <a:chExt cx="1728191" cy="719584"/>
          </a:xfrm>
        </p:grpSpPr>
        <p:sp>
          <p:nvSpPr>
            <p:cNvPr id="59" name="Prostokąt zaokrąglony 58"/>
            <p:cNvSpPr/>
            <p:nvPr/>
          </p:nvSpPr>
          <p:spPr bwMode="auto">
            <a:xfrm>
              <a:off x="5193258" y="4068365"/>
              <a:ext cx="1718669" cy="719584"/>
            </a:xfrm>
            <a:prstGeom prst="roundRect">
              <a:avLst>
                <a:gd name="adj" fmla="val 622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12318" name="pole tekstowe 291"/>
            <p:cNvSpPr txBox="1">
              <a:spLocks noChangeArrowheads="1"/>
            </p:cNvSpPr>
            <p:nvPr/>
          </p:nvSpPr>
          <p:spPr bwMode="auto">
            <a:xfrm>
              <a:off x="5193258" y="4283893"/>
              <a:ext cx="1728191" cy="288556"/>
            </a:xfrm>
            <a:prstGeom prst="rect">
              <a:avLst/>
            </a:prstGeom>
            <a:noFill/>
            <a:ln w="9525">
              <a:noFill/>
              <a:miter lim="800000"/>
              <a:headEnd/>
              <a:tailEnd/>
            </a:ln>
          </p:spPr>
          <p:txBody>
            <a:bodyPr>
              <a:spAutoFit/>
            </a:bodyPr>
            <a:lstStyle/>
            <a:p>
              <a:pPr algn="ctr"/>
              <a:r>
                <a:rPr lang="pl-PL" sz="1100">
                  <a:latin typeface="Calibri" pitchFamily="34" charset="0"/>
                </a:rPr>
                <a:t>RealityGrid SWS</a:t>
              </a:r>
              <a:endParaRPr lang="en-US" sz="1100">
                <a:latin typeface="Calibri" pitchFamily="34" charset="0"/>
              </a:endParaRPr>
            </a:p>
          </p:txBody>
        </p:sp>
      </p:grpSp>
      <p:sp>
        <p:nvSpPr>
          <p:cNvPr id="12312" name="pole tekstowe 291"/>
          <p:cNvSpPr txBox="1">
            <a:spLocks noChangeArrowheads="1"/>
          </p:cNvSpPr>
          <p:nvPr/>
        </p:nvSpPr>
        <p:spPr bwMode="auto">
          <a:xfrm>
            <a:off x="7968960" y="4361015"/>
            <a:ext cx="848160" cy="699309"/>
          </a:xfrm>
          <a:prstGeom prst="rect">
            <a:avLst/>
          </a:prstGeom>
          <a:noFill/>
          <a:ln w="9525">
            <a:noFill/>
            <a:miter lim="800000"/>
            <a:headEnd/>
            <a:tailEnd/>
          </a:ln>
        </p:spPr>
        <p:txBody>
          <a:bodyPr lIns="82945" tIns="41473" rIns="82945" bIns="41473">
            <a:spAutoFit/>
          </a:bodyPr>
          <a:lstStyle/>
          <a:p>
            <a:pPr algn="ctr"/>
            <a:r>
              <a:rPr lang="pl-PL" sz="1300">
                <a:latin typeface="Calibri" pitchFamily="34" charset="0"/>
              </a:rPr>
              <a:t>Resource client</a:t>
            </a:r>
          </a:p>
          <a:p>
            <a:pPr algn="ctr"/>
            <a:r>
              <a:rPr lang="pl-PL" sz="1300">
                <a:latin typeface="Calibri" pitchFamily="34" charset="0"/>
              </a:rPr>
              <a:t>layer</a:t>
            </a:r>
            <a:endParaRPr lang="en-US" sz="1300">
              <a:latin typeface="Calibri" pitchFamily="34" charset="0"/>
            </a:endParaRPr>
          </a:p>
        </p:txBody>
      </p:sp>
      <p:pic>
        <p:nvPicPr>
          <p:cNvPr id="12313" name="Obraz 246" descr="generic_server02.png"/>
          <p:cNvPicPr>
            <a:picLocks noChangeAspect="1"/>
          </p:cNvPicPr>
          <p:nvPr/>
        </p:nvPicPr>
        <p:blipFill>
          <a:blip r:embed="rId6" cstate="print"/>
          <a:srcRect/>
          <a:stretch>
            <a:fillRect/>
          </a:stretch>
        </p:blipFill>
        <p:spPr bwMode="auto">
          <a:xfrm>
            <a:off x="7380001" y="5840383"/>
            <a:ext cx="479520" cy="627906"/>
          </a:xfrm>
          <a:prstGeom prst="rect">
            <a:avLst/>
          </a:prstGeom>
          <a:noFill/>
          <a:ln w="9525">
            <a:noFill/>
            <a:miter lim="800000"/>
            <a:headEnd/>
            <a:tailEnd/>
          </a:ln>
        </p:spPr>
      </p:pic>
      <p:pic>
        <p:nvPicPr>
          <p:cNvPr id="12314" name="Obraz 247" descr="db1.png"/>
          <p:cNvPicPr>
            <a:picLocks noChangeAspect="1"/>
          </p:cNvPicPr>
          <p:nvPr/>
        </p:nvPicPr>
        <p:blipFill>
          <a:blip r:embed="rId7" cstate="print"/>
          <a:srcRect/>
          <a:stretch>
            <a:fillRect/>
          </a:stretch>
        </p:blipFill>
        <p:spPr bwMode="auto">
          <a:xfrm>
            <a:off x="7976160" y="5874947"/>
            <a:ext cx="535680" cy="591902"/>
          </a:xfrm>
          <a:prstGeom prst="rect">
            <a:avLst/>
          </a:prstGeom>
          <a:noFill/>
          <a:ln w="9525">
            <a:noFill/>
            <a:miter lim="800000"/>
            <a:headEnd/>
            <a:tailEnd/>
          </a:ln>
        </p:spPr>
      </p:pic>
      <p:cxnSp>
        <p:nvCxnSpPr>
          <p:cNvPr id="65" name="Łącznik prosty ze strzałką 64"/>
          <p:cNvCxnSpPr/>
          <p:nvPr/>
        </p:nvCxnSpPr>
        <p:spPr>
          <a:xfrm>
            <a:off x="4376160" y="5209263"/>
            <a:ext cx="0" cy="457968"/>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16" name="pole tekstowe 14"/>
          <p:cNvSpPr txBox="1">
            <a:spLocks noChangeArrowheads="1"/>
          </p:cNvSpPr>
          <p:nvPr/>
        </p:nvSpPr>
        <p:spPr bwMode="auto">
          <a:xfrm>
            <a:off x="4440960" y="5209263"/>
            <a:ext cx="2939040" cy="362918"/>
          </a:xfrm>
          <a:prstGeom prst="rect">
            <a:avLst/>
          </a:prstGeom>
          <a:noFill/>
          <a:ln w="9525">
            <a:noFill/>
            <a:miter lim="800000"/>
            <a:headEnd/>
            <a:tailEnd/>
          </a:ln>
        </p:spPr>
        <p:txBody>
          <a:bodyPr lIns="82945" tIns="41473" rIns="82945" bIns="41473">
            <a:spAutoFit/>
          </a:bodyPr>
          <a:lstStyle/>
          <a:p>
            <a:r>
              <a:rPr lang="pl-PL" sz="900">
                <a:latin typeface="Calibri" pitchFamily="34" charset="0"/>
              </a:rPr>
              <a:t>Delegate credentials, instantiate computing tasks, poll for execution status and retrieve results on behalf of the client</a:t>
            </a:r>
          </a:p>
        </p:txBody>
      </p:sp>
      <p:sp>
        <p:nvSpPr>
          <p:cNvPr id="47" name="Title 1"/>
          <p:cNvSpPr txBox="1">
            <a:spLocks/>
          </p:cNvSpPr>
          <p:nvPr/>
        </p:nvSpPr>
        <p:spPr>
          <a:xfrm>
            <a:off x="1332000" y="14400"/>
            <a:ext cx="6984000" cy="1036800"/>
          </a:xfrm>
          <a:prstGeom prst="rect">
            <a:avLst/>
          </a:prstGeom>
        </p:spPr>
        <p:txBody>
          <a:bodyPr anchor="ctr" anchorCtr="0"/>
          <a:lstStyle/>
          <a:p>
            <a:pPr marL="0" marR="0" lvl="0" indent="0" algn="ctr" fontAlgn="auto">
              <a:lnSpc>
                <a:spcPct val="100000"/>
              </a:lnSpc>
              <a:spcBef>
                <a:spcPct val="0"/>
              </a:spcBef>
              <a:spcAft>
                <a:spcPts val="0"/>
              </a:spcAft>
              <a:buClrTx/>
              <a:buSzPct val="45000"/>
              <a:tabLst/>
              <a:defRPr/>
            </a:pPr>
            <a:r>
              <a:rPr lang="pl-PL" sz="2800" dirty="0">
                <a:solidFill>
                  <a:srgbClr val="11488B"/>
                </a:solidFill>
                <a:effectLst>
                  <a:outerShdw blurRad="38100" dist="38100" dir="2700000" algn="tl">
                    <a:srgbClr val="000000">
                      <a:alpha val="43137"/>
                    </a:srgbClr>
                  </a:outerShdw>
                </a:effectLst>
                <a:latin typeface="+mj-lt"/>
                <a:ea typeface="+mj-ea"/>
                <a:cs typeface="+mj-cs"/>
              </a:rPr>
              <a:t>HPC </a:t>
            </a:r>
            <a:r>
              <a:rPr lang="pl-PL" sz="2800" dirty="0" err="1">
                <a:solidFill>
                  <a:srgbClr val="11488B"/>
                </a:solidFill>
                <a:effectLst>
                  <a:outerShdw blurRad="38100" dist="38100" dir="2700000" algn="tl">
                    <a:srgbClr val="000000">
                      <a:alpha val="43137"/>
                    </a:srgbClr>
                  </a:outerShdw>
                </a:effectLst>
                <a:latin typeface="+mj-lt"/>
                <a:ea typeface="+mj-ea"/>
                <a:cs typeface="+mj-cs"/>
              </a:rPr>
              <a:t>execution</a:t>
            </a:r>
            <a:r>
              <a:rPr lang="pl-PL" sz="2800" dirty="0">
                <a:solidFill>
                  <a:srgbClr val="11488B"/>
                </a:solidFill>
                <a:effectLst>
                  <a:outerShdw blurRad="38100" dist="38100" dir="2700000" algn="tl">
                    <a:srgbClr val="000000">
                      <a:alpha val="43137"/>
                    </a:srgbClr>
                  </a:outerShdw>
                </a:effectLst>
                <a:latin typeface="+mj-lt"/>
                <a:ea typeface="+mj-ea"/>
                <a:cs typeface="+mj-cs"/>
              </a:rPr>
              <a:t> environment</a:t>
            </a:r>
            <a:endParaRPr lang="en-US" sz="2800" dirty="0">
              <a:solidFill>
                <a:srgbClr val="11488B"/>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9370747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6632640" y="4287331"/>
            <a:ext cx="1224000" cy="246265"/>
          </a:xfrm>
          <a:prstGeom prst="roundRect">
            <a:avLst>
              <a:gd name="adj" fmla="val 16667"/>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46" name="Text Box 2"/>
          <p:cNvSpPr txBox="1">
            <a:spLocks noChangeArrowheads="1"/>
          </p:cNvSpPr>
          <p:nvPr/>
        </p:nvSpPr>
        <p:spPr bwMode="auto">
          <a:xfrm>
            <a:off x="1332000" y="14400"/>
            <a:ext cx="6984000" cy="10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a:spcBef>
                <a:spcPct val="0"/>
              </a:spcBef>
              <a:buSzPct val="45000"/>
              <a:buFontTx/>
              <a:buNone/>
              <a:tabLst/>
              <a:defRPr/>
            </a:pPr>
            <a:r>
              <a:rPr lang="pl-PL" sz="2800" dirty="0">
                <a:solidFill>
                  <a:srgbClr val="11488B"/>
                </a:solidFill>
                <a:effectLst>
                  <a:outerShdw blurRad="38100" dist="38100" dir="2700000" algn="tl">
                    <a:srgbClr val="000000">
                      <a:alpha val="43137"/>
                    </a:srgbClr>
                  </a:outerShdw>
                </a:effectLst>
                <a:latin typeface="+mj-lt"/>
                <a:ea typeface="+mj-ea"/>
                <a:cs typeface="+mj-cs"/>
              </a:rPr>
              <a:t>Data </a:t>
            </a:r>
            <a:r>
              <a:rPr lang="en-US" sz="2800" dirty="0">
                <a:solidFill>
                  <a:srgbClr val="11488B"/>
                </a:solidFill>
                <a:effectLst>
                  <a:outerShdw blurRad="38100" dist="38100" dir="2700000" algn="tl">
                    <a:srgbClr val="000000">
                      <a:alpha val="43137"/>
                    </a:srgbClr>
                  </a:outerShdw>
                </a:effectLst>
                <a:latin typeface="+mj-lt"/>
                <a:ea typeface="+mj-ea"/>
                <a:cs typeface="+mj-cs"/>
              </a:rPr>
              <a:t>a</a:t>
            </a:r>
            <a:r>
              <a:rPr lang="pl-PL" sz="2800" dirty="0" err="1">
                <a:solidFill>
                  <a:srgbClr val="11488B"/>
                </a:solidFill>
                <a:effectLst>
                  <a:outerShdw blurRad="38100" dist="38100" dir="2700000" algn="tl">
                    <a:srgbClr val="000000">
                      <a:alpha val="43137"/>
                    </a:srgbClr>
                  </a:outerShdw>
                </a:effectLst>
                <a:latin typeface="+mj-lt"/>
                <a:ea typeface="+mj-ea"/>
                <a:cs typeface="+mj-cs"/>
              </a:rPr>
              <a:t>ccess</a:t>
            </a:r>
            <a:r>
              <a:rPr lang="pl-PL" sz="2800" dirty="0">
                <a:solidFill>
                  <a:srgbClr val="11488B"/>
                </a:solidFill>
                <a:effectLst>
                  <a:outerShdw blurRad="38100" dist="38100" dir="2700000" algn="tl">
                    <a:srgbClr val="000000">
                      <a:alpha val="43137"/>
                    </a:srgbClr>
                  </a:outerShdw>
                </a:effectLst>
                <a:latin typeface="+mj-lt"/>
                <a:ea typeface="+mj-ea"/>
                <a:cs typeface="+mj-cs"/>
              </a:rPr>
              <a:t> for </a:t>
            </a:r>
            <a:r>
              <a:rPr lang="en-US" sz="2800" dirty="0" err="1">
                <a:solidFill>
                  <a:srgbClr val="11488B"/>
                </a:solidFill>
                <a:effectLst>
                  <a:outerShdw blurRad="38100" dist="38100" dir="2700000" algn="tl">
                    <a:srgbClr val="000000">
                      <a:alpha val="43137"/>
                    </a:srgbClr>
                  </a:outerShdw>
                </a:effectLst>
                <a:latin typeface="+mj-lt"/>
                <a:ea typeface="+mj-ea"/>
                <a:cs typeface="+mj-cs"/>
              </a:rPr>
              <a:t>l</a:t>
            </a:r>
            <a:r>
              <a:rPr lang="pl-PL" sz="2800" dirty="0" err="1">
                <a:solidFill>
                  <a:srgbClr val="11488B"/>
                </a:solidFill>
                <a:effectLst>
                  <a:outerShdw blurRad="38100" dist="38100" dir="2700000" algn="tl">
                    <a:srgbClr val="000000">
                      <a:alpha val="43137"/>
                    </a:srgbClr>
                  </a:outerShdw>
                </a:effectLst>
                <a:latin typeface="+mj-lt"/>
                <a:ea typeface="+mj-ea"/>
                <a:cs typeface="+mj-cs"/>
              </a:rPr>
              <a:t>arge</a:t>
            </a:r>
            <a:r>
              <a:rPr lang="pl-PL" sz="2800" dirty="0">
                <a:solidFill>
                  <a:srgbClr val="11488B"/>
                </a:solidFill>
                <a:effectLst>
                  <a:outerShdw blurRad="38100" dist="38100" dir="2700000" algn="tl">
                    <a:srgbClr val="000000">
                      <a:alpha val="43137"/>
                    </a:srgbClr>
                  </a:outerShdw>
                </a:effectLst>
                <a:latin typeface="+mj-lt"/>
                <a:ea typeface="+mj-ea"/>
                <a:cs typeface="+mj-cs"/>
              </a:rPr>
              <a:t> </a:t>
            </a:r>
            <a:r>
              <a:rPr lang="en-US" sz="2800" dirty="0" err="1">
                <a:solidFill>
                  <a:srgbClr val="11488B"/>
                </a:solidFill>
                <a:effectLst>
                  <a:outerShdw blurRad="38100" dist="38100" dir="2700000" algn="tl">
                    <a:srgbClr val="000000">
                      <a:alpha val="43137"/>
                    </a:srgbClr>
                  </a:outerShdw>
                </a:effectLst>
                <a:latin typeface="+mj-lt"/>
                <a:ea typeface="+mj-ea"/>
                <a:cs typeface="+mj-cs"/>
              </a:rPr>
              <a:t>b</a:t>
            </a:r>
            <a:r>
              <a:rPr lang="pl-PL" sz="2800" dirty="0" err="1">
                <a:solidFill>
                  <a:srgbClr val="11488B"/>
                </a:solidFill>
                <a:effectLst>
                  <a:outerShdw blurRad="38100" dist="38100" dir="2700000" algn="tl">
                    <a:srgbClr val="000000">
                      <a:alpha val="43137"/>
                    </a:srgbClr>
                  </a:outerShdw>
                </a:effectLst>
                <a:latin typeface="+mj-lt"/>
                <a:ea typeface="+mj-ea"/>
                <a:cs typeface="+mj-cs"/>
              </a:rPr>
              <a:t>inary</a:t>
            </a:r>
            <a:r>
              <a:rPr lang="pl-PL" sz="2800" dirty="0">
                <a:solidFill>
                  <a:srgbClr val="11488B"/>
                </a:solidFill>
                <a:effectLst>
                  <a:outerShdw blurRad="38100" dist="38100" dir="2700000" algn="tl">
                    <a:srgbClr val="000000">
                      <a:alpha val="43137"/>
                    </a:srgbClr>
                  </a:outerShdw>
                </a:effectLst>
                <a:latin typeface="+mj-lt"/>
                <a:ea typeface="+mj-ea"/>
                <a:cs typeface="+mj-cs"/>
              </a:rPr>
              <a:t> </a:t>
            </a:r>
            <a:r>
              <a:rPr lang="en-US" sz="2800" dirty="0">
                <a:solidFill>
                  <a:srgbClr val="11488B"/>
                </a:solidFill>
                <a:effectLst>
                  <a:outerShdw blurRad="38100" dist="38100" dir="2700000" algn="tl">
                    <a:srgbClr val="000000">
                      <a:alpha val="43137"/>
                    </a:srgbClr>
                  </a:outerShdw>
                </a:effectLst>
                <a:latin typeface="+mj-lt"/>
                <a:ea typeface="+mj-ea"/>
                <a:cs typeface="+mj-cs"/>
              </a:rPr>
              <a:t>o</a:t>
            </a:r>
            <a:r>
              <a:rPr lang="pl-PL" sz="2800" dirty="0" err="1">
                <a:solidFill>
                  <a:srgbClr val="11488B"/>
                </a:solidFill>
                <a:effectLst>
                  <a:outerShdw blurRad="38100" dist="38100" dir="2700000" algn="tl">
                    <a:srgbClr val="000000">
                      <a:alpha val="43137"/>
                    </a:srgbClr>
                  </a:outerShdw>
                </a:effectLst>
                <a:latin typeface="+mj-lt"/>
                <a:ea typeface="+mj-ea"/>
                <a:cs typeface="+mj-cs"/>
              </a:rPr>
              <a:t>bj</a:t>
            </a:r>
            <a:r>
              <a:rPr lang="pl-PL" sz="28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ects</a:t>
            </a:r>
            <a:endParaRPr lang="pl-PL" sz="28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sp>
        <p:nvSpPr>
          <p:cNvPr id="6147" name="AutoShape 3"/>
          <p:cNvSpPr>
            <a:spLocks noChangeArrowheads="1"/>
          </p:cNvSpPr>
          <p:nvPr/>
        </p:nvSpPr>
        <p:spPr bwMode="auto">
          <a:xfrm>
            <a:off x="874081" y="1299016"/>
            <a:ext cx="3129120" cy="2390651"/>
          </a:xfrm>
          <a:prstGeom prst="roundRect">
            <a:avLst>
              <a:gd name="adj" fmla="val 4333"/>
            </a:avLst>
          </a:prstGeom>
          <a:noFill/>
          <a:ln w="255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48" name="AutoShape 4"/>
          <p:cNvSpPr>
            <a:spLocks noChangeArrowheads="1"/>
          </p:cNvSpPr>
          <p:nvPr/>
        </p:nvSpPr>
        <p:spPr bwMode="auto">
          <a:xfrm>
            <a:off x="995040" y="1366704"/>
            <a:ext cx="996480" cy="406123"/>
          </a:xfrm>
          <a:prstGeom prst="roundRect">
            <a:avLst>
              <a:gd name="adj" fmla="val 16667"/>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49" name="Text Box 5"/>
          <p:cNvSpPr txBox="1">
            <a:spLocks noChangeArrowheads="1"/>
          </p:cNvSpPr>
          <p:nvPr/>
        </p:nvSpPr>
        <p:spPr bwMode="auto">
          <a:xfrm>
            <a:off x="895680" y="1394067"/>
            <a:ext cx="115488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LOBCDER host</a:t>
            </a:r>
          </a:p>
          <a:p>
            <a:pPr algn="ctr" eaLnBrk="1" hangingPunct="1">
              <a:buClrTx/>
              <a:buSzPct val="80000"/>
              <a:buFontTx/>
              <a:buNone/>
            </a:pPr>
            <a:r>
              <a:rPr lang="pl-PL" sz="1000">
                <a:latin typeface="Calibri" pitchFamily="34" charset="0"/>
              </a:rPr>
              <a:t>(149.156.10.143)</a:t>
            </a:r>
          </a:p>
        </p:txBody>
      </p:sp>
      <p:sp>
        <p:nvSpPr>
          <p:cNvPr id="6150" name="AutoShape 6"/>
          <p:cNvSpPr>
            <a:spLocks noChangeArrowheads="1"/>
          </p:cNvSpPr>
          <p:nvPr/>
        </p:nvSpPr>
        <p:spPr bwMode="auto">
          <a:xfrm>
            <a:off x="969121" y="2223594"/>
            <a:ext cx="2927520" cy="1360943"/>
          </a:xfrm>
          <a:prstGeom prst="roundRect">
            <a:avLst>
              <a:gd name="adj" fmla="val 6912"/>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51" name="Text Box 7"/>
          <p:cNvSpPr txBox="1">
            <a:spLocks noChangeArrowheads="1"/>
          </p:cNvSpPr>
          <p:nvPr/>
        </p:nvSpPr>
        <p:spPr bwMode="auto">
          <a:xfrm>
            <a:off x="1272960" y="2252397"/>
            <a:ext cx="2335680" cy="26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100">
                <a:latin typeface="Calibri" pitchFamily="34" charset="0"/>
              </a:rPr>
              <a:t>LOBCDER service backend</a:t>
            </a:r>
          </a:p>
        </p:txBody>
      </p:sp>
      <p:sp>
        <p:nvSpPr>
          <p:cNvPr id="6152" name="AutoShape 8"/>
          <p:cNvSpPr>
            <a:spLocks noChangeArrowheads="1"/>
          </p:cNvSpPr>
          <p:nvPr/>
        </p:nvSpPr>
        <p:spPr bwMode="auto">
          <a:xfrm>
            <a:off x="3083040" y="2936469"/>
            <a:ext cx="626400" cy="551577"/>
          </a:xfrm>
          <a:prstGeom prst="flowChartMagneticDisk">
            <a:avLst/>
          </a:prstGeom>
          <a:noFill/>
          <a:ln w="1260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53" name="Text Box 9"/>
          <p:cNvSpPr txBox="1">
            <a:spLocks noChangeArrowheads="1"/>
          </p:cNvSpPr>
          <p:nvPr/>
        </p:nvSpPr>
        <p:spPr bwMode="auto">
          <a:xfrm>
            <a:off x="2884320" y="3079044"/>
            <a:ext cx="101232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Resource catalogue</a:t>
            </a:r>
          </a:p>
        </p:txBody>
      </p:sp>
      <p:sp>
        <p:nvSpPr>
          <p:cNvPr id="6154" name="AutoShape 10"/>
          <p:cNvSpPr>
            <a:spLocks noChangeArrowheads="1"/>
          </p:cNvSpPr>
          <p:nvPr/>
        </p:nvSpPr>
        <p:spPr bwMode="auto">
          <a:xfrm>
            <a:off x="2584801" y="1458874"/>
            <a:ext cx="1512000" cy="296671"/>
          </a:xfrm>
          <a:prstGeom prst="roundRect">
            <a:avLst>
              <a:gd name="adj" fmla="val 9602"/>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55" name="Text Box 11"/>
          <p:cNvSpPr txBox="1">
            <a:spLocks noChangeArrowheads="1"/>
          </p:cNvSpPr>
          <p:nvPr/>
        </p:nvSpPr>
        <p:spPr bwMode="auto">
          <a:xfrm>
            <a:off x="2651041" y="1504958"/>
            <a:ext cx="1368000" cy="26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100">
                <a:latin typeface="Calibri" pitchFamily="34" charset="0"/>
              </a:rPr>
              <a:t>WebDAV servlet</a:t>
            </a:r>
          </a:p>
        </p:txBody>
      </p:sp>
      <p:sp>
        <p:nvSpPr>
          <p:cNvPr id="6156" name="Oval 12"/>
          <p:cNvSpPr>
            <a:spLocks noChangeArrowheads="1"/>
          </p:cNvSpPr>
          <p:nvPr/>
        </p:nvSpPr>
        <p:spPr bwMode="auto">
          <a:xfrm>
            <a:off x="4168801" y="1565445"/>
            <a:ext cx="72000" cy="72008"/>
          </a:xfrm>
          <a:prstGeom prst="ellipse">
            <a:avLst/>
          </a:prstGeom>
          <a:noFill/>
          <a:ln w="93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57" name="Line 13"/>
          <p:cNvSpPr>
            <a:spLocks noChangeShapeType="1"/>
          </p:cNvSpPr>
          <p:nvPr/>
        </p:nvSpPr>
        <p:spPr bwMode="auto">
          <a:xfrm>
            <a:off x="4088161" y="1601448"/>
            <a:ext cx="72000" cy="1441"/>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58" name="AutoShape 14"/>
          <p:cNvSpPr>
            <a:spLocks noChangeArrowheads="1"/>
          </p:cNvSpPr>
          <p:nvPr/>
        </p:nvSpPr>
        <p:spPr bwMode="auto">
          <a:xfrm>
            <a:off x="1088640" y="2513064"/>
            <a:ext cx="1895040" cy="298111"/>
          </a:xfrm>
          <a:prstGeom prst="roundRect">
            <a:avLst>
              <a:gd name="adj" fmla="val 9602"/>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59" name="Text Box 15"/>
          <p:cNvSpPr txBox="1">
            <a:spLocks noChangeArrowheads="1"/>
          </p:cNvSpPr>
          <p:nvPr/>
        </p:nvSpPr>
        <p:spPr bwMode="auto">
          <a:xfrm>
            <a:off x="1592640" y="2524586"/>
            <a:ext cx="1656000" cy="24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Resource factory</a:t>
            </a:r>
          </a:p>
        </p:txBody>
      </p:sp>
      <p:sp>
        <p:nvSpPr>
          <p:cNvPr id="6160" name="AutoShape 16"/>
          <p:cNvSpPr>
            <a:spLocks noChangeArrowheads="1"/>
          </p:cNvSpPr>
          <p:nvPr/>
        </p:nvSpPr>
        <p:spPr bwMode="auto">
          <a:xfrm>
            <a:off x="1123200" y="2950871"/>
            <a:ext cx="604800" cy="521335"/>
          </a:xfrm>
          <a:prstGeom prst="roundRect">
            <a:avLst>
              <a:gd name="adj" fmla="val 9602"/>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61" name="Text Box 17"/>
          <p:cNvSpPr txBox="1">
            <a:spLocks noChangeArrowheads="1"/>
          </p:cNvSpPr>
          <p:nvPr/>
        </p:nvSpPr>
        <p:spPr bwMode="auto">
          <a:xfrm>
            <a:off x="1046880" y="2936469"/>
            <a:ext cx="828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Storage</a:t>
            </a:r>
          </a:p>
          <a:p>
            <a:pPr algn="ctr" eaLnBrk="1" hangingPunct="1">
              <a:buClrTx/>
              <a:buSzPct val="80000"/>
              <a:buFontTx/>
              <a:buNone/>
            </a:pPr>
            <a:r>
              <a:rPr lang="pl-PL" sz="1000">
                <a:latin typeface="Calibri" pitchFamily="34" charset="0"/>
              </a:rPr>
              <a:t>driver</a:t>
            </a:r>
          </a:p>
        </p:txBody>
      </p:sp>
      <p:sp>
        <p:nvSpPr>
          <p:cNvPr id="6162" name="AutoShape 18"/>
          <p:cNvSpPr>
            <a:spLocks noChangeArrowheads="1"/>
          </p:cNvSpPr>
          <p:nvPr/>
        </p:nvSpPr>
        <p:spPr bwMode="auto">
          <a:xfrm>
            <a:off x="1872000" y="2942230"/>
            <a:ext cx="604800" cy="521335"/>
          </a:xfrm>
          <a:prstGeom prst="roundRect">
            <a:avLst>
              <a:gd name="adj" fmla="val 9602"/>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63" name="Text Box 19"/>
          <p:cNvSpPr txBox="1">
            <a:spLocks noChangeArrowheads="1"/>
          </p:cNvSpPr>
          <p:nvPr/>
        </p:nvSpPr>
        <p:spPr bwMode="auto">
          <a:xfrm>
            <a:off x="1784160" y="2926387"/>
            <a:ext cx="828000" cy="553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Storage</a:t>
            </a:r>
          </a:p>
          <a:p>
            <a:pPr algn="ctr" eaLnBrk="1" hangingPunct="1">
              <a:buClrTx/>
              <a:buSzPct val="80000"/>
              <a:buFontTx/>
              <a:buNone/>
            </a:pPr>
            <a:r>
              <a:rPr lang="pl-PL" sz="1000">
                <a:latin typeface="Calibri" pitchFamily="34" charset="0"/>
              </a:rPr>
              <a:t>driver</a:t>
            </a:r>
          </a:p>
          <a:p>
            <a:pPr algn="ctr" eaLnBrk="1" hangingPunct="1">
              <a:buClrTx/>
              <a:buSzPct val="80000"/>
              <a:buFontTx/>
              <a:buNone/>
            </a:pPr>
            <a:r>
              <a:rPr lang="pl-PL" sz="1000">
                <a:latin typeface="Calibri" pitchFamily="34" charset="0"/>
              </a:rPr>
              <a:t>(SWIFT)</a:t>
            </a:r>
          </a:p>
        </p:txBody>
      </p:sp>
      <p:grpSp>
        <p:nvGrpSpPr>
          <p:cNvPr id="6164" name="Group 20"/>
          <p:cNvGrpSpPr>
            <a:grpSpLocks/>
          </p:cNvGrpSpPr>
          <p:nvPr/>
        </p:nvGrpSpPr>
        <p:grpSpPr bwMode="auto">
          <a:xfrm>
            <a:off x="1638720" y="3866805"/>
            <a:ext cx="1010880" cy="792083"/>
            <a:chOff x="1138" y="2685"/>
            <a:chExt cx="702" cy="550"/>
          </a:xfrm>
        </p:grpSpPr>
        <p:sp>
          <p:nvSpPr>
            <p:cNvPr id="6165" name="AutoShape 21"/>
            <p:cNvSpPr>
              <a:spLocks noChangeArrowheads="1"/>
            </p:cNvSpPr>
            <p:nvPr/>
          </p:nvSpPr>
          <p:spPr bwMode="auto">
            <a:xfrm>
              <a:off x="1276" y="2685"/>
              <a:ext cx="434" cy="548"/>
            </a:xfrm>
            <a:prstGeom prst="flowChartMagneticDisk">
              <a:avLst/>
            </a:prstGeom>
            <a:noFill/>
            <a:ln w="1260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6" name="Text Box 22"/>
            <p:cNvSpPr txBox="1">
              <a:spLocks noChangeArrowheads="1"/>
            </p:cNvSpPr>
            <p:nvPr/>
          </p:nvSpPr>
          <p:spPr bwMode="auto">
            <a:xfrm>
              <a:off x="1138" y="2849"/>
              <a:ext cx="702" cy="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SWIFT</a:t>
              </a:r>
            </a:p>
            <a:p>
              <a:pPr algn="ctr" eaLnBrk="1" hangingPunct="1">
                <a:buClrTx/>
                <a:buSzPct val="80000"/>
                <a:buFontTx/>
                <a:buNone/>
              </a:pPr>
              <a:r>
                <a:rPr lang="pl-PL" sz="1000">
                  <a:latin typeface="Calibri" pitchFamily="34" charset="0"/>
                </a:rPr>
                <a:t>storage</a:t>
              </a:r>
            </a:p>
            <a:p>
              <a:pPr algn="ctr" eaLnBrk="1" hangingPunct="1">
                <a:buClrTx/>
                <a:buSzPct val="80000"/>
                <a:buFontTx/>
                <a:buNone/>
              </a:pPr>
              <a:r>
                <a:rPr lang="pl-PL" sz="1000">
                  <a:latin typeface="Calibri" pitchFamily="34" charset="0"/>
                </a:rPr>
                <a:t>backend</a:t>
              </a:r>
            </a:p>
          </p:txBody>
        </p:sp>
      </p:grpSp>
      <p:sp>
        <p:nvSpPr>
          <p:cNvPr id="6167" name="Line 23"/>
          <p:cNvSpPr>
            <a:spLocks noChangeShapeType="1"/>
          </p:cNvSpPr>
          <p:nvPr/>
        </p:nvSpPr>
        <p:spPr bwMode="auto">
          <a:xfrm>
            <a:off x="2174400" y="3479406"/>
            <a:ext cx="1440" cy="384521"/>
          </a:xfrm>
          <a:prstGeom prst="line">
            <a:avLst/>
          </a:prstGeom>
          <a:noFill/>
          <a:ln w="9360">
            <a:solidFill>
              <a:srgbClr val="385D8A"/>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68" name="AutoShape 24"/>
          <p:cNvSpPr>
            <a:spLocks noChangeArrowheads="1"/>
          </p:cNvSpPr>
          <p:nvPr/>
        </p:nvSpPr>
        <p:spPr bwMode="auto">
          <a:xfrm>
            <a:off x="4832640" y="1568326"/>
            <a:ext cx="3129120" cy="1188124"/>
          </a:xfrm>
          <a:prstGeom prst="roundRect">
            <a:avLst>
              <a:gd name="adj" fmla="val 4333"/>
            </a:avLst>
          </a:prstGeom>
          <a:noFill/>
          <a:ln w="255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69" name="AutoShape 25"/>
          <p:cNvSpPr>
            <a:spLocks noChangeArrowheads="1"/>
          </p:cNvSpPr>
          <p:nvPr/>
        </p:nvSpPr>
        <p:spPr bwMode="auto">
          <a:xfrm>
            <a:off x="4904640" y="1631692"/>
            <a:ext cx="1584000" cy="406123"/>
          </a:xfrm>
          <a:prstGeom prst="roundRect">
            <a:avLst>
              <a:gd name="adj" fmla="val 16667"/>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70" name="Text Box 26"/>
          <p:cNvSpPr txBox="1">
            <a:spLocks noChangeArrowheads="1"/>
          </p:cNvSpPr>
          <p:nvPr/>
        </p:nvSpPr>
        <p:spPr bwMode="auto">
          <a:xfrm>
            <a:off x="4904640" y="1631692"/>
            <a:ext cx="1656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Core component host</a:t>
            </a:r>
          </a:p>
          <a:p>
            <a:pPr algn="ctr" eaLnBrk="1" hangingPunct="1">
              <a:buClrTx/>
              <a:buSzPct val="80000"/>
              <a:buFontTx/>
              <a:buNone/>
            </a:pPr>
            <a:r>
              <a:rPr lang="pl-PL" sz="1000">
                <a:latin typeface="Calibri" pitchFamily="34" charset="0"/>
              </a:rPr>
              <a:t>(vph.cyfronet.pl)</a:t>
            </a:r>
          </a:p>
        </p:txBody>
      </p:sp>
      <p:sp>
        <p:nvSpPr>
          <p:cNvPr id="6171" name="AutoShape 27"/>
          <p:cNvSpPr>
            <a:spLocks noChangeArrowheads="1"/>
          </p:cNvSpPr>
          <p:nvPr/>
        </p:nvSpPr>
        <p:spPr bwMode="auto">
          <a:xfrm>
            <a:off x="6704640" y="1640333"/>
            <a:ext cx="1152000" cy="1010986"/>
          </a:xfrm>
          <a:prstGeom prst="roundRect">
            <a:avLst>
              <a:gd name="adj" fmla="val 6912"/>
            </a:avLst>
          </a:prstGeom>
          <a:solidFill>
            <a:srgbClr val="E17B7C"/>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72" name="Text Box 28"/>
          <p:cNvSpPr txBox="1">
            <a:spLocks noChangeArrowheads="1"/>
          </p:cNvSpPr>
          <p:nvPr/>
        </p:nvSpPr>
        <p:spPr bwMode="auto">
          <a:xfrm>
            <a:off x="6632640" y="1712340"/>
            <a:ext cx="1368000" cy="938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100">
                <a:latin typeface="Calibri" pitchFamily="34" charset="0"/>
              </a:rPr>
              <a:t>Data Manager</a:t>
            </a:r>
          </a:p>
          <a:p>
            <a:pPr algn="ctr" eaLnBrk="1" hangingPunct="1">
              <a:buClrTx/>
              <a:buSzPct val="80000"/>
              <a:buFontTx/>
              <a:buNone/>
            </a:pPr>
            <a:r>
              <a:rPr lang="pl-PL" sz="1100">
                <a:latin typeface="Calibri" pitchFamily="34" charset="0"/>
              </a:rPr>
              <a:t>Portlet</a:t>
            </a:r>
          </a:p>
          <a:p>
            <a:pPr algn="ctr" eaLnBrk="1" hangingPunct="1">
              <a:buClrTx/>
              <a:buSzPct val="80000"/>
              <a:buFontTx/>
              <a:buNone/>
            </a:pPr>
            <a:r>
              <a:rPr lang="pl-PL" sz="1100">
                <a:latin typeface="Calibri" pitchFamily="34" charset="0"/>
              </a:rPr>
              <a:t>(VPH-Share</a:t>
            </a:r>
          </a:p>
          <a:p>
            <a:pPr algn="ctr" eaLnBrk="1" hangingPunct="1">
              <a:buClrTx/>
              <a:buSzPct val="80000"/>
              <a:buFontTx/>
              <a:buNone/>
            </a:pPr>
            <a:r>
              <a:rPr lang="pl-PL" sz="1100">
                <a:latin typeface="Calibri" pitchFamily="34" charset="0"/>
              </a:rPr>
              <a:t>Master Interface component)</a:t>
            </a:r>
          </a:p>
        </p:txBody>
      </p:sp>
      <p:pic>
        <p:nvPicPr>
          <p:cNvPr id="6173"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640" y="2144386"/>
            <a:ext cx="576000" cy="5760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74" name="Line 30"/>
          <p:cNvSpPr>
            <a:spLocks noChangeShapeType="1"/>
          </p:cNvSpPr>
          <p:nvPr/>
        </p:nvSpPr>
        <p:spPr bwMode="auto">
          <a:xfrm>
            <a:off x="4240800" y="1601448"/>
            <a:ext cx="288000" cy="1441"/>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75" name="Line 31"/>
          <p:cNvSpPr>
            <a:spLocks noChangeShapeType="1"/>
          </p:cNvSpPr>
          <p:nvPr/>
        </p:nvSpPr>
        <p:spPr bwMode="auto">
          <a:xfrm>
            <a:off x="4528800" y="1601448"/>
            <a:ext cx="15840" cy="2847179"/>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76" name="AutoShape 32"/>
          <p:cNvSpPr>
            <a:spLocks noChangeArrowheads="1"/>
          </p:cNvSpPr>
          <p:nvPr/>
        </p:nvSpPr>
        <p:spPr bwMode="auto">
          <a:xfrm>
            <a:off x="4832640" y="2884624"/>
            <a:ext cx="3129120" cy="1188124"/>
          </a:xfrm>
          <a:prstGeom prst="roundRect">
            <a:avLst>
              <a:gd name="adj" fmla="val 4333"/>
            </a:avLst>
          </a:prstGeom>
          <a:noFill/>
          <a:ln w="255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77" name="AutoShape 33"/>
          <p:cNvSpPr>
            <a:spLocks noChangeArrowheads="1"/>
          </p:cNvSpPr>
          <p:nvPr/>
        </p:nvSpPr>
        <p:spPr bwMode="auto">
          <a:xfrm>
            <a:off x="4904640" y="2947990"/>
            <a:ext cx="1584000" cy="406123"/>
          </a:xfrm>
          <a:prstGeom prst="roundRect">
            <a:avLst>
              <a:gd name="adj" fmla="val 16667"/>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78" name="Text Box 34"/>
          <p:cNvSpPr txBox="1">
            <a:spLocks noChangeArrowheads="1"/>
          </p:cNvSpPr>
          <p:nvPr/>
        </p:nvSpPr>
        <p:spPr bwMode="auto">
          <a:xfrm>
            <a:off x="4904640" y="2947990"/>
            <a:ext cx="1656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Atomic Service Instance</a:t>
            </a:r>
          </a:p>
          <a:p>
            <a:pPr algn="ctr" eaLnBrk="1" hangingPunct="1">
              <a:buClrTx/>
              <a:buSzPct val="80000"/>
              <a:buFontTx/>
              <a:buNone/>
            </a:pPr>
            <a:r>
              <a:rPr lang="pl-PL" sz="1000">
                <a:latin typeface="Calibri" pitchFamily="34" charset="0"/>
              </a:rPr>
              <a:t>(10.100.x.x)</a:t>
            </a:r>
          </a:p>
        </p:txBody>
      </p:sp>
      <p:sp>
        <p:nvSpPr>
          <p:cNvPr id="6179" name="AutoShape 35"/>
          <p:cNvSpPr>
            <a:spLocks noChangeArrowheads="1"/>
          </p:cNvSpPr>
          <p:nvPr/>
        </p:nvSpPr>
        <p:spPr bwMode="auto">
          <a:xfrm>
            <a:off x="6704640" y="2956631"/>
            <a:ext cx="1152000" cy="1010986"/>
          </a:xfrm>
          <a:prstGeom prst="roundRect">
            <a:avLst>
              <a:gd name="adj" fmla="val 6912"/>
            </a:avLst>
          </a:prstGeom>
          <a:solidFill>
            <a:srgbClr val="8898C3"/>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80" name="Text Box 36"/>
          <p:cNvSpPr txBox="1">
            <a:spLocks noChangeArrowheads="1"/>
          </p:cNvSpPr>
          <p:nvPr/>
        </p:nvSpPr>
        <p:spPr bwMode="auto">
          <a:xfrm>
            <a:off x="6632640" y="3028639"/>
            <a:ext cx="1368000" cy="76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100">
                <a:latin typeface="Calibri" pitchFamily="34" charset="0"/>
              </a:rPr>
              <a:t>Service payload (VPH-Share application component)</a:t>
            </a:r>
          </a:p>
        </p:txBody>
      </p:sp>
      <p:pic>
        <p:nvPicPr>
          <p:cNvPr id="61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640" y="3460684"/>
            <a:ext cx="576000" cy="5760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82" name="AutoShape 38"/>
          <p:cNvSpPr>
            <a:spLocks noChangeArrowheads="1"/>
          </p:cNvSpPr>
          <p:nvPr/>
        </p:nvSpPr>
        <p:spPr bwMode="auto">
          <a:xfrm>
            <a:off x="4832640" y="4225404"/>
            <a:ext cx="3129120" cy="375880"/>
          </a:xfrm>
          <a:prstGeom prst="roundRect">
            <a:avLst>
              <a:gd name="adj" fmla="val 4333"/>
            </a:avLst>
          </a:prstGeom>
          <a:noFill/>
          <a:ln w="255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83" name="Text Box 39"/>
          <p:cNvSpPr txBox="1">
            <a:spLocks noChangeArrowheads="1"/>
          </p:cNvSpPr>
          <p:nvPr/>
        </p:nvSpPr>
        <p:spPr bwMode="auto">
          <a:xfrm>
            <a:off x="6704640" y="4287331"/>
            <a:ext cx="1152000" cy="24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External host</a:t>
            </a:r>
          </a:p>
        </p:txBody>
      </p:sp>
      <p:sp>
        <p:nvSpPr>
          <p:cNvPr id="6184" name="AutoShape 40"/>
          <p:cNvSpPr>
            <a:spLocks noChangeArrowheads="1"/>
          </p:cNvSpPr>
          <p:nvPr/>
        </p:nvSpPr>
        <p:spPr bwMode="auto">
          <a:xfrm>
            <a:off x="4904640" y="4287331"/>
            <a:ext cx="1656000" cy="246265"/>
          </a:xfrm>
          <a:prstGeom prst="roundRect">
            <a:avLst>
              <a:gd name="adj" fmla="val 18167"/>
            </a:avLst>
          </a:prstGeom>
          <a:solidFill>
            <a:srgbClr val="7EC3D4"/>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85" name="Text Box 41"/>
          <p:cNvSpPr txBox="1">
            <a:spLocks noChangeArrowheads="1"/>
          </p:cNvSpPr>
          <p:nvPr/>
        </p:nvSpPr>
        <p:spPr bwMode="auto">
          <a:xfrm>
            <a:off x="4904640" y="4287331"/>
            <a:ext cx="1584000" cy="26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100">
                <a:latin typeface="Calibri" pitchFamily="34" charset="0"/>
              </a:rPr>
              <a:t>Generic WebDAV client</a:t>
            </a:r>
          </a:p>
        </p:txBody>
      </p:sp>
      <p:cxnSp>
        <p:nvCxnSpPr>
          <p:cNvPr id="6186" name="AutoShape 42"/>
          <p:cNvCxnSpPr>
            <a:cxnSpLocks noChangeShapeType="1"/>
          </p:cNvCxnSpPr>
          <p:nvPr/>
        </p:nvCxnSpPr>
        <p:spPr bwMode="auto">
          <a:xfrm>
            <a:off x="4544641" y="4448628"/>
            <a:ext cx="361440" cy="1440"/>
          </a:xfrm>
          <a:prstGeom prst="straightConnector1">
            <a:avLst/>
          </a:prstGeom>
          <a:noFill/>
          <a:ln w="9360">
            <a:solidFill>
              <a:srgbClr val="385D8A"/>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87" name="AutoShape 43"/>
          <p:cNvCxnSpPr>
            <a:cxnSpLocks noChangeShapeType="1"/>
          </p:cNvCxnSpPr>
          <p:nvPr/>
        </p:nvCxnSpPr>
        <p:spPr bwMode="auto">
          <a:xfrm>
            <a:off x="4544640" y="3872567"/>
            <a:ext cx="1441440" cy="1440"/>
          </a:xfrm>
          <a:prstGeom prst="straightConnector1">
            <a:avLst/>
          </a:prstGeom>
          <a:noFill/>
          <a:ln w="9360">
            <a:solidFill>
              <a:srgbClr val="385D8A"/>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88" name="AutoShape 44"/>
          <p:cNvCxnSpPr>
            <a:cxnSpLocks noChangeShapeType="1"/>
          </p:cNvCxnSpPr>
          <p:nvPr/>
        </p:nvCxnSpPr>
        <p:spPr bwMode="auto">
          <a:xfrm flipV="1">
            <a:off x="4544640" y="2576431"/>
            <a:ext cx="1441440" cy="17282"/>
          </a:xfrm>
          <a:prstGeom prst="straightConnector1">
            <a:avLst/>
          </a:prstGeom>
          <a:noFill/>
          <a:ln w="9360">
            <a:solidFill>
              <a:srgbClr val="385D8A"/>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89" name="Text Box 45"/>
          <p:cNvSpPr txBox="1">
            <a:spLocks noChangeArrowheads="1"/>
          </p:cNvSpPr>
          <p:nvPr/>
        </p:nvSpPr>
        <p:spPr bwMode="auto">
          <a:xfrm>
            <a:off x="4760640" y="2294162"/>
            <a:ext cx="1368000" cy="24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GUI-based access</a:t>
            </a:r>
          </a:p>
        </p:txBody>
      </p:sp>
      <p:sp>
        <p:nvSpPr>
          <p:cNvPr id="6190" name="Text Box 46"/>
          <p:cNvSpPr txBox="1">
            <a:spLocks noChangeArrowheads="1"/>
          </p:cNvSpPr>
          <p:nvPr/>
        </p:nvSpPr>
        <p:spPr bwMode="auto">
          <a:xfrm>
            <a:off x="4760640" y="3472205"/>
            <a:ext cx="1368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1000">
                <a:latin typeface="Calibri" pitchFamily="34" charset="0"/>
              </a:rPr>
              <a:t>Mounted on local FS</a:t>
            </a:r>
          </a:p>
          <a:p>
            <a:pPr algn="ctr" eaLnBrk="1" hangingPunct="1">
              <a:buClrTx/>
              <a:buSzPct val="80000"/>
              <a:buFontTx/>
              <a:buNone/>
            </a:pPr>
            <a:r>
              <a:rPr lang="pl-PL" sz="1000">
                <a:latin typeface="Calibri" pitchFamily="34" charset="0"/>
              </a:rPr>
              <a:t>(e.g. via davfs2)</a:t>
            </a:r>
          </a:p>
        </p:txBody>
      </p:sp>
      <p:sp>
        <p:nvSpPr>
          <p:cNvPr id="6191" name="Text Box 47"/>
          <p:cNvSpPr txBox="1">
            <a:spLocks noChangeArrowheads="1"/>
          </p:cNvSpPr>
          <p:nvPr/>
        </p:nvSpPr>
        <p:spPr bwMode="auto">
          <a:xfrm>
            <a:off x="108001" y="4869160"/>
            <a:ext cx="8964000" cy="1522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lstStyle>
            <a:lvl1pPr marL="400050" indent="-3095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itchFamily="34" charset="0"/>
                <a:cs typeface="Arial" pitchFamily="34" charset="0"/>
              </a:defRPr>
            </a:lvl9pPr>
          </a:lstStyle>
          <a:p>
            <a:pPr marL="342900" indent="-342900">
              <a:lnSpc>
                <a:spcPct val="90000"/>
              </a:lnSpc>
              <a:spcBef>
                <a:spcPct val="20000"/>
              </a:spcBef>
              <a:buSzPct val="80000"/>
              <a:buFont typeface="Arial" pitchFamily="34" charset="0"/>
              <a:buChar char="•"/>
            </a:pPr>
            <a:r>
              <a:rPr lang="pl-PL" sz="1600" dirty="0" smtClean="0">
                <a:solidFill>
                  <a:schemeClr val="tx1"/>
                </a:solidFill>
                <a:latin typeface="+mn-lt"/>
                <a:cs typeface="+mn-cs"/>
              </a:rPr>
              <a:t>VPH-</a:t>
            </a:r>
            <a:r>
              <a:rPr lang="pl-PL" sz="1600" dirty="0" err="1" smtClean="0">
                <a:solidFill>
                  <a:schemeClr val="tx1"/>
                </a:solidFill>
                <a:latin typeface="+mn-lt"/>
                <a:cs typeface="+mn-cs"/>
              </a:rPr>
              <a:t>Share</a:t>
            </a:r>
            <a:r>
              <a:rPr lang="pl-PL" sz="1600" dirty="0" smtClean="0">
                <a:solidFill>
                  <a:schemeClr val="tx1"/>
                </a:solidFill>
                <a:latin typeface="+mn-lt"/>
                <a:cs typeface="+mn-cs"/>
              </a:rPr>
              <a:t> </a:t>
            </a:r>
            <a:r>
              <a:rPr lang="pl-PL" sz="1600" dirty="0">
                <a:solidFill>
                  <a:schemeClr val="tx1"/>
                </a:solidFill>
                <a:latin typeface="+mn-lt"/>
                <a:cs typeface="+mn-cs"/>
              </a:rPr>
              <a:t>federated data </a:t>
            </a:r>
            <a:r>
              <a:rPr lang="pl-PL" sz="1600" dirty="0" err="1">
                <a:solidFill>
                  <a:schemeClr val="tx1"/>
                </a:solidFill>
                <a:latin typeface="+mn-lt"/>
                <a:cs typeface="+mn-cs"/>
              </a:rPr>
              <a:t>storage</a:t>
            </a:r>
            <a:r>
              <a:rPr lang="pl-PL" sz="1600" dirty="0">
                <a:solidFill>
                  <a:schemeClr val="tx1"/>
                </a:solidFill>
                <a:latin typeface="+mn-lt"/>
                <a:cs typeface="+mn-cs"/>
              </a:rPr>
              <a:t> </a:t>
            </a:r>
            <a:r>
              <a:rPr lang="en-US" sz="1600" dirty="0" smtClean="0">
                <a:solidFill>
                  <a:schemeClr val="tx1"/>
                </a:solidFill>
                <a:latin typeface="+mn-lt"/>
                <a:cs typeface="+mn-cs"/>
              </a:rPr>
              <a:t>module (LOBCDER</a:t>
            </a:r>
            <a:r>
              <a:rPr lang="pl-PL" sz="1600" dirty="0" smtClean="0">
                <a:solidFill>
                  <a:schemeClr val="tx1"/>
                </a:solidFill>
                <a:latin typeface="+mn-lt"/>
                <a:cs typeface="+mn-cs"/>
              </a:rPr>
              <a:t>) </a:t>
            </a:r>
            <a:r>
              <a:rPr lang="pl-PL" sz="1600" dirty="0" err="1">
                <a:solidFill>
                  <a:schemeClr val="tx1"/>
                </a:solidFill>
                <a:latin typeface="+mn-lt"/>
                <a:cs typeface="+mn-cs"/>
              </a:rPr>
              <a:t>enables</a:t>
            </a:r>
            <a:r>
              <a:rPr lang="pl-PL" sz="1600" dirty="0">
                <a:solidFill>
                  <a:schemeClr val="tx1"/>
                </a:solidFill>
                <a:latin typeface="+mn-lt"/>
                <a:cs typeface="+mn-cs"/>
              </a:rPr>
              <a:t> data </a:t>
            </a:r>
            <a:r>
              <a:rPr lang="pl-PL" sz="1600" dirty="0" err="1">
                <a:solidFill>
                  <a:schemeClr val="tx1"/>
                </a:solidFill>
                <a:latin typeface="+mn-lt"/>
                <a:cs typeface="+mn-cs"/>
              </a:rPr>
              <a:t>sharing</a:t>
            </a:r>
            <a:r>
              <a:rPr lang="pl-PL" sz="1600" dirty="0">
                <a:solidFill>
                  <a:schemeClr val="tx1"/>
                </a:solidFill>
                <a:latin typeface="+mn-lt"/>
                <a:cs typeface="+mn-cs"/>
              </a:rPr>
              <a:t> in the </a:t>
            </a:r>
            <a:r>
              <a:rPr lang="pl-PL" sz="1600" dirty="0" err="1">
                <a:solidFill>
                  <a:schemeClr val="tx1"/>
                </a:solidFill>
                <a:latin typeface="+mn-lt"/>
                <a:cs typeface="+mn-cs"/>
              </a:rPr>
              <a:t>context</a:t>
            </a:r>
            <a:r>
              <a:rPr lang="pl-PL" sz="1600" dirty="0">
                <a:solidFill>
                  <a:schemeClr val="tx1"/>
                </a:solidFill>
                <a:latin typeface="+mn-lt"/>
                <a:cs typeface="+mn-cs"/>
              </a:rPr>
              <a:t> of VPH-</a:t>
            </a:r>
            <a:r>
              <a:rPr lang="pl-PL" sz="1600" dirty="0" err="1">
                <a:solidFill>
                  <a:schemeClr val="tx1"/>
                </a:solidFill>
                <a:latin typeface="+mn-lt"/>
                <a:cs typeface="+mn-cs"/>
              </a:rPr>
              <a:t>Share</a:t>
            </a:r>
            <a:r>
              <a:rPr lang="pl-PL" sz="1600" dirty="0">
                <a:solidFill>
                  <a:schemeClr val="tx1"/>
                </a:solidFill>
                <a:latin typeface="+mn-lt"/>
                <a:cs typeface="+mn-cs"/>
              </a:rPr>
              <a:t> </a:t>
            </a:r>
            <a:r>
              <a:rPr lang="pl-PL" sz="1600" dirty="0" err="1">
                <a:solidFill>
                  <a:schemeClr val="tx1"/>
                </a:solidFill>
                <a:latin typeface="+mn-lt"/>
                <a:cs typeface="+mn-cs"/>
              </a:rPr>
              <a:t>applications</a:t>
            </a:r>
            <a:endParaRPr lang="pl-PL" sz="1600" dirty="0">
              <a:solidFill>
                <a:schemeClr val="tx1"/>
              </a:solidFill>
              <a:latin typeface="+mn-lt"/>
              <a:cs typeface="+mn-cs"/>
            </a:endParaRPr>
          </a:p>
          <a:p>
            <a:pPr marL="342900" indent="-342900">
              <a:lnSpc>
                <a:spcPct val="90000"/>
              </a:lnSpc>
              <a:spcBef>
                <a:spcPct val="20000"/>
              </a:spcBef>
              <a:buSzPct val="80000"/>
              <a:buFont typeface="Arial" pitchFamily="34" charset="0"/>
              <a:buChar char="•"/>
            </a:pPr>
            <a:r>
              <a:rPr lang="pl-PL" sz="1600" dirty="0">
                <a:solidFill>
                  <a:schemeClr val="tx1"/>
                </a:solidFill>
                <a:latin typeface="+mn-lt"/>
                <a:cs typeface="+mn-cs"/>
              </a:rPr>
              <a:t>The </a:t>
            </a:r>
            <a:r>
              <a:rPr lang="en-US" sz="1600" dirty="0" smtClean="0">
                <a:solidFill>
                  <a:schemeClr val="tx1"/>
                </a:solidFill>
                <a:latin typeface="+mn-lt"/>
                <a:cs typeface="+mn-cs"/>
              </a:rPr>
              <a:t>module</a:t>
            </a:r>
            <a:r>
              <a:rPr lang="pl-PL" sz="1600" dirty="0" smtClean="0">
                <a:solidFill>
                  <a:schemeClr val="tx1"/>
                </a:solidFill>
                <a:latin typeface="+mn-lt"/>
                <a:cs typeface="+mn-cs"/>
              </a:rPr>
              <a:t> </a:t>
            </a:r>
            <a:r>
              <a:rPr lang="pl-PL" sz="1600" dirty="0" err="1">
                <a:solidFill>
                  <a:schemeClr val="tx1"/>
                </a:solidFill>
                <a:latin typeface="+mn-lt"/>
                <a:cs typeface="+mn-cs"/>
              </a:rPr>
              <a:t>is</a:t>
            </a:r>
            <a:r>
              <a:rPr lang="pl-PL" sz="1600" dirty="0">
                <a:solidFill>
                  <a:schemeClr val="tx1"/>
                </a:solidFill>
                <a:latin typeface="+mn-lt"/>
                <a:cs typeface="+mn-cs"/>
              </a:rPr>
              <a:t> </a:t>
            </a:r>
            <a:r>
              <a:rPr lang="pl-PL" sz="1600" dirty="0" err="1">
                <a:solidFill>
                  <a:schemeClr val="tx1"/>
                </a:solidFill>
                <a:latin typeface="+mn-lt"/>
                <a:cs typeface="+mn-cs"/>
              </a:rPr>
              <a:t>capable</a:t>
            </a:r>
            <a:r>
              <a:rPr lang="pl-PL" sz="1600" dirty="0">
                <a:solidFill>
                  <a:schemeClr val="tx1"/>
                </a:solidFill>
                <a:latin typeface="+mn-lt"/>
                <a:cs typeface="+mn-cs"/>
              </a:rPr>
              <a:t> of </a:t>
            </a:r>
            <a:r>
              <a:rPr lang="pl-PL" sz="1600" dirty="0" err="1">
                <a:solidFill>
                  <a:schemeClr val="tx1"/>
                </a:solidFill>
                <a:latin typeface="+mn-lt"/>
                <a:cs typeface="+mn-cs"/>
              </a:rPr>
              <a:t>interfacing</a:t>
            </a:r>
            <a:r>
              <a:rPr lang="pl-PL" sz="1600" dirty="0">
                <a:solidFill>
                  <a:schemeClr val="tx1"/>
                </a:solidFill>
                <a:latin typeface="+mn-lt"/>
                <a:cs typeface="+mn-cs"/>
              </a:rPr>
              <a:t> </a:t>
            </a:r>
            <a:r>
              <a:rPr lang="pl-PL" sz="1600" dirty="0" err="1">
                <a:solidFill>
                  <a:schemeClr val="tx1"/>
                </a:solidFill>
                <a:latin typeface="+mn-lt"/>
                <a:cs typeface="+mn-cs"/>
              </a:rPr>
              <a:t>various</a:t>
            </a:r>
            <a:r>
              <a:rPr lang="pl-PL" sz="1600" dirty="0">
                <a:solidFill>
                  <a:schemeClr val="tx1"/>
                </a:solidFill>
                <a:latin typeface="+mn-lt"/>
                <a:cs typeface="+mn-cs"/>
              </a:rPr>
              <a:t> </a:t>
            </a:r>
            <a:r>
              <a:rPr lang="pl-PL" sz="1600" dirty="0" err="1">
                <a:solidFill>
                  <a:schemeClr val="tx1"/>
                </a:solidFill>
                <a:latin typeface="+mn-lt"/>
                <a:cs typeface="+mn-cs"/>
              </a:rPr>
              <a:t>types</a:t>
            </a:r>
            <a:r>
              <a:rPr lang="pl-PL" sz="1600" dirty="0">
                <a:solidFill>
                  <a:schemeClr val="tx1"/>
                </a:solidFill>
                <a:latin typeface="+mn-lt"/>
                <a:cs typeface="+mn-cs"/>
              </a:rPr>
              <a:t> of </a:t>
            </a:r>
            <a:r>
              <a:rPr lang="pl-PL" sz="1600" dirty="0" err="1">
                <a:solidFill>
                  <a:schemeClr val="tx1"/>
                </a:solidFill>
                <a:latin typeface="+mn-lt"/>
                <a:cs typeface="+mn-cs"/>
              </a:rPr>
              <a:t>storage</a:t>
            </a:r>
            <a:r>
              <a:rPr lang="pl-PL" sz="1600" dirty="0">
                <a:solidFill>
                  <a:schemeClr val="tx1"/>
                </a:solidFill>
                <a:latin typeface="+mn-lt"/>
                <a:cs typeface="+mn-cs"/>
              </a:rPr>
              <a:t> </a:t>
            </a:r>
            <a:r>
              <a:rPr lang="pl-PL" sz="1600" dirty="0" err="1">
                <a:solidFill>
                  <a:schemeClr val="tx1"/>
                </a:solidFill>
                <a:latin typeface="+mn-lt"/>
                <a:cs typeface="+mn-cs"/>
              </a:rPr>
              <a:t>resources</a:t>
            </a:r>
            <a:r>
              <a:rPr lang="pl-PL" sz="1600" dirty="0">
                <a:solidFill>
                  <a:schemeClr val="tx1"/>
                </a:solidFill>
                <a:latin typeface="+mn-lt"/>
                <a:cs typeface="+mn-cs"/>
              </a:rPr>
              <a:t> and </a:t>
            </a:r>
            <a:r>
              <a:rPr lang="pl-PL" sz="1600" dirty="0" err="1">
                <a:solidFill>
                  <a:schemeClr val="tx1"/>
                </a:solidFill>
                <a:latin typeface="+mn-lt"/>
                <a:cs typeface="+mn-cs"/>
              </a:rPr>
              <a:t>supports</a:t>
            </a:r>
            <a:r>
              <a:rPr lang="pl-PL" sz="1600" dirty="0">
                <a:solidFill>
                  <a:schemeClr val="tx1"/>
                </a:solidFill>
                <a:latin typeface="+mn-lt"/>
                <a:cs typeface="+mn-cs"/>
              </a:rPr>
              <a:t> SWIFT </a:t>
            </a:r>
            <a:r>
              <a:rPr lang="pl-PL" sz="1600" err="1">
                <a:solidFill>
                  <a:schemeClr val="tx1"/>
                </a:solidFill>
                <a:latin typeface="+mn-lt"/>
                <a:cs typeface="+mn-cs"/>
              </a:rPr>
              <a:t>cloud</a:t>
            </a:r>
            <a:r>
              <a:rPr lang="pl-PL" sz="1600">
                <a:solidFill>
                  <a:schemeClr val="tx1"/>
                </a:solidFill>
                <a:latin typeface="+mn-lt"/>
                <a:cs typeface="+mn-cs"/>
              </a:rPr>
              <a:t> </a:t>
            </a:r>
            <a:r>
              <a:rPr lang="pl-PL" sz="1600" smtClean="0">
                <a:solidFill>
                  <a:schemeClr val="tx1"/>
                </a:solidFill>
                <a:latin typeface="+mn-lt"/>
                <a:cs typeface="+mn-cs"/>
              </a:rPr>
              <a:t>storage</a:t>
            </a:r>
            <a:r>
              <a:rPr lang="pl-PL" sz="1600">
                <a:solidFill>
                  <a:schemeClr val="tx1"/>
                </a:solidFill>
                <a:latin typeface="+mn-lt"/>
                <a:cs typeface="+mn-cs"/>
              </a:rPr>
              <a:t> </a:t>
            </a:r>
            <a:r>
              <a:rPr lang="pl-PL" sz="1600" smtClean="0">
                <a:solidFill>
                  <a:schemeClr val="tx1"/>
                </a:solidFill>
                <a:latin typeface="+mn-lt"/>
                <a:cs typeface="+mn-cs"/>
              </a:rPr>
              <a:t>as well as Amazon S3</a:t>
            </a:r>
            <a:endParaRPr lang="pl-PL" sz="1600" dirty="0">
              <a:solidFill>
                <a:schemeClr val="tx1"/>
              </a:solidFill>
              <a:latin typeface="+mn-lt"/>
              <a:cs typeface="+mn-cs"/>
            </a:endParaRPr>
          </a:p>
          <a:p>
            <a:pPr marL="342900" indent="-342900">
              <a:lnSpc>
                <a:spcPct val="90000"/>
              </a:lnSpc>
              <a:spcBef>
                <a:spcPct val="20000"/>
              </a:spcBef>
              <a:buSzPct val="80000"/>
              <a:buFont typeface="Arial" pitchFamily="34" charset="0"/>
              <a:buChar char="•"/>
            </a:pPr>
            <a:r>
              <a:rPr lang="pl-PL" sz="1600" dirty="0">
                <a:solidFill>
                  <a:schemeClr val="tx1"/>
                </a:solidFill>
                <a:latin typeface="+mn-lt"/>
                <a:cs typeface="+mn-cs"/>
              </a:rPr>
              <a:t>LOBCDER </a:t>
            </a:r>
            <a:r>
              <a:rPr lang="pl-PL" sz="1600" dirty="0" err="1">
                <a:solidFill>
                  <a:schemeClr val="tx1"/>
                </a:solidFill>
                <a:latin typeface="+mn-lt"/>
                <a:cs typeface="+mn-cs"/>
              </a:rPr>
              <a:t>exposes</a:t>
            </a:r>
            <a:r>
              <a:rPr lang="pl-PL" sz="1600" dirty="0">
                <a:solidFill>
                  <a:schemeClr val="tx1"/>
                </a:solidFill>
                <a:latin typeface="+mn-lt"/>
                <a:cs typeface="+mn-cs"/>
              </a:rPr>
              <a:t> a </a:t>
            </a:r>
            <a:r>
              <a:rPr lang="pl-PL" sz="1600" dirty="0" err="1">
                <a:solidFill>
                  <a:schemeClr val="tx1"/>
                </a:solidFill>
                <a:latin typeface="+mn-lt"/>
                <a:cs typeface="+mn-cs"/>
              </a:rPr>
              <a:t>WebDAV</a:t>
            </a:r>
            <a:r>
              <a:rPr lang="pl-PL" sz="1600" dirty="0">
                <a:solidFill>
                  <a:schemeClr val="tx1"/>
                </a:solidFill>
                <a:latin typeface="+mn-lt"/>
                <a:cs typeface="+mn-cs"/>
              </a:rPr>
              <a:t> </a:t>
            </a:r>
            <a:r>
              <a:rPr lang="pl-PL" sz="1600" dirty="0" err="1">
                <a:solidFill>
                  <a:schemeClr val="tx1"/>
                </a:solidFill>
                <a:latin typeface="+mn-lt"/>
                <a:cs typeface="+mn-cs"/>
              </a:rPr>
              <a:t>interface</a:t>
            </a:r>
            <a:r>
              <a:rPr lang="pl-PL" sz="1600" dirty="0">
                <a:solidFill>
                  <a:schemeClr val="tx1"/>
                </a:solidFill>
                <a:latin typeface="+mn-lt"/>
                <a:cs typeface="+mn-cs"/>
              </a:rPr>
              <a:t> and </a:t>
            </a:r>
            <a:r>
              <a:rPr lang="pl-PL" sz="1600" dirty="0" err="1">
                <a:solidFill>
                  <a:schemeClr val="tx1"/>
                </a:solidFill>
                <a:latin typeface="+mn-lt"/>
                <a:cs typeface="+mn-cs"/>
              </a:rPr>
              <a:t>can</a:t>
            </a:r>
            <a:r>
              <a:rPr lang="pl-PL" sz="1600" dirty="0">
                <a:solidFill>
                  <a:schemeClr val="tx1"/>
                </a:solidFill>
                <a:latin typeface="+mn-lt"/>
                <a:cs typeface="+mn-cs"/>
              </a:rPr>
              <a:t> be </a:t>
            </a:r>
            <a:r>
              <a:rPr lang="pl-PL" sz="1600" dirty="0" err="1">
                <a:solidFill>
                  <a:schemeClr val="tx1"/>
                </a:solidFill>
                <a:latin typeface="+mn-lt"/>
                <a:cs typeface="+mn-cs"/>
              </a:rPr>
              <a:t>accessed</a:t>
            </a:r>
            <a:r>
              <a:rPr lang="pl-PL" sz="1600" dirty="0">
                <a:solidFill>
                  <a:schemeClr val="tx1"/>
                </a:solidFill>
                <a:latin typeface="+mn-lt"/>
                <a:cs typeface="+mn-cs"/>
              </a:rPr>
              <a:t> by </a:t>
            </a:r>
            <a:r>
              <a:rPr lang="pl-PL" sz="1600" dirty="0" err="1">
                <a:solidFill>
                  <a:schemeClr val="tx1"/>
                </a:solidFill>
                <a:latin typeface="+mn-lt"/>
                <a:cs typeface="+mn-cs"/>
              </a:rPr>
              <a:t>any</a:t>
            </a:r>
            <a:r>
              <a:rPr lang="pl-PL" sz="1600" dirty="0">
                <a:solidFill>
                  <a:schemeClr val="tx1"/>
                </a:solidFill>
                <a:latin typeface="+mn-lt"/>
                <a:cs typeface="+mn-cs"/>
              </a:rPr>
              <a:t> DAV-</a:t>
            </a:r>
            <a:r>
              <a:rPr lang="pl-PL" sz="1600" dirty="0" err="1">
                <a:solidFill>
                  <a:schemeClr val="tx1"/>
                </a:solidFill>
                <a:latin typeface="+mn-lt"/>
                <a:cs typeface="+mn-cs"/>
              </a:rPr>
              <a:t>compliant</a:t>
            </a:r>
            <a:r>
              <a:rPr lang="pl-PL" sz="1600" dirty="0">
                <a:solidFill>
                  <a:schemeClr val="tx1"/>
                </a:solidFill>
                <a:latin typeface="+mn-lt"/>
                <a:cs typeface="+mn-cs"/>
              </a:rPr>
              <a:t> </a:t>
            </a:r>
            <a:r>
              <a:rPr lang="pl-PL" sz="1600" dirty="0" err="1">
                <a:solidFill>
                  <a:schemeClr val="tx1"/>
                </a:solidFill>
                <a:latin typeface="+mn-lt"/>
                <a:cs typeface="+mn-cs"/>
              </a:rPr>
              <a:t>client</a:t>
            </a:r>
            <a:r>
              <a:rPr lang="pl-PL" sz="1600" dirty="0">
                <a:solidFill>
                  <a:schemeClr val="tx1"/>
                </a:solidFill>
                <a:latin typeface="+mn-lt"/>
                <a:cs typeface="+mn-cs"/>
              </a:rPr>
              <a:t>. It </a:t>
            </a:r>
            <a:r>
              <a:rPr lang="pl-PL" sz="1600" dirty="0" err="1">
                <a:solidFill>
                  <a:schemeClr val="tx1"/>
                </a:solidFill>
                <a:latin typeface="+mn-lt"/>
                <a:cs typeface="+mn-cs"/>
              </a:rPr>
              <a:t>can</a:t>
            </a:r>
            <a:r>
              <a:rPr lang="pl-PL" sz="1600" dirty="0">
                <a:solidFill>
                  <a:schemeClr val="tx1"/>
                </a:solidFill>
                <a:latin typeface="+mn-lt"/>
                <a:cs typeface="+mn-cs"/>
              </a:rPr>
              <a:t> </a:t>
            </a:r>
            <a:r>
              <a:rPr lang="pl-PL" sz="1600" dirty="0" err="1">
                <a:solidFill>
                  <a:schemeClr val="tx1"/>
                </a:solidFill>
                <a:latin typeface="+mn-lt"/>
                <a:cs typeface="+mn-cs"/>
              </a:rPr>
              <a:t>also</a:t>
            </a:r>
            <a:r>
              <a:rPr lang="pl-PL" sz="1600" dirty="0">
                <a:solidFill>
                  <a:schemeClr val="tx1"/>
                </a:solidFill>
                <a:latin typeface="+mn-lt"/>
                <a:cs typeface="+mn-cs"/>
              </a:rPr>
              <a:t> be </a:t>
            </a:r>
            <a:r>
              <a:rPr lang="pl-PL" sz="1600" dirty="0" err="1">
                <a:solidFill>
                  <a:schemeClr val="tx1"/>
                </a:solidFill>
                <a:latin typeface="+mn-lt"/>
                <a:cs typeface="+mn-cs"/>
              </a:rPr>
              <a:t>mounted</a:t>
            </a:r>
            <a:r>
              <a:rPr lang="pl-PL" sz="1600" dirty="0">
                <a:solidFill>
                  <a:schemeClr val="tx1"/>
                </a:solidFill>
                <a:latin typeface="+mn-lt"/>
                <a:cs typeface="+mn-cs"/>
              </a:rPr>
              <a:t> as a component of the </a:t>
            </a:r>
            <a:r>
              <a:rPr lang="pl-PL" sz="1600" dirty="0" err="1">
                <a:solidFill>
                  <a:schemeClr val="tx1"/>
                </a:solidFill>
                <a:latin typeface="+mn-lt"/>
                <a:cs typeface="+mn-cs"/>
              </a:rPr>
              <a:t>local</a:t>
            </a:r>
            <a:r>
              <a:rPr lang="pl-PL" sz="1600" dirty="0">
                <a:solidFill>
                  <a:schemeClr val="tx1"/>
                </a:solidFill>
                <a:latin typeface="+mn-lt"/>
                <a:cs typeface="+mn-cs"/>
              </a:rPr>
              <a:t> </a:t>
            </a:r>
            <a:r>
              <a:rPr lang="pl-PL" sz="1600" dirty="0" err="1">
                <a:solidFill>
                  <a:schemeClr val="tx1"/>
                </a:solidFill>
                <a:latin typeface="+mn-lt"/>
                <a:cs typeface="+mn-cs"/>
              </a:rPr>
              <a:t>client</a:t>
            </a:r>
            <a:r>
              <a:rPr lang="pl-PL" sz="1600" dirty="0">
                <a:solidFill>
                  <a:schemeClr val="tx1"/>
                </a:solidFill>
                <a:latin typeface="+mn-lt"/>
                <a:cs typeface="+mn-cs"/>
              </a:rPr>
              <a:t> </a:t>
            </a:r>
            <a:r>
              <a:rPr lang="pl-PL" sz="1600" dirty="0" err="1">
                <a:solidFill>
                  <a:schemeClr val="tx1"/>
                </a:solidFill>
                <a:latin typeface="+mn-lt"/>
                <a:cs typeface="+mn-cs"/>
              </a:rPr>
              <a:t>filesystem</a:t>
            </a:r>
            <a:r>
              <a:rPr lang="pl-PL" sz="1600" dirty="0">
                <a:solidFill>
                  <a:schemeClr val="tx1"/>
                </a:solidFill>
                <a:latin typeface="+mn-lt"/>
                <a:cs typeface="+mn-cs"/>
              </a:rPr>
              <a:t> </a:t>
            </a:r>
            <a:r>
              <a:rPr lang="pl-PL" sz="1600" dirty="0" err="1">
                <a:solidFill>
                  <a:schemeClr val="tx1"/>
                </a:solidFill>
                <a:latin typeface="+mn-lt"/>
                <a:cs typeface="+mn-cs"/>
              </a:rPr>
              <a:t>using</a:t>
            </a:r>
            <a:r>
              <a:rPr lang="pl-PL" sz="1600" dirty="0">
                <a:solidFill>
                  <a:schemeClr val="tx1"/>
                </a:solidFill>
                <a:latin typeface="+mn-lt"/>
                <a:cs typeface="+mn-cs"/>
              </a:rPr>
              <a:t> </a:t>
            </a:r>
            <a:r>
              <a:rPr lang="pl-PL" sz="1600" dirty="0" err="1">
                <a:solidFill>
                  <a:schemeClr val="tx1"/>
                </a:solidFill>
                <a:latin typeface="+mn-lt"/>
                <a:cs typeface="+mn-cs"/>
              </a:rPr>
              <a:t>any</a:t>
            </a:r>
            <a:r>
              <a:rPr lang="pl-PL" sz="1600" dirty="0">
                <a:solidFill>
                  <a:schemeClr val="tx1"/>
                </a:solidFill>
                <a:latin typeface="+mn-lt"/>
                <a:cs typeface="+mn-cs"/>
              </a:rPr>
              <a:t> DAV-to-FS driver (</a:t>
            </a:r>
            <a:r>
              <a:rPr lang="pl-PL" sz="1600" dirty="0" err="1">
                <a:solidFill>
                  <a:schemeClr val="tx1"/>
                </a:solidFill>
                <a:latin typeface="+mn-lt"/>
                <a:cs typeface="+mn-cs"/>
              </a:rPr>
              <a:t>such</a:t>
            </a:r>
            <a:r>
              <a:rPr lang="pl-PL" sz="1600" dirty="0">
                <a:solidFill>
                  <a:schemeClr val="tx1"/>
                </a:solidFill>
                <a:latin typeface="+mn-lt"/>
                <a:cs typeface="+mn-cs"/>
              </a:rPr>
              <a:t> as </a:t>
            </a:r>
            <a:r>
              <a:rPr lang="pl-PL" sz="1600">
                <a:solidFill>
                  <a:schemeClr val="tx1"/>
                </a:solidFill>
                <a:latin typeface="+mn-lt"/>
                <a:cs typeface="+mn-cs"/>
              </a:rPr>
              <a:t>davfs2</a:t>
            </a:r>
            <a:r>
              <a:rPr lang="pl-PL" sz="1600" smtClean="0">
                <a:solidFill>
                  <a:schemeClr val="tx1"/>
                </a:solidFill>
                <a:latin typeface="+mn-lt"/>
                <a:cs typeface="+mn-cs"/>
              </a:rPr>
              <a:t>)</a:t>
            </a:r>
            <a:endParaRPr lang="en-US" sz="1600" dirty="0">
              <a:solidFill>
                <a:schemeClr val="tx1"/>
              </a:solidFill>
              <a:latin typeface="+mn-lt"/>
              <a:cs typeface="+mn-cs"/>
            </a:endParaRPr>
          </a:p>
        </p:txBody>
      </p:sp>
      <p:sp>
        <p:nvSpPr>
          <p:cNvPr id="6192" name="Text Box 48"/>
          <p:cNvSpPr txBox="1">
            <a:spLocks noChangeArrowheads="1"/>
          </p:cNvSpPr>
          <p:nvPr/>
        </p:nvSpPr>
        <p:spPr bwMode="auto">
          <a:xfrm>
            <a:off x="2365920" y="3064642"/>
            <a:ext cx="828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en-US" sz="1000">
                <a:latin typeface="Calibri" pitchFamily="34" charset="0"/>
              </a:rPr>
              <a:t>Encryption keys</a:t>
            </a:r>
          </a:p>
        </p:txBody>
      </p:sp>
      <p:sp>
        <p:nvSpPr>
          <p:cNvPr id="6193" name="AutoShape 49"/>
          <p:cNvSpPr>
            <a:spLocks noChangeArrowheads="1"/>
          </p:cNvSpPr>
          <p:nvPr/>
        </p:nvSpPr>
        <p:spPr bwMode="auto">
          <a:xfrm>
            <a:off x="2593441" y="1826112"/>
            <a:ext cx="1512000" cy="296671"/>
          </a:xfrm>
          <a:prstGeom prst="roundRect">
            <a:avLst>
              <a:gd name="adj" fmla="val 9602"/>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94" name="Text Box 50"/>
          <p:cNvSpPr txBox="1">
            <a:spLocks noChangeArrowheads="1"/>
          </p:cNvSpPr>
          <p:nvPr/>
        </p:nvSpPr>
        <p:spPr bwMode="auto">
          <a:xfrm>
            <a:off x="2661120" y="1870757"/>
            <a:ext cx="1368000" cy="26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en-US" sz="1100">
                <a:latin typeface="Calibri" pitchFamily="34" charset="0"/>
              </a:rPr>
              <a:t>REST-interface</a:t>
            </a:r>
          </a:p>
        </p:txBody>
      </p:sp>
      <p:sp>
        <p:nvSpPr>
          <p:cNvPr id="6195" name="Oval 51"/>
          <p:cNvSpPr>
            <a:spLocks noChangeArrowheads="1"/>
          </p:cNvSpPr>
          <p:nvPr/>
        </p:nvSpPr>
        <p:spPr bwMode="auto">
          <a:xfrm>
            <a:off x="4193280" y="1951406"/>
            <a:ext cx="72000" cy="72008"/>
          </a:xfrm>
          <a:prstGeom prst="ellipse">
            <a:avLst/>
          </a:prstGeom>
          <a:noFill/>
          <a:ln w="93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96" name="Line 52"/>
          <p:cNvSpPr>
            <a:spLocks noChangeShapeType="1"/>
          </p:cNvSpPr>
          <p:nvPr/>
        </p:nvSpPr>
        <p:spPr bwMode="auto">
          <a:xfrm>
            <a:off x="4112640" y="1987408"/>
            <a:ext cx="72000" cy="1441"/>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97" name="AutoShape 53"/>
          <p:cNvSpPr>
            <a:spLocks noChangeArrowheads="1"/>
          </p:cNvSpPr>
          <p:nvPr/>
        </p:nvSpPr>
        <p:spPr bwMode="auto">
          <a:xfrm>
            <a:off x="3365281" y="2151586"/>
            <a:ext cx="89280" cy="761840"/>
          </a:xfrm>
          <a:prstGeom prst="upDownArrow">
            <a:avLst>
              <a:gd name="adj1" fmla="val 50000"/>
              <a:gd name="adj2" fmla="val 50167"/>
            </a:avLst>
          </a:prstGeom>
          <a:solidFill>
            <a:srgbClr val="FFFFFF"/>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198" name="Line 54"/>
          <p:cNvSpPr>
            <a:spLocks noChangeShapeType="1"/>
          </p:cNvSpPr>
          <p:nvPr/>
        </p:nvSpPr>
        <p:spPr bwMode="auto">
          <a:xfrm>
            <a:off x="4272481" y="1987408"/>
            <a:ext cx="93600" cy="1441"/>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199" name="Line 55"/>
          <p:cNvSpPr>
            <a:spLocks noChangeShapeType="1"/>
          </p:cNvSpPr>
          <p:nvPr/>
        </p:nvSpPr>
        <p:spPr bwMode="auto">
          <a:xfrm flipH="1">
            <a:off x="4348800" y="1985970"/>
            <a:ext cx="8640" cy="527095"/>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cxnSp>
        <p:nvCxnSpPr>
          <p:cNvPr id="6200" name="AutoShape 56"/>
          <p:cNvCxnSpPr>
            <a:cxnSpLocks noChangeShapeType="1"/>
          </p:cNvCxnSpPr>
          <p:nvPr/>
        </p:nvCxnSpPr>
        <p:spPr bwMode="auto">
          <a:xfrm flipV="1">
            <a:off x="4341601" y="2494342"/>
            <a:ext cx="1644480" cy="15842"/>
          </a:xfrm>
          <a:prstGeom prst="straightConnector1">
            <a:avLst/>
          </a:prstGeom>
          <a:noFill/>
          <a:ln w="9360">
            <a:solidFill>
              <a:srgbClr val="385D8A"/>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01" name="AutoShape 57"/>
          <p:cNvSpPr>
            <a:spLocks noChangeArrowheads="1"/>
          </p:cNvSpPr>
          <p:nvPr/>
        </p:nvSpPr>
        <p:spPr bwMode="auto">
          <a:xfrm>
            <a:off x="6488640" y="1114678"/>
            <a:ext cx="1368000" cy="246266"/>
          </a:xfrm>
          <a:prstGeom prst="roundRect">
            <a:avLst>
              <a:gd name="adj" fmla="val 16667"/>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202" name="AutoShape 58"/>
          <p:cNvSpPr>
            <a:spLocks noChangeArrowheads="1"/>
          </p:cNvSpPr>
          <p:nvPr/>
        </p:nvSpPr>
        <p:spPr bwMode="auto">
          <a:xfrm>
            <a:off x="4832640" y="1052751"/>
            <a:ext cx="3129120" cy="375879"/>
          </a:xfrm>
          <a:prstGeom prst="roundRect">
            <a:avLst>
              <a:gd name="adj" fmla="val 4333"/>
            </a:avLst>
          </a:prstGeom>
          <a:noFill/>
          <a:ln w="25560">
            <a:solidFill>
              <a:srgbClr val="26697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203" name="Text Box 59"/>
          <p:cNvSpPr txBox="1">
            <a:spLocks noChangeArrowheads="1"/>
          </p:cNvSpPr>
          <p:nvPr/>
        </p:nvSpPr>
        <p:spPr bwMode="auto">
          <a:xfrm>
            <a:off x="6317280" y="1142041"/>
            <a:ext cx="1755360" cy="216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pl-PL" sz="800">
                <a:latin typeface="Calibri" pitchFamily="34" charset="0"/>
              </a:rPr>
              <a:t>Master Interface component</a:t>
            </a:r>
          </a:p>
        </p:txBody>
      </p:sp>
      <p:sp>
        <p:nvSpPr>
          <p:cNvPr id="6204" name="AutoShape 60"/>
          <p:cNvSpPr>
            <a:spLocks noChangeArrowheads="1"/>
          </p:cNvSpPr>
          <p:nvPr/>
        </p:nvSpPr>
        <p:spPr bwMode="auto">
          <a:xfrm>
            <a:off x="4904640" y="1114678"/>
            <a:ext cx="1533600" cy="246266"/>
          </a:xfrm>
          <a:prstGeom prst="roundRect">
            <a:avLst>
              <a:gd name="adj" fmla="val 18167"/>
            </a:avLst>
          </a:prstGeom>
          <a:solidFill>
            <a:srgbClr val="7EC3D4"/>
          </a:solidFill>
          <a:ln w="12600">
            <a:solidFill>
              <a:srgbClr val="26697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205" name="Text Box 61"/>
          <p:cNvSpPr txBox="1">
            <a:spLocks noChangeArrowheads="1"/>
          </p:cNvSpPr>
          <p:nvPr/>
        </p:nvSpPr>
        <p:spPr bwMode="auto">
          <a:xfrm>
            <a:off x="4904640" y="1114678"/>
            <a:ext cx="1584000" cy="26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en-US" sz="1100">
                <a:latin typeface="Calibri" pitchFamily="34" charset="0"/>
              </a:rPr>
              <a:t>Ticket validation service</a:t>
            </a:r>
          </a:p>
        </p:txBody>
      </p:sp>
      <p:sp>
        <p:nvSpPr>
          <p:cNvPr id="6206" name="AutoShape 62"/>
          <p:cNvSpPr>
            <a:spLocks noChangeArrowheads="1"/>
          </p:cNvSpPr>
          <p:nvPr/>
        </p:nvSpPr>
        <p:spPr bwMode="auto">
          <a:xfrm>
            <a:off x="2090881" y="1366704"/>
            <a:ext cx="430560" cy="740238"/>
          </a:xfrm>
          <a:prstGeom prst="roundRect">
            <a:avLst>
              <a:gd name="adj" fmla="val 9602"/>
            </a:avLst>
          </a:prstGeom>
          <a:solidFill>
            <a:srgbClr val="FFFFFF"/>
          </a:solidFill>
          <a:ln w="9360">
            <a:solidFill>
              <a:srgbClr val="26697A"/>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6207" name="Text Box 63"/>
          <p:cNvSpPr txBox="1">
            <a:spLocks noChangeArrowheads="1"/>
          </p:cNvSpPr>
          <p:nvPr/>
        </p:nvSpPr>
        <p:spPr bwMode="auto">
          <a:xfrm>
            <a:off x="1919520" y="1425750"/>
            <a:ext cx="828000" cy="4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cs typeface="Arial" pitchFamily="34" charset="0"/>
              </a:defRPr>
            </a:lvl9pPr>
          </a:lstStyle>
          <a:p>
            <a:pPr algn="ctr" eaLnBrk="1" hangingPunct="1">
              <a:buClrTx/>
              <a:buSzPct val="80000"/>
              <a:buFontTx/>
              <a:buNone/>
            </a:pPr>
            <a:r>
              <a:rPr lang="en-US" sz="1000">
                <a:latin typeface="Calibri" pitchFamily="34" charset="0"/>
              </a:rPr>
              <a:t>Auth </a:t>
            </a:r>
          </a:p>
          <a:p>
            <a:pPr algn="ctr" eaLnBrk="1" hangingPunct="1">
              <a:buClrTx/>
              <a:buSzPct val="80000"/>
              <a:buFontTx/>
              <a:buNone/>
            </a:pPr>
            <a:r>
              <a:rPr lang="en-US" sz="1000">
                <a:latin typeface="Calibri" pitchFamily="34" charset="0"/>
              </a:rPr>
              <a:t>service</a:t>
            </a:r>
          </a:p>
        </p:txBody>
      </p:sp>
      <p:cxnSp>
        <p:nvCxnSpPr>
          <p:cNvPr id="6208" name="AutoShape 64"/>
          <p:cNvCxnSpPr>
            <a:cxnSpLocks noChangeShapeType="1"/>
            <a:endCxn id="6205" idx="1"/>
          </p:cNvCxnSpPr>
          <p:nvPr/>
        </p:nvCxnSpPr>
        <p:spPr bwMode="auto">
          <a:xfrm flipV="1">
            <a:off x="2305441" y="1245481"/>
            <a:ext cx="2599199" cy="250"/>
          </a:xfrm>
          <a:prstGeom prst="straightConnector1">
            <a:avLst/>
          </a:prstGeom>
          <a:noFill/>
          <a:ln w="9360">
            <a:solidFill>
              <a:srgbClr val="385D8A"/>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09" name="Line 65"/>
          <p:cNvSpPr>
            <a:spLocks noChangeShapeType="1"/>
          </p:cNvSpPr>
          <p:nvPr/>
        </p:nvSpPr>
        <p:spPr bwMode="auto">
          <a:xfrm>
            <a:off x="2305441" y="1251492"/>
            <a:ext cx="1440" cy="115212"/>
          </a:xfrm>
          <a:prstGeom prst="line">
            <a:avLst/>
          </a:prstGeom>
          <a:noFill/>
          <a:ln w="9360">
            <a:solidFill>
              <a:srgbClr val="385D8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114736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PH-Share Template Slide_2v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12805</TotalTime>
  <Words>1857</Words>
  <Application>Microsoft Office PowerPoint</Application>
  <PresentationFormat>Pokaz na ekranie (4:3)</PresentationFormat>
  <Paragraphs>361</Paragraphs>
  <Slides>18</Slides>
  <Notes>8</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VPH-Share Template Slide_2v0</vt:lpstr>
      <vt:lpstr>Prezentacja programu PowerPoint</vt:lpstr>
      <vt:lpstr>Co-authors</vt:lpstr>
      <vt:lpstr>Infostructure for Virtual Physiological Human</vt:lpstr>
      <vt:lpstr>A (very) short glossary</vt:lpstr>
      <vt:lpstr>Basic functionality of cloud platform</vt:lpstr>
      <vt:lpstr>VPH-Share federated cloud</vt:lpstr>
      <vt:lpstr>Resource allocation management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Summary: key features of the cloud platform</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VPH-Share and P-Medicine: Pre-review Meeting</dc:title>
  <dc:creator>Norman James Powell</dc:creator>
  <cp:lastModifiedBy>bubak</cp:lastModifiedBy>
  <cp:revision>464</cp:revision>
  <cp:lastPrinted>2012-03-21T12:52:57Z</cp:lastPrinted>
  <dcterms:created xsi:type="dcterms:W3CDTF">2011-10-20T09:22:03Z</dcterms:created>
  <dcterms:modified xsi:type="dcterms:W3CDTF">2014-08-28T05:47:13Z</dcterms:modified>
</cp:coreProperties>
</file>