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7" r:id="rId3"/>
    <p:sldId id="284" r:id="rId4"/>
    <p:sldId id="288" r:id="rId5"/>
    <p:sldId id="285" r:id="rId6"/>
    <p:sldId id="286" r:id="rId7"/>
    <p:sldId id="292" r:id="rId8"/>
    <p:sldId id="297" r:id="rId9"/>
    <p:sldId id="299" r:id="rId10"/>
    <p:sldId id="289" r:id="rId11"/>
    <p:sldId id="291" r:id="rId12"/>
    <p:sldId id="300" r:id="rId13"/>
    <p:sldId id="293" r:id="rId14"/>
    <p:sldId id="294" r:id="rId15"/>
    <p:sldId id="290" r:id="rId16"/>
    <p:sldId id="295" r:id="rId17"/>
  </p:sldIdLst>
  <p:sldSz cx="9144000" cy="6858000" type="screen4x3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C8BD023-3AF7-4C00-BDBA-D9E678BCDB2F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C62D075-5C92-4B80-83E7-3F1B31F965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FA79BE-074D-4ADD-86FF-0869310DAA48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Dowolny kształt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B7C2919-9239-4FCE-869B-745313EC7AB8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8CB97F-3E7D-4CFA-8237-B790DC423C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37D4B-C5B2-49DE-9F8E-03176047EBFE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911F5-DF7C-4CA2-B2B7-08BBF0BE31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71A4F-AC31-4FA3-8332-2B2EC15191E8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0FDA3-DDE0-40F9-8782-79889CC77F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0AA2-2C15-4278-B34F-97772C4E413F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2856-2391-462C-A48C-38A9D31E20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81138"/>
            <a:ext cx="4038600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FC88-A843-4100-ACA7-350D6279BFB0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7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EFFF9-A062-4666-B02E-62D898F77F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216D0-AF97-482F-AB25-096EDC7F6CF8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EADB-49F9-4F17-9253-DDBAB37AB6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FBC472-8E0C-4606-A7CA-DDAA1FA9F068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BCCE3-8764-4590-9B9B-9099C195D1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DC699F-1617-474F-A508-F61BFA3D8415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227811-B7CA-493E-B423-30886F5BB7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860D2D-5735-46B5-8D44-D210977490B3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E69D92-8FA3-45F1-A6A3-E11B792CF3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5CAEDE-AE4E-4FD8-8A82-50C181D4A914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481169-1BBC-4023-B40C-07A9377382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23CC-6397-40FE-B681-DF4A57C24A7E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6AB5-0745-4F48-BFDE-C200BFBF57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57D922-66AC-4805-BB47-34BDCC953A90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854CCE-D35F-4AE8-AB03-6C70526353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Dowolny kształt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702D28-813A-4E94-93F2-E61AD3C30B4D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55319A-F19C-44CC-939D-F96CB51C25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8CD9781-E7C0-496C-B4AF-D3BA9D2A1C4F}" type="datetimeFigureOut">
              <a:rPr lang="pl-PL"/>
              <a:pPr>
                <a:defRPr/>
              </a:pPr>
              <a:t>2012-10-23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6F4B11A-07DB-4522-8998-14AFC80CB8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2" r:id="rId7"/>
    <p:sldLayoutId id="2147483679" r:id="rId8"/>
    <p:sldLayoutId id="2147483680" r:id="rId9"/>
    <p:sldLayoutId id="2147483671" r:id="rId10"/>
    <p:sldLayoutId id="2147483670" r:id="rId11"/>
    <p:sldLayoutId id="2147483669" r:id="rId12"/>
    <p:sldLayoutId id="214748366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7388" y="1719263"/>
            <a:ext cx="7772399" cy="1829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 of Software Quality with Static Source Code Analysis: GridSpace2  Case Study</a:t>
            </a:r>
            <a:endParaRPr lang="pl-PL" dirty="0"/>
          </a:p>
        </p:txBody>
      </p:sp>
      <p:sp>
        <p:nvSpPr>
          <p:cNvPr id="16386" name="Podtytuł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7772400" cy="1008112"/>
          </a:xfrm>
        </p:spPr>
        <p:txBody>
          <a:bodyPr/>
          <a:lstStyle/>
          <a:p>
            <a:pPr algn="ctr"/>
            <a:r>
              <a:rPr lang="pl-PL" sz="1600" dirty="0" smtClean="0"/>
              <a:t>Bartłomiej Bodziechowski</a:t>
            </a:r>
            <a:r>
              <a:rPr lang="pl-PL" sz="1600" baseline="30000" dirty="0" smtClean="0"/>
              <a:t>1</a:t>
            </a:r>
            <a:r>
              <a:rPr lang="pl-PL" sz="1600" dirty="0" smtClean="0"/>
              <a:t>, Eryk Ciepiela</a:t>
            </a:r>
            <a:r>
              <a:rPr lang="pl-PL" sz="1600" baseline="30000" dirty="0" smtClean="0"/>
              <a:t>2</a:t>
            </a:r>
            <a:r>
              <a:rPr lang="pl-PL" sz="1600" dirty="0" smtClean="0"/>
              <a:t>, Marian Bubak</a:t>
            </a:r>
            <a:r>
              <a:rPr lang="pl-PL" sz="1600" baseline="30000" dirty="0" smtClean="0"/>
              <a:t>1,2</a:t>
            </a:r>
            <a:endParaRPr lang="pl-PL" sz="1600" dirty="0" smtClean="0"/>
          </a:p>
          <a:p>
            <a:pPr algn="ctr"/>
            <a:r>
              <a:rPr lang="en-GB" sz="1400" baseline="30000" dirty="0" smtClean="0"/>
              <a:t>1</a:t>
            </a:r>
            <a:r>
              <a:rPr lang="en-GB" sz="1400" dirty="0" smtClean="0"/>
              <a:t>AGH University of Science and Technology, Department of Computer Science AGH, </a:t>
            </a:r>
            <a:endParaRPr lang="pl-PL" sz="1400" dirty="0" smtClean="0"/>
          </a:p>
          <a:p>
            <a:pPr algn="ctr"/>
            <a:r>
              <a:rPr lang="en-US" sz="1400" baseline="30000" dirty="0" smtClean="0"/>
              <a:t>2</a:t>
            </a:r>
            <a:r>
              <a:rPr lang="en-GB" sz="1400" dirty="0" smtClean="0"/>
              <a:t>AGH University of Science and Technology, ACC Cyfronet AGH,</a:t>
            </a:r>
            <a:r>
              <a:rPr lang="en-GB" sz="1400" u="sng" dirty="0" smtClean="0"/>
              <a:t> </a:t>
            </a:r>
            <a:br>
              <a:rPr lang="en-GB" sz="1400" u="sng" dirty="0" smtClean="0"/>
            </a:br>
            <a:endParaRPr lang="pl-PL" sz="1400" dirty="0" smtClean="0"/>
          </a:p>
          <a:p>
            <a:r>
              <a:rPr lang="en-US" sz="2400" dirty="0" smtClean="0"/>
              <a:t> </a:t>
            </a:r>
            <a:endParaRPr lang="pl-PL" sz="2400" dirty="0" smtClean="0"/>
          </a:p>
          <a:p>
            <a:pPr marR="0" eaLnBrk="1" hangingPunct="1">
              <a:lnSpc>
                <a:spcPct val="80000"/>
              </a:lnSpc>
            </a:pPr>
            <a:endParaRPr lang="pl-PL" sz="21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7 tools implementing metrics:</a:t>
            </a:r>
          </a:p>
          <a:p>
            <a:pPr lvl="1"/>
            <a:r>
              <a:rPr lang="en-US" sz="2000" dirty="0" smtClean="0"/>
              <a:t>Stan: results in the form of histograms, visualization of dependencies on all level of abstractions,</a:t>
            </a:r>
          </a:p>
          <a:p>
            <a:pPr lvl="1"/>
            <a:r>
              <a:rPr lang="en-US" sz="2000" dirty="0" err="1" smtClean="0"/>
              <a:t>RefactorIT</a:t>
            </a:r>
            <a:r>
              <a:rPr lang="en-US" sz="2000" dirty="0" smtClean="0"/>
              <a:t>: a lot of different metrics, creation of report with precise results for all artifacts useful to carry out self-analysis</a:t>
            </a:r>
          </a:p>
          <a:p>
            <a:pPr lvl="1"/>
            <a:r>
              <a:rPr lang="en-US" sz="2000" dirty="0" smtClean="0"/>
              <a:t>Sonar: the highest numbers or releases, support for refactoring</a:t>
            </a:r>
          </a:p>
          <a:p>
            <a:pPr lvl="1"/>
            <a:r>
              <a:rPr lang="en-US" sz="2000" dirty="0" err="1" smtClean="0"/>
              <a:t>JDepend</a:t>
            </a:r>
            <a:r>
              <a:rPr lang="en-US" sz="2000" dirty="0" smtClean="0"/>
              <a:t>, </a:t>
            </a:r>
            <a:r>
              <a:rPr lang="en-US" sz="2000" dirty="0" err="1" smtClean="0"/>
              <a:t>Ckjm</a:t>
            </a:r>
            <a:r>
              <a:rPr lang="en-US" sz="2000" dirty="0" smtClean="0"/>
              <a:t>, Simian, </a:t>
            </a:r>
            <a:r>
              <a:rPr lang="en-US" sz="2000" dirty="0" err="1" smtClean="0"/>
              <a:t>Cobertura</a:t>
            </a:r>
            <a:r>
              <a:rPr lang="en-US" sz="2000" dirty="0" smtClean="0"/>
              <a:t>,</a:t>
            </a:r>
          </a:p>
          <a:p>
            <a:r>
              <a:rPr lang="en-US" sz="2400" dirty="0" smtClean="0"/>
              <a:t>3 tools based on rule-set which are checking code for good practice, readability and potential bugs</a:t>
            </a:r>
          </a:p>
          <a:p>
            <a:pPr lvl="1"/>
            <a:r>
              <a:rPr lang="en-US" sz="2000" dirty="0" smtClean="0"/>
              <a:t>PMD, </a:t>
            </a:r>
            <a:r>
              <a:rPr lang="en-US" sz="2000" dirty="0" err="1" smtClean="0"/>
              <a:t>Checkstyle</a:t>
            </a:r>
            <a:r>
              <a:rPr lang="en-US" sz="2000" dirty="0" smtClean="0"/>
              <a:t>, </a:t>
            </a:r>
            <a:r>
              <a:rPr lang="en-US" sz="2000" dirty="0" err="1" smtClean="0"/>
              <a:t>Findbugs</a:t>
            </a:r>
            <a:endParaRPr lang="en-US" sz="20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Tools</a:t>
            </a:r>
            <a:r>
              <a:rPr lang="pl-PL" dirty="0" smtClean="0"/>
              <a:t> for </a:t>
            </a:r>
            <a:r>
              <a:rPr lang="pl-PL" dirty="0" err="1" smtClean="0"/>
              <a:t>static</a:t>
            </a:r>
            <a:r>
              <a:rPr lang="pl-PL" dirty="0" smtClean="0"/>
              <a:t> software </a:t>
            </a:r>
            <a:r>
              <a:rPr lang="pl-PL" dirty="0" err="1" smtClean="0"/>
              <a:t>analysis</a:t>
            </a:r>
            <a:r>
              <a:rPr lang="pl-PL" dirty="0" smtClean="0"/>
              <a:t> for Java </a:t>
            </a:r>
            <a:r>
              <a:rPr lang="pl-PL" dirty="0" err="1" smtClean="0"/>
              <a:t>language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Using</a:t>
            </a:r>
            <a:r>
              <a:rPr lang="pl-PL" dirty="0" smtClean="0"/>
              <a:t> </a:t>
            </a:r>
            <a:r>
              <a:rPr lang="pl-PL" dirty="0" err="1" smtClean="0"/>
              <a:t>metrics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practise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Rectangle 3"/>
          <p:cNvSpPr/>
          <p:nvPr/>
        </p:nvSpPr>
        <p:spPr>
          <a:xfrm>
            <a:off x="899592" y="1484784"/>
            <a:ext cx="30963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Integrate</a:t>
            </a:r>
            <a:r>
              <a:rPr lang="pl-PL" dirty="0" smtClean="0"/>
              <a:t> </a:t>
            </a:r>
            <a:r>
              <a:rPr lang="pl-PL" dirty="0" err="1" smtClean="0"/>
              <a:t>metrics</a:t>
            </a:r>
            <a:r>
              <a:rPr lang="pl-PL" dirty="0" smtClean="0"/>
              <a:t> </a:t>
            </a:r>
            <a:r>
              <a:rPr lang="pl-PL" dirty="0" err="1" smtClean="0"/>
              <a:t>tools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software development </a:t>
            </a:r>
            <a:r>
              <a:rPr lang="pl-PL" dirty="0" err="1" smtClean="0"/>
              <a:t>process</a:t>
            </a:r>
            <a:r>
              <a:rPr lang="pl-PL" dirty="0" smtClean="0"/>
              <a:t> (</a:t>
            </a:r>
            <a:r>
              <a:rPr lang="pl-PL" dirty="0" err="1" smtClean="0"/>
              <a:t>Eclipse</a:t>
            </a:r>
            <a:r>
              <a:rPr lang="pl-PL" dirty="0" smtClean="0"/>
              <a:t>, </a:t>
            </a:r>
            <a:r>
              <a:rPr lang="pl-PL" dirty="0" err="1" smtClean="0"/>
              <a:t>Maven</a:t>
            </a:r>
            <a:r>
              <a:rPr lang="pl-PL" dirty="0" smtClean="0"/>
              <a:t> </a:t>
            </a:r>
            <a:r>
              <a:rPr lang="pl-PL" dirty="0" err="1" smtClean="0"/>
              <a:t>plugins</a:t>
            </a:r>
            <a:r>
              <a:rPr lang="pl-PL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32040" y="1484784"/>
            <a:ext cx="30243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Assess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quality</a:t>
            </a:r>
            <a:r>
              <a:rPr lang="pl-PL" dirty="0" smtClean="0"/>
              <a:t> of </a:t>
            </a:r>
            <a:r>
              <a:rPr lang="pl-PL" dirty="0" err="1" smtClean="0"/>
              <a:t>measuring</a:t>
            </a:r>
            <a:r>
              <a:rPr lang="pl-PL" dirty="0" smtClean="0"/>
              <a:t> </a:t>
            </a:r>
            <a:r>
              <a:rPr lang="pl-PL" dirty="0" err="1" smtClean="0"/>
              <a:t>feature</a:t>
            </a:r>
            <a:r>
              <a:rPr lang="pl-PL" dirty="0" smtClean="0"/>
              <a:t> for </a:t>
            </a:r>
            <a:r>
              <a:rPr lang="pl-PL" dirty="0" err="1" smtClean="0"/>
              <a:t>whole</a:t>
            </a:r>
            <a:r>
              <a:rPr lang="pl-PL" dirty="0" smtClean="0"/>
              <a:t> system. </a:t>
            </a:r>
            <a:r>
              <a:rPr lang="pl-PL" dirty="0" err="1" smtClean="0"/>
              <a:t>Histograms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best</a:t>
            </a:r>
            <a:r>
              <a:rPr lang="pl-PL" dirty="0" smtClean="0"/>
              <a:t> to do </a:t>
            </a:r>
            <a:r>
              <a:rPr lang="pl-PL" dirty="0" err="1" smtClean="0"/>
              <a:t>it</a:t>
            </a:r>
            <a:r>
              <a:rPr lang="pl-PL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04048" y="3429000"/>
            <a:ext cx="30243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Indicate</a:t>
            </a:r>
            <a:r>
              <a:rPr lang="pl-PL" dirty="0" smtClean="0"/>
              <a:t> </a:t>
            </a:r>
            <a:r>
              <a:rPr lang="pl-PL" dirty="0" err="1" smtClean="0"/>
              <a:t>artifacts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metrics</a:t>
            </a:r>
            <a:r>
              <a:rPr lang="pl-PL" dirty="0" smtClean="0"/>
              <a:t> </a:t>
            </a:r>
            <a:r>
              <a:rPr lang="pl-PL" dirty="0" err="1" smtClean="0"/>
              <a:t>values</a:t>
            </a:r>
            <a:r>
              <a:rPr lang="pl-PL" dirty="0" smtClean="0"/>
              <a:t> </a:t>
            </a:r>
            <a:r>
              <a:rPr lang="pl-PL" dirty="0" err="1" smtClean="0"/>
              <a:t>outside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recomendations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27584" y="3501008"/>
            <a:ext cx="30963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Review</a:t>
            </a:r>
            <a:r>
              <a:rPr lang="pl-PL" dirty="0" smtClean="0"/>
              <a:t> of </a:t>
            </a:r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artifacts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27584" y="5157192"/>
            <a:ext cx="31683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Decision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refactoring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067944" y="1916832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6182468" y="2898652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995936" y="3789040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5400000">
            <a:off x="2078012" y="4626844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Metrics</a:t>
            </a:r>
            <a:r>
              <a:rPr lang="pl-PL" dirty="0" smtClean="0"/>
              <a:t> </a:t>
            </a:r>
            <a:r>
              <a:rPr lang="pl-PL" dirty="0" err="1" smtClean="0"/>
              <a:t>checked</a:t>
            </a:r>
            <a:r>
              <a:rPr lang="pl-PL" dirty="0" smtClean="0"/>
              <a:t> for GS2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4056740" cy="438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68760"/>
            <a:ext cx="3744416" cy="467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707904" y="5949280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 smtClean="0"/>
              <a:t>Level</a:t>
            </a:r>
            <a:r>
              <a:rPr lang="pl-PL" sz="2000" dirty="0" smtClean="0"/>
              <a:t>: m – </a:t>
            </a:r>
            <a:r>
              <a:rPr lang="pl-PL" sz="2000" dirty="0" err="1" smtClean="0"/>
              <a:t>methods</a:t>
            </a:r>
            <a:r>
              <a:rPr lang="pl-PL" sz="2000" dirty="0" smtClean="0"/>
              <a:t>, c – </a:t>
            </a:r>
            <a:r>
              <a:rPr lang="pl-PL" sz="2000" dirty="0" err="1" smtClean="0"/>
              <a:t>classes</a:t>
            </a:r>
            <a:r>
              <a:rPr lang="pl-PL" sz="2000" dirty="0" smtClean="0"/>
              <a:t>,             p – </a:t>
            </a:r>
            <a:r>
              <a:rPr lang="pl-PL" sz="2000" dirty="0" err="1" smtClean="0"/>
              <a:t>packages</a:t>
            </a:r>
            <a:r>
              <a:rPr lang="pl-PL" sz="2000" dirty="0" smtClean="0"/>
              <a:t> , s - system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7 </a:t>
            </a:r>
            <a:r>
              <a:rPr lang="pl-PL" sz="2400" dirty="0" err="1" smtClean="0"/>
              <a:t>different</a:t>
            </a:r>
            <a:r>
              <a:rPr lang="pl-PL" sz="2400" dirty="0" smtClean="0"/>
              <a:t> </a:t>
            </a:r>
            <a:r>
              <a:rPr lang="pl-PL" sz="2400" dirty="0" err="1" smtClean="0"/>
              <a:t>tools</a:t>
            </a:r>
            <a:r>
              <a:rPr lang="pl-PL" sz="2400" dirty="0" smtClean="0"/>
              <a:t> </a:t>
            </a:r>
            <a:r>
              <a:rPr lang="pl-PL" sz="2400" dirty="0" err="1" smtClean="0"/>
              <a:t>were</a:t>
            </a:r>
            <a:r>
              <a:rPr lang="pl-PL" sz="2400" dirty="0" smtClean="0"/>
              <a:t> </a:t>
            </a:r>
            <a:r>
              <a:rPr lang="pl-PL" sz="2400" dirty="0" err="1" smtClean="0"/>
              <a:t>used</a:t>
            </a:r>
            <a:r>
              <a:rPr lang="pl-PL" sz="2400" dirty="0" smtClean="0"/>
              <a:t>: </a:t>
            </a:r>
            <a:r>
              <a:rPr lang="pl-PL" sz="2400" dirty="0" smtClean="0"/>
              <a:t>Stan, </a:t>
            </a:r>
            <a:r>
              <a:rPr lang="pl-PL" sz="2400" dirty="0" err="1" smtClean="0"/>
              <a:t>RefactorIT</a:t>
            </a:r>
            <a:r>
              <a:rPr lang="pl-PL" sz="2400" dirty="0" smtClean="0"/>
              <a:t>, Sonar, </a:t>
            </a:r>
            <a:r>
              <a:rPr lang="pl-PL" sz="2400" dirty="0" err="1" smtClean="0"/>
              <a:t>Simian</a:t>
            </a:r>
            <a:r>
              <a:rPr lang="pl-PL" sz="2400" dirty="0" smtClean="0"/>
              <a:t>, PMD, </a:t>
            </a:r>
            <a:r>
              <a:rPr lang="pl-PL" sz="2400" dirty="0" err="1" smtClean="0"/>
              <a:t>Checkstyle</a:t>
            </a:r>
            <a:r>
              <a:rPr lang="pl-PL" sz="2400" dirty="0" smtClean="0"/>
              <a:t>, </a:t>
            </a:r>
            <a:r>
              <a:rPr lang="pl-PL" sz="2400" dirty="0" err="1" smtClean="0"/>
              <a:t>Findbugs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Most </a:t>
            </a:r>
            <a:r>
              <a:rPr lang="pl-PL" sz="2400" dirty="0" err="1" smtClean="0"/>
              <a:t>important</a:t>
            </a:r>
            <a:r>
              <a:rPr lang="pl-PL" sz="2400" dirty="0" smtClean="0"/>
              <a:t> </a:t>
            </a:r>
            <a:r>
              <a:rPr lang="pl-PL" sz="2400" dirty="0" err="1" smtClean="0"/>
              <a:t>results</a:t>
            </a:r>
            <a:r>
              <a:rPr lang="pl-PL" sz="2400" dirty="0" smtClean="0"/>
              <a:t>:</a:t>
            </a:r>
            <a:endParaRPr lang="pl-PL" sz="2400" dirty="0" smtClean="0"/>
          </a:p>
          <a:p>
            <a:pPr lvl="1"/>
            <a:r>
              <a:rPr lang="pl-PL" sz="1600" dirty="0" err="1" smtClean="0"/>
              <a:t>Good</a:t>
            </a:r>
            <a:r>
              <a:rPr lang="pl-PL" sz="1600" dirty="0" smtClean="0"/>
              <a:t> </a:t>
            </a:r>
            <a:r>
              <a:rPr lang="pl-PL" sz="1600" dirty="0" err="1" smtClean="0"/>
              <a:t>results</a:t>
            </a:r>
            <a:r>
              <a:rPr lang="pl-PL" sz="1600" dirty="0" smtClean="0"/>
              <a:t> </a:t>
            </a:r>
            <a:r>
              <a:rPr lang="pl-PL" sz="1600" dirty="0" err="1" smtClean="0"/>
              <a:t>obtained</a:t>
            </a:r>
            <a:r>
              <a:rPr lang="pl-PL" sz="1600" dirty="0" smtClean="0"/>
              <a:t> for </a:t>
            </a:r>
            <a:r>
              <a:rPr lang="pl-PL" sz="1600" dirty="0" err="1" smtClean="0"/>
              <a:t>counts</a:t>
            </a:r>
            <a:r>
              <a:rPr lang="pl-PL" sz="1600" dirty="0" smtClean="0"/>
              <a:t> </a:t>
            </a:r>
            <a:r>
              <a:rPr lang="pl-PL" sz="1600" dirty="0" err="1" smtClean="0"/>
              <a:t>metrics</a:t>
            </a:r>
            <a:r>
              <a:rPr lang="pl-PL" sz="1600" dirty="0" smtClean="0"/>
              <a:t> of </a:t>
            </a:r>
            <a:r>
              <a:rPr lang="pl-PL" sz="1600" dirty="0" err="1" smtClean="0"/>
              <a:t>artifacts</a:t>
            </a:r>
            <a:r>
              <a:rPr lang="pl-PL" sz="1600" dirty="0" smtClean="0"/>
              <a:t> and </a:t>
            </a:r>
            <a:r>
              <a:rPr lang="pl-PL" sz="1600" dirty="0" err="1" smtClean="0"/>
              <a:t>couplings</a:t>
            </a:r>
            <a:r>
              <a:rPr lang="pl-PL" sz="1600" dirty="0" smtClean="0"/>
              <a:t> (for </a:t>
            </a:r>
            <a:r>
              <a:rPr lang="pl-PL" sz="1600" dirty="0" err="1" smtClean="0"/>
              <a:t>different</a:t>
            </a:r>
            <a:r>
              <a:rPr lang="pl-PL" sz="1600" dirty="0" smtClean="0"/>
              <a:t> </a:t>
            </a:r>
            <a:r>
              <a:rPr lang="pl-PL" sz="1600" dirty="0" err="1" smtClean="0"/>
              <a:t>metrics</a:t>
            </a:r>
            <a:r>
              <a:rPr lang="pl-PL" sz="1600" dirty="0" smtClean="0"/>
              <a:t> </a:t>
            </a:r>
            <a:r>
              <a:rPr lang="pl-PL" sz="1600" dirty="0" err="1" smtClean="0"/>
              <a:t>only</a:t>
            </a:r>
            <a:r>
              <a:rPr lang="pl-PL" sz="1600" dirty="0" smtClean="0"/>
              <a:t> </a:t>
            </a:r>
            <a:r>
              <a:rPr lang="pl-PL" sz="1600" dirty="0" err="1" smtClean="0"/>
              <a:t>from</a:t>
            </a:r>
            <a:r>
              <a:rPr lang="pl-PL" sz="1600" dirty="0" smtClean="0"/>
              <a:t> a </a:t>
            </a:r>
            <a:r>
              <a:rPr lang="pl-PL" sz="1600" dirty="0" err="1" smtClean="0"/>
              <a:t>few</a:t>
            </a:r>
            <a:r>
              <a:rPr lang="pl-PL" sz="1600" dirty="0" smtClean="0"/>
              <a:t> to max 14 </a:t>
            </a:r>
            <a:r>
              <a:rPr lang="pl-PL" sz="1600" dirty="0" err="1" smtClean="0"/>
              <a:t>classes</a:t>
            </a:r>
            <a:r>
              <a:rPr lang="pl-PL" sz="1600" dirty="0" smtClean="0"/>
              <a:t> out of </a:t>
            </a:r>
            <a:r>
              <a:rPr lang="pl-PL" sz="1600" dirty="0" err="1" smtClean="0"/>
              <a:t>recommended</a:t>
            </a:r>
            <a:r>
              <a:rPr lang="pl-PL" sz="1600" dirty="0" smtClean="0"/>
              <a:t> </a:t>
            </a:r>
            <a:r>
              <a:rPr lang="pl-PL" sz="1600" dirty="0" err="1" smtClean="0"/>
              <a:t>values</a:t>
            </a:r>
            <a:r>
              <a:rPr lang="pl-PL" sz="1600" dirty="0" smtClean="0"/>
              <a:t>,</a:t>
            </a:r>
            <a:endParaRPr lang="pl-PL" sz="1600" dirty="0" smtClean="0"/>
          </a:p>
          <a:p>
            <a:pPr lvl="1"/>
            <a:r>
              <a:rPr lang="pl-PL" sz="1600" dirty="0" err="1" smtClean="0"/>
              <a:t>Metrics</a:t>
            </a:r>
            <a:r>
              <a:rPr lang="pl-PL" sz="1600" dirty="0" smtClean="0"/>
              <a:t> CBO</a:t>
            </a:r>
            <a:r>
              <a:rPr lang="pl-PL" sz="1600" dirty="0" smtClean="0"/>
              <a:t>, RFC i WMC </a:t>
            </a:r>
            <a:r>
              <a:rPr lang="pl-PL" sz="1600" dirty="0" err="1" smtClean="0"/>
              <a:t>results</a:t>
            </a:r>
            <a:r>
              <a:rPr lang="pl-PL" sz="1600" dirty="0" smtClean="0"/>
              <a:t> </a:t>
            </a:r>
            <a:r>
              <a:rPr lang="pl-PL" sz="1600" dirty="0" err="1" smtClean="0"/>
              <a:t>similar</a:t>
            </a:r>
            <a:r>
              <a:rPr lang="pl-PL" sz="1600" dirty="0" smtClean="0"/>
              <a:t> </a:t>
            </a:r>
            <a:r>
              <a:rPr lang="pl-PL" sz="1600" dirty="0" err="1" smtClean="0"/>
              <a:t>like</a:t>
            </a:r>
            <a:r>
              <a:rPr lang="pl-PL" sz="1600" dirty="0" smtClean="0"/>
              <a:t> for </a:t>
            </a:r>
            <a:r>
              <a:rPr lang="pl-PL" sz="1600" dirty="0" err="1" smtClean="0"/>
              <a:t>counts</a:t>
            </a:r>
            <a:r>
              <a:rPr lang="pl-PL" sz="1600" dirty="0" smtClean="0"/>
              <a:t> </a:t>
            </a:r>
            <a:r>
              <a:rPr lang="pl-PL" sz="1600" dirty="0" err="1" smtClean="0"/>
              <a:t>metrics</a:t>
            </a:r>
            <a:r>
              <a:rPr lang="pl-PL" sz="1600" dirty="0" smtClean="0"/>
              <a:t> (</a:t>
            </a:r>
            <a:r>
              <a:rPr lang="pl-PL" sz="1600" dirty="0" err="1" smtClean="0"/>
              <a:t>violations</a:t>
            </a:r>
            <a:r>
              <a:rPr lang="pl-PL" sz="1600" dirty="0" smtClean="0"/>
              <a:t> </a:t>
            </a:r>
            <a:r>
              <a:rPr lang="pl-PL" sz="1600" dirty="0" err="1" smtClean="0"/>
              <a:t>offen</a:t>
            </a:r>
            <a:r>
              <a:rPr lang="pl-PL" sz="1600" dirty="0" smtClean="0"/>
              <a:t> for </a:t>
            </a:r>
            <a:r>
              <a:rPr lang="pl-PL" sz="1600" dirty="0" err="1" smtClean="0"/>
              <a:t>the</a:t>
            </a:r>
            <a:r>
              <a:rPr lang="pl-PL" sz="1600" dirty="0" smtClean="0"/>
              <a:t> same </a:t>
            </a:r>
            <a:r>
              <a:rPr lang="pl-PL" sz="1600" dirty="0" err="1" smtClean="0"/>
              <a:t>classes</a:t>
            </a:r>
            <a:r>
              <a:rPr lang="pl-PL" sz="1600" dirty="0" smtClean="0"/>
              <a:t>),</a:t>
            </a:r>
            <a:endParaRPr lang="pl-PL" sz="1600" dirty="0" smtClean="0"/>
          </a:p>
          <a:p>
            <a:pPr lvl="1"/>
            <a:r>
              <a:rPr lang="pl-PL" sz="1600" dirty="0" err="1" smtClean="0"/>
              <a:t>Inheritance</a:t>
            </a:r>
            <a:r>
              <a:rPr lang="pl-PL" sz="1600" dirty="0" smtClean="0"/>
              <a:t> </a:t>
            </a:r>
            <a:r>
              <a:rPr lang="pl-PL" sz="1600" dirty="0" err="1" smtClean="0"/>
              <a:t>used</a:t>
            </a:r>
            <a:r>
              <a:rPr lang="pl-PL" sz="1600" dirty="0" smtClean="0"/>
              <a:t> </a:t>
            </a:r>
            <a:r>
              <a:rPr lang="pl-PL" sz="1600" dirty="0" err="1" smtClean="0"/>
              <a:t>mainly</a:t>
            </a:r>
            <a:r>
              <a:rPr lang="pl-PL" sz="1600" dirty="0" smtClean="0"/>
              <a:t> by </a:t>
            </a:r>
            <a:r>
              <a:rPr lang="pl-PL" sz="1600" dirty="0" err="1" smtClean="0"/>
              <a:t>using</a:t>
            </a:r>
            <a:r>
              <a:rPr lang="pl-PL" sz="1600" dirty="0" smtClean="0"/>
              <a:t> </a:t>
            </a:r>
            <a:r>
              <a:rPr lang="pl-PL" sz="1600" dirty="0" err="1" smtClean="0"/>
              <a:t>external</a:t>
            </a:r>
            <a:r>
              <a:rPr lang="pl-PL" sz="1600" dirty="0" smtClean="0"/>
              <a:t> </a:t>
            </a:r>
            <a:r>
              <a:rPr lang="pl-PL" sz="1600" dirty="0" err="1" smtClean="0"/>
              <a:t>packages</a:t>
            </a:r>
            <a:r>
              <a:rPr lang="pl-PL" sz="1600" dirty="0" smtClean="0"/>
              <a:t> </a:t>
            </a:r>
            <a:r>
              <a:rPr lang="pl-PL" sz="1600" dirty="0" smtClean="0"/>
              <a:t>(high </a:t>
            </a:r>
            <a:r>
              <a:rPr lang="pl-PL" sz="1600" dirty="0" err="1" smtClean="0"/>
              <a:t>values</a:t>
            </a:r>
            <a:r>
              <a:rPr lang="pl-PL" sz="1600" dirty="0" smtClean="0"/>
              <a:t> of DIT and </a:t>
            </a:r>
            <a:r>
              <a:rPr lang="pl-PL" sz="1600" dirty="0" err="1" smtClean="0"/>
              <a:t>low</a:t>
            </a:r>
            <a:r>
              <a:rPr lang="pl-PL" sz="1600" dirty="0" smtClean="0"/>
              <a:t> </a:t>
            </a:r>
            <a:r>
              <a:rPr lang="pl-PL" sz="1600" dirty="0" err="1" smtClean="0"/>
              <a:t>values</a:t>
            </a:r>
            <a:r>
              <a:rPr lang="pl-PL" sz="1600" dirty="0" smtClean="0"/>
              <a:t> for NOC),</a:t>
            </a:r>
            <a:endParaRPr lang="pl-PL" sz="1600" dirty="0" smtClean="0"/>
          </a:p>
          <a:p>
            <a:pPr lvl="1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Measurments</a:t>
            </a:r>
            <a:r>
              <a:rPr lang="pl-PL" dirty="0" smtClean="0"/>
              <a:t> of GS2</a:t>
            </a:r>
            <a:endParaRPr lang="pl-PL" dirty="0"/>
          </a:p>
        </p:txBody>
      </p:sp>
      <p:pic>
        <p:nvPicPr>
          <p:cNvPr id="1026" name="Picture 2" descr="w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581128"/>
            <a:ext cx="3672408" cy="212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355976" y="4725144"/>
          <a:ext cx="4536504" cy="1645920"/>
        </p:xfrm>
        <a:graphic>
          <a:graphicData uri="http://schemas.openxmlformats.org/drawingml/2006/table">
            <a:tbl>
              <a:tblPr/>
              <a:tblGrid>
                <a:gridCol w="3722709"/>
                <a:gridCol w="813795"/>
              </a:tblGrid>
              <a:tr h="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 smtClean="0">
                          <a:latin typeface="Times New Roman"/>
                          <a:ea typeface="Times New Roman"/>
                        </a:rPr>
                        <a:t>Classes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</a:rPr>
                        <a:t>WMC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ew.workbench.client.ui.SnippetPane</a:t>
                      </a:r>
                      <a:r>
                        <a:rPr lang="pl-PL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endParaRPr lang="pl-PL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ourier New"/>
                          <a:ea typeface="Times New Roman"/>
                          <a:cs typeface="Times New Roman"/>
                        </a:rPr>
                        <a:t>sshexecutor.SSHFileManager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Courier New"/>
                          <a:ea typeface="Times New Roman"/>
                          <a:cs typeface="Times New Roman"/>
                        </a:rPr>
                        <a:t>sshexecutor.ModifiedSCPClient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Times New Roman"/>
                        </a:rPr>
                        <a:t>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latin typeface="Courier New"/>
                          <a:ea typeface="Times New Roman"/>
                          <a:cs typeface="Times New Roman"/>
                        </a:rPr>
                        <a:t>core.execution.ExperimentSessionBase</a:t>
                      </a:r>
                      <a:r>
                        <a:rPr lang="pl-PL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Times New Roman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ew.workbench.client.ui.ExperimentPan</a:t>
                      </a:r>
                      <a:r>
                        <a:rPr lang="en-US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endParaRPr lang="pl-PL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78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268760"/>
            <a:ext cx="4546848" cy="3312368"/>
          </a:xfrm>
        </p:spPr>
        <p:txBody>
          <a:bodyPr/>
          <a:lstStyle/>
          <a:p>
            <a:pPr lvl="1"/>
            <a:r>
              <a:rPr lang="pl-PL" sz="1600" dirty="0" err="1" smtClean="0"/>
              <a:t>Ca</a:t>
            </a:r>
            <a:r>
              <a:rPr lang="pl-PL" sz="1600" dirty="0" smtClean="0"/>
              <a:t>. </a:t>
            </a:r>
            <a:r>
              <a:rPr lang="pl-PL" sz="1600" dirty="0" smtClean="0"/>
              <a:t>7% </a:t>
            </a:r>
            <a:r>
              <a:rPr lang="pl-PL" sz="1600" dirty="0" err="1" smtClean="0"/>
              <a:t>classes</a:t>
            </a:r>
            <a:r>
              <a:rPr lang="pl-PL" sz="1600" dirty="0" smtClean="0"/>
              <a:t> </a:t>
            </a:r>
            <a:r>
              <a:rPr lang="pl-PL" sz="1600" dirty="0" err="1" smtClean="0"/>
              <a:t>needed</a:t>
            </a:r>
            <a:r>
              <a:rPr lang="pl-PL" sz="1600" dirty="0" smtClean="0"/>
              <a:t> to be </a:t>
            </a:r>
            <a:r>
              <a:rPr lang="pl-PL" sz="1600" dirty="0" err="1" smtClean="0"/>
              <a:t>divided</a:t>
            </a:r>
            <a:r>
              <a:rPr lang="pl-PL" sz="1600" dirty="0" smtClean="0"/>
              <a:t> to </a:t>
            </a:r>
            <a:r>
              <a:rPr lang="pl-PL" sz="1600" dirty="0" err="1" smtClean="0"/>
              <a:t>smaller</a:t>
            </a:r>
            <a:r>
              <a:rPr lang="pl-PL" sz="1600" dirty="0" smtClean="0"/>
              <a:t> </a:t>
            </a:r>
            <a:r>
              <a:rPr lang="pl-PL" sz="1600" dirty="0" err="1" smtClean="0"/>
              <a:t>(lac</a:t>
            </a:r>
            <a:r>
              <a:rPr lang="pl-PL" sz="1600" dirty="0" smtClean="0"/>
              <a:t>k of </a:t>
            </a:r>
            <a:r>
              <a:rPr lang="pl-PL" sz="1600" dirty="0" err="1" smtClean="0"/>
              <a:t>cohesion</a:t>
            </a:r>
            <a:r>
              <a:rPr lang="pl-PL" sz="1600" dirty="0" smtClean="0"/>
              <a:t>) LCOM4&gt;1</a:t>
            </a:r>
            <a:r>
              <a:rPr lang="pl-PL" sz="1600" dirty="0" smtClean="0"/>
              <a:t>,</a:t>
            </a:r>
          </a:p>
          <a:p>
            <a:pPr lvl="1"/>
            <a:r>
              <a:rPr lang="pl-PL" sz="1600" dirty="0" err="1" smtClean="0"/>
              <a:t>Breaking</a:t>
            </a:r>
            <a:r>
              <a:rPr lang="pl-PL" sz="1600" dirty="0" smtClean="0"/>
              <a:t> of </a:t>
            </a:r>
            <a:r>
              <a:rPr lang="pl-PL" sz="1600" dirty="0" err="1" smtClean="0"/>
              <a:t>Stable</a:t>
            </a:r>
            <a:r>
              <a:rPr lang="pl-PL" sz="1600" dirty="0" smtClean="0"/>
              <a:t> </a:t>
            </a:r>
            <a:r>
              <a:rPr lang="pl-PL" sz="1600" dirty="0" err="1" smtClean="0"/>
              <a:t>Abstractions</a:t>
            </a:r>
            <a:r>
              <a:rPr lang="pl-PL" sz="1600" dirty="0" smtClean="0"/>
              <a:t> </a:t>
            </a:r>
            <a:r>
              <a:rPr lang="pl-PL" sz="1600" dirty="0" err="1" smtClean="0"/>
              <a:t>principle</a:t>
            </a:r>
            <a:r>
              <a:rPr lang="pl-PL" sz="1600" dirty="0" smtClean="0"/>
              <a:t> ,</a:t>
            </a:r>
            <a:endParaRPr lang="pl-PL" sz="1600" dirty="0" smtClean="0"/>
          </a:p>
          <a:p>
            <a:pPr lvl="1"/>
            <a:r>
              <a:rPr lang="pl-PL" sz="1600" dirty="0" smtClean="0"/>
              <a:t>42</a:t>
            </a:r>
            <a:r>
              <a:rPr lang="pl-PL" sz="1600" dirty="0" smtClean="0"/>
              <a:t>% </a:t>
            </a:r>
            <a:r>
              <a:rPr lang="pl-PL" sz="1600" dirty="0" smtClean="0"/>
              <a:t>of </a:t>
            </a:r>
            <a:r>
              <a:rPr lang="pl-PL" sz="1600" dirty="0" err="1" smtClean="0"/>
              <a:t>classes</a:t>
            </a:r>
            <a:r>
              <a:rPr lang="pl-PL" sz="1600" dirty="0" smtClean="0"/>
              <a:t> break Law of Demeter,</a:t>
            </a:r>
            <a:endParaRPr lang="pl-PL" sz="1600" dirty="0" smtClean="0"/>
          </a:p>
          <a:p>
            <a:pPr lvl="1"/>
            <a:r>
              <a:rPr lang="pl-PL" sz="1600" dirty="0" smtClean="0"/>
              <a:t>40% </a:t>
            </a:r>
            <a:r>
              <a:rPr lang="pl-PL" sz="1600" dirty="0" err="1" smtClean="0"/>
              <a:t>packages</a:t>
            </a:r>
            <a:r>
              <a:rPr lang="pl-PL" sz="1600" dirty="0" smtClean="0"/>
              <a:t> </a:t>
            </a:r>
            <a:r>
              <a:rPr lang="pl-PL" sz="1600" dirty="0" err="1" smtClean="0"/>
              <a:t>involved</a:t>
            </a:r>
            <a:r>
              <a:rPr lang="pl-PL" sz="1600" dirty="0" smtClean="0"/>
              <a:t> </a:t>
            </a:r>
            <a:r>
              <a:rPr lang="pl-PL" sz="1600" dirty="0" err="1" smtClean="0"/>
              <a:t>in</a:t>
            </a:r>
            <a:r>
              <a:rPr lang="pl-PL" sz="1600" dirty="0" smtClean="0"/>
              <a:t> </a:t>
            </a:r>
            <a:r>
              <a:rPr lang="pl-PL" sz="1600" dirty="0" err="1" smtClean="0"/>
              <a:t>cycles</a:t>
            </a:r>
            <a:r>
              <a:rPr lang="pl-PL" sz="1600" dirty="0" smtClean="0"/>
              <a:t> </a:t>
            </a:r>
            <a:r>
              <a:rPr lang="pl-PL" sz="1600" dirty="0" err="1" smtClean="0"/>
              <a:t>braking</a:t>
            </a:r>
            <a:r>
              <a:rPr lang="pl-PL" sz="1600" dirty="0" smtClean="0"/>
              <a:t> – </a:t>
            </a:r>
            <a:r>
              <a:rPr lang="pl-PL" sz="1600" dirty="0" err="1" smtClean="0"/>
              <a:t>breaking</a:t>
            </a:r>
            <a:r>
              <a:rPr lang="pl-PL" sz="1600" dirty="0" smtClean="0"/>
              <a:t> </a:t>
            </a:r>
            <a:r>
              <a:rPr lang="pl-PL" sz="1600" dirty="0" err="1" smtClean="0"/>
              <a:t>Acyclic</a:t>
            </a:r>
            <a:r>
              <a:rPr lang="pl-PL" sz="1600" dirty="0" smtClean="0"/>
              <a:t> </a:t>
            </a:r>
            <a:r>
              <a:rPr lang="pl-PL" sz="1600" dirty="0" err="1" smtClean="0"/>
              <a:t>Dependency</a:t>
            </a:r>
            <a:r>
              <a:rPr lang="pl-PL" sz="1600" dirty="0" smtClean="0"/>
              <a:t> </a:t>
            </a:r>
            <a:r>
              <a:rPr lang="pl-PL" sz="1600" dirty="0" err="1" smtClean="0"/>
              <a:t>P</a:t>
            </a:r>
            <a:r>
              <a:rPr lang="pl-PL" sz="1600" dirty="0" err="1" smtClean="0"/>
              <a:t>rinciple</a:t>
            </a:r>
            <a:endParaRPr lang="pl-PL" sz="1600" dirty="0" smtClean="0"/>
          </a:p>
          <a:p>
            <a:pPr lvl="1"/>
            <a:r>
              <a:rPr lang="pl-PL" sz="1600" dirty="0" smtClean="0"/>
              <a:t>Law </a:t>
            </a:r>
            <a:r>
              <a:rPr lang="pl-PL" sz="1600" dirty="0" err="1" smtClean="0"/>
              <a:t>level</a:t>
            </a:r>
            <a:r>
              <a:rPr lang="pl-PL" sz="1600" dirty="0" smtClean="0"/>
              <a:t> of </a:t>
            </a:r>
            <a:r>
              <a:rPr lang="pl-PL" sz="1600" dirty="0" err="1" smtClean="0"/>
              <a:t>duplicates</a:t>
            </a:r>
            <a:r>
              <a:rPr lang="pl-PL" sz="1600" dirty="0" smtClean="0"/>
              <a:t> ~5</a:t>
            </a:r>
            <a:r>
              <a:rPr lang="pl-PL" sz="1600" dirty="0" smtClean="0"/>
              <a:t>% - </a:t>
            </a:r>
            <a:r>
              <a:rPr lang="pl-PL" sz="1600" dirty="0" err="1" smtClean="0"/>
              <a:t>good</a:t>
            </a:r>
            <a:r>
              <a:rPr lang="pl-PL" sz="1600" dirty="0" smtClean="0"/>
              <a:t> </a:t>
            </a:r>
            <a:r>
              <a:rPr lang="pl-PL" sz="1600" dirty="0" err="1" smtClean="0"/>
              <a:t>result</a:t>
            </a:r>
            <a:endParaRPr lang="pl-PL" sz="1600" dirty="0" smtClean="0"/>
          </a:p>
          <a:p>
            <a:pPr lvl="1"/>
            <a:r>
              <a:rPr lang="pl-PL" sz="1600" dirty="0" smtClean="0"/>
              <a:t>Unit </a:t>
            </a:r>
            <a:r>
              <a:rPr lang="pl-PL" sz="1600" dirty="0" err="1" smtClean="0"/>
              <a:t>tests</a:t>
            </a:r>
            <a:r>
              <a:rPr lang="pl-PL" sz="1600" dirty="0" smtClean="0"/>
              <a:t> - </a:t>
            </a:r>
            <a:r>
              <a:rPr lang="pl-PL" sz="1600" dirty="0" err="1" smtClean="0"/>
              <a:t>line</a:t>
            </a:r>
            <a:r>
              <a:rPr lang="pl-PL" sz="1600" dirty="0" smtClean="0"/>
              <a:t> </a:t>
            </a:r>
            <a:r>
              <a:rPr lang="pl-PL" sz="1600" dirty="0" err="1" smtClean="0"/>
              <a:t>covarage</a:t>
            </a:r>
            <a:r>
              <a:rPr lang="pl-PL" sz="1600" dirty="0" smtClean="0"/>
              <a:t>  </a:t>
            </a:r>
            <a:r>
              <a:rPr lang="pl-PL" sz="1600" dirty="0" smtClean="0"/>
              <a:t>17%</a:t>
            </a:r>
          </a:p>
          <a:p>
            <a:pPr lvl="1"/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994122"/>
          </a:xfrm>
        </p:spPr>
        <p:txBody>
          <a:bodyPr>
            <a:normAutofit/>
          </a:bodyPr>
          <a:lstStyle/>
          <a:p>
            <a:r>
              <a:rPr lang="pl-PL" sz="3200" dirty="0" err="1" smtClean="0"/>
              <a:t>Measurments</a:t>
            </a:r>
            <a:r>
              <a:rPr lang="pl-PL" sz="3200" dirty="0" smtClean="0"/>
              <a:t> of </a:t>
            </a:r>
            <a:r>
              <a:rPr lang="pl-PL" sz="3200" dirty="0" smtClean="0"/>
              <a:t>GS2</a:t>
            </a:r>
            <a:endParaRPr lang="pl-PL" sz="3200" dirty="0"/>
          </a:p>
        </p:txBody>
      </p:sp>
      <p:pic>
        <p:nvPicPr>
          <p:cNvPr id="48130" name="Picture 2" descr="ciag glow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98060"/>
            <a:ext cx="4283968" cy="411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 descr="gs2-flat-tangle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69768"/>
            <a:ext cx="732734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2"/>
          </a:xfrm>
        </p:spPr>
        <p:txBody>
          <a:bodyPr/>
          <a:lstStyle/>
          <a:p>
            <a:r>
              <a:rPr lang="en-US" sz="1600" dirty="0" smtClean="0"/>
              <a:t>Using software static metrics is useful in keeping </a:t>
            </a:r>
            <a:r>
              <a:rPr lang="en-US" sz="1600" dirty="0" smtClean="0"/>
              <a:t>high quality of software under development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There are many areas that can be checked by metrics (</a:t>
            </a:r>
            <a:r>
              <a:rPr lang="en-US" sz="1600" dirty="0" smtClean="0"/>
              <a:t>object-oriented paradigms, laws, principles) but lack of studies for using metrics in the context of design patterns, </a:t>
            </a:r>
            <a:endParaRPr lang="en-US" sz="1600" dirty="0" smtClean="0"/>
          </a:p>
          <a:p>
            <a:r>
              <a:rPr lang="en-US" sz="1600" dirty="0" smtClean="0"/>
              <a:t>Values of metrics stay in correlation with external quality features: functionality</a:t>
            </a:r>
            <a:r>
              <a:rPr lang="en-US" sz="1600" dirty="0" smtClean="0"/>
              <a:t>, reliability, portability, efficiency, </a:t>
            </a:r>
            <a:r>
              <a:rPr lang="en-US" sz="1600" dirty="0" smtClean="0"/>
              <a:t>maintainability (studies for MOOD and CK set of metrics),</a:t>
            </a:r>
            <a:endParaRPr lang="en-US" sz="1600" dirty="0" smtClean="0"/>
          </a:p>
          <a:p>
            <a:r>
              <a:rPr lang="en-US" sz="1600" dirty="0" smtClean="0"/>
              <a:t>Threshold </a:t>
            </a:r>
            <a:r>
              <a:rPr lang="en-US" sz="1600" dirty="0" smtClean="0"/>
              <a:t>values of metrics set up based on software identified as high quality software or proposal inside tools which roots are not known – cautious recommended. </a:t>
            </a:r>
            <a:endParaRPr lang="en-US" sz="1600" dirty="0" smtClean="0"/>
          </a:p>
          <a:p>
            <a:r>
              <a:rPr lang="en-US" sz="1600" dirty="0" smtClean="0"/>
              <a:t>Violation of threshold doesn’t mean need of refactoring – it is only yello</a:t>
            </a:r>
            <a:r>
              <a:rPr lang="en-US" sz="1600" dirty="0" smtClean="0"/>
              <a:t>w light informing about higher risk of potential failure.  </a:t>
            </a:r>
          </a:p>
          <a:p>
            <a:r>
              <a:rPr lang="en-US" sz="1600" dirty="0" smtClean="0"/>
              <a:t>Tools based on rules sets (PMD, </a:t>
            </a:r>
            <a:r>
              <a:rPr lang="en-US" sz="1600" dirty="0" err="1" smtClean="0"/>
              <a:t>Checkstyle</a:t>
            </a:r>
            <a:r>
              <a:rPr lang="en-US" sz="1600" dirty="0" smtClean="0"/>
              <a:t>, </a:t>
            </a:r>
            <a:r>
              <a:rPr lang="en-US" sz="1600" dirty="0" err="1" smtClean="0"/>
              <a:t>Findbugs</a:t>
            </a:r>
            <a:r>
              <a:rPr lang="en-US" sz="1600" dirty="0" smtClean="0"/>
              <a:t>) needed to be used during code writing, can not be used for audits,</a:t>
            </a:r>
          </a:p>
          <a:p>
            <a:r>
              <a:rPr lang="en-US" sz="1600" dirty="0" smtClean="0"/>
              <a:t>Open source tools contains bugs e.g. DIT in Stan, or EP in </a:t>
            </a:r>
            <a:r>
              <a:rPr lang="en-US" sz="1600" dirty="0" err="1" smtClean="0"/>
              <a:t>RefactorIT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Using metrics can help to better understand the software especially its complexity.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Conclusions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2"/>
          </a:xfrm>
        </p:spPr>
        <p:txBody>
          <a:bodyPr/>
          <a:lstStyle/>
          <a:p>
            <a:r>
              <a:rPr lang="pl-PL" sz="2000" dirty="0" err="1" smtClean="0"/>
              <a:t>Improvement</a:t>
            </a:r>
            <a:r>
              <a:rPr lang="pl-PL" sz="2000" dirty="0" smtClean="0"/>
              <a:t> of </a:t>
            </a:r>
            <a:r>
              <a:rPr lang="pl-PL" sz="2000" dirty="0" err="1" smtClean="0"/>
              <a:t>definitions</a:t>
            </a:r>
            <a:r>
              <a:rPr lang="pl-PL" sz="2000" dirty="0" smtClean="0"/>
              <a:t> of </a:t>
            </a:r>
            <a:r>
              <a:rPr lang="pl-PL" sz="2000" dirty="0" err="1" smtClean="0"/>
              <a:t>existing</a:t>
            </a:r>
            <a:r>
              <a:rPr lang="pl-PL" sz="2000" dirty="0" smtClean="0"/>
              <a:t> </a:t>
            </a:r>
            <a:r>
              <a:rPr lang="pl-PL" sz="2000" dirty="0" err="1" smtClean="0"/>
              <a:t>metrics</a:t>
            </a:r>
            <a:r>
              <a:rPr lang="pl-PL" sz="2000" dirty="0" smtClean="0"/>
              <a:t> </a:t>
            </a:r>
            <a:r>
              <a:rPr lang="pl-PL" sz="2000" dirty="0" err="1" smtClean="0"/>
              <a:t>based</a:t>
            </a:r>
            <a:r>
              <a:rPr lang="pl-PL" sz="2000" dirty="0" smtClean="0"/>
              <a:t> on </a:t>
            </a:r>
            <a:r>
              <a:rPr lang="pl-PL" sz="2000" dirty="0" err="1" smtClean="0"/>
              <a:t>better</a:t>
            </a:r>
            <a:r>
              <a:rPr lang="pl-PL" sz="2000" dirty="0" smtClean="0"/>
              <a:t> </a:t>
            </a:r>
            <a:r>
              <a:rPr lang="pl-PL" sz="2000" dirty="0" err="1" smtClean="0"/>
              <a:t>understanding</a:t>
            </a:r>
            <a:r>
              <a:rPr lang="pl-PL" sz="2000" dirty="0" smtClean="0"/>
              <a:t> of </a:t>
            </a:r>
            <a:r>
              <a:rPr lang="pl-PL" sz="2000" dirty="0" err="1" smtClean="0"/>
              <a:t>theoretical</a:t>
            </a:r>
            <a:r>
              <a:rPr lang="pl-PL" sz="2000" dirty="0" smtClean="0"/>
              <a:t> </a:t>
            </a:r>
            <a:r>
              <a:rPr lang="pl-PL" sz="2000" dirty="0" err="1" smtClean="0"/>
              <a:t>basis</a:t>
            </a:r>
            <a:r>
              <a:rPr lang="pl-PL" sz="2000" dirty="0" smtClean="0"/>
              <a:t>,</a:t>
            </a:r>
          </a:p>
          <a:p>
            <a:r>
              <a:rPr lang="pl-PL" sz="2000" dirty="0" err="1" smtClean="0"/>
              <a:t>Further</a:t>
            </a:r>
            <a:r>
              <a:rPr lang="pl-PL" sz="2000" dirty="0" smtClean="0"/>
              <a:t> </a:t>
            </a:r>
            <a:r>
              <a:rPr lang="pl-PL" sz="2000" dirty="0" err="1" smtClean="0"/>
              <a:t>studies</a:t>
            </a:r>
            <a:r>
              <a:rPr lang="pl-PL" sz="2000" dirty="0" smtClean="0"/>
              <a:t> </a:t>
            </a:r>
            <a:r>
              <a:rPr lang="pl-PL" sz="2000" dirty="0" err="1" smtClean="0"/>
              <a:t>between</a:t>
            </a:r>
            <a:r>
              <a:rPr lang="pl-PL" sz="2000" dirty="0" smtClean="0"/>
              <a:t> </a:t>
            </a:r>
            <a:r>
              <a:rPr lang="pl-PL" sz="2000" dirty="0" err="1" smtClean="0"/>
              <a:t>metrics</a:t>
            </a:r>
            <a:r>
              <a:rPr lang="pl-PL" sz="2000" dirty="0" smtClean="0"/>
              <a:t> </a:t>
            </a:r>
            <a:r>
              <a:rPr lang="pl-PL" sz="2000" dirty="0" err="1" smtClean="0"/>
              <a:t>violations</a:t>
            </a:r>
            <a:r>
              <a:rPr lang="pl-PL" sz="2000" dirty="0" smtClean="0"/>
              <a:t> and </a:t>
            </a:r>
            <a:r>
              <a:rPr lang="pl-PL" sz="2000" dirty="0" err="1" smtClean="0"/>
              <a:t>problems</a:t>
            </a:r>
            <a:r>
              <a:rPr lang="pl-PL" sz="2000" dirty="0" smtClean="0"/>
              <a:t> </a:t>
            </a:r>
            <a:r>
              <a:rPr lang="pl-PL" sz="2000" dirty="0" err="1" smtClean="0"/>
              <a:t>with</a:t>
            </a:r>
            <a:r>
              <a:rPr lang="pl-PL" sz="2000" dirty="0" smtClean="0"/>
              <a:t> </a:t>
            </a:r>
            <a:r>
              <a:rPr lang="pl-PL" sz="2000" dirty="0" err="1" smtClean="0"/>
              <a:t>external</a:t>
            </a:r>
            <a:r>
              <a:rPr lang="pl-PL" sz="2000" dirty="0" smtClean="0"/>
              <a:t> </a:t>
            </a:r>
            <a:r>
              <a:rPr lang="pl-PL" sz="2000" dirty="0" err="1" smtClean="0"/>
              <a:t>quality</a:t>
            </a:r>
            <a:r>
              <a:rPr lang="pl-PL" sz="2000" dirty="0" smtClean="0"/>
              <a:t> </a:t>
            </a:r>
            <a:r>
              <a:rPr lang="pl-PL" sz="2000" dirty="0" err="1" smtClean="0"/>
              <a:t>features</a:t>
            </a:r>
            <a:r>
              <a:rPr lang="pl-PL" sz="2000" dirty="0" smtClean="0"/>
              <a:t>: </a:t>
            </a:r>
            <a:r>
              <a:rPr lang="en-US" sz="2000" dirty="0" smtClean="0"/>
              <a:t>functionality, reliability, portability, efficiency, </a:t>
            </a:r>
            <a:r>
              <a:rPr lang="en-US" sz="2000" dirty="0" smtClean="0"/>
              <a:t>maintainability</a:t>
            </a:r>
            <a:r>
              <a:rPr lang="pl-PL" sz="2000" dirty="0" smtClean="0"/>
              <a:t> </a:t>
            </a:r>
            <a:r>
              <a:rPr lang="pl-PL" sz="2000" dirty="0" err="1" smtClean="0"/>
              <a:t>are</a:t>
            </a:r>
            <a:r>
              <a:rPr lang="pl-PL" sz="2000" dirty="0" smtClean="0"/>
              <a:t> </a:t>
            </a:r>
            <a:r>
              <a:rPr lang="pl-PL" sz="2000" dirty="0" err="1" smtClean="0"/>
              <a:t>needed</a:t>
            </a:r>
            <a:r>
              <a:rPr lang="pl-PL" sz="2000" dirty="0" smtClean="0"/>
              <a:t>. </a:t>
            </a:r>
          </a:p>
          <a:p>
            <a:r>
              <a:rPr lang="pl-PL" sz="2000" dirty="0" err="1" smtClean="0"/>
              <a:t>Studies</a:t>
            </a:r>
            <a:r>
              <a:rPr lang="pl-PL" sz="2000" dirty="0" smtClean="0"/>
              <a:t> on </a:t>
            </a:r>
            <a:r>
              <a:rPr lang="pl-PL" sz="2000" dirty="0" err="1" smtClean="0"/>
              <a:t>using</a:t>
            </a:r>
            <a:r>
              <a:rPr lang="pl-PL" sz="2000" dirty="0" smtClean="0"/>
              <a:t> </a:t>
            </a:r>
            <a:r>
              <a:rPr lang="pl-PL" sz="2000" dirty="0" err="1" smtClean="0"/>
              <a:t>static</a:t>
            </a:r>
            <a:r>
              <a:rPr lang="pl-PL" sz="2000" dirty="0" smtClean="0"/>
              <a:t> </a:t>
            </a:r>
            <a:r>
              <a:rPr lang="pl-PL" sz="2000" dirty="0" err="1" smtClean="0"/>
              <a:t>metrics</a:t>
            </a:r>
            <a:r>
              <a:rPr lang="pl-PL" sz="2000" dirty="0" smtClean="0"/>
              <a:t> </a:t>
            </a:r>
            <a:r>
              <a:rPr lang="pl-PL" sz="2000" dirty="0" err="1" smtClean="0"/>
              <a:t>in</a:t>
            </a:r>
            <a:r>
              <a:rPr lang="pl-PL" sz="2000" dirty="0" smtClean="0"/>
              <a:t> </a:t>
            </a:r>
            <a:r>
              <a:rPr lang="pl-PL" sz="2000" dirty="0" err="1" smtClean="0"/>
              <a:t>context</a:t>
            </a:r>
            <a:r>
              <a:rPr lang="pl-PL" sz="2000" dirty="0" smtClean="0"/>
              <a:t> of design </a:t>
            </a:r>
            <a:r>
              <a:rPr lang="pl-PL" sz="2000" dirty="0" err="1" smtClean="0"/>
              <a:t>pattern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New </a:t>
            </a:r>
            <a:r>
              <a:rPr lang="pl-PL" sz="2000" dirty="0" err="1" smtClean="0"/>
              <a:t>metrics</a:t>
            </a:r>
            <a:r>
              <a:rPr lang="pl-PL" sz="2000" dirty="0" smtClean="0"/>
              <a:t> </a:t>
            </a:r>
            <a:r>
              <a:rPr lang="pl-PL" sz="2000" dirty="0" err="1" smtClean="0"/>
              <a:t>definitions</a:t>
            </a:r>
            <a:r>
              <a:rPr lang="pl-PL" sz="2000" dirty="0" smtClean="0"/>
              <a:t>.</a:t>
            </a:r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pPr>
              <a:buNone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Future</a:t>
            </a:r>
            <a:r>
              <a:rPr lang="pl-PL" dirty="0" smtClean="0"/>
              <a:t> </a:t>
            </a:r>
            <a:r>
              <a:rPr lang="pl-PL" dirty="0" err="1" smtClean="0"/>
              <a:t>works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err="1" smtClean="0"/>
              <a:t>Introduction</a:t>
            </a:r>
            <a:r>
              <a:rPr lang="pl-PL" sz="3200" dirty="0" smtClean="0"/>
              <a:t> – </a:t>
            </a:r>
            <a:r>
              <a:rPr lang="pl-PL" sz="3200" dirty="0" err="1" smtClean="0"/>
              <a:t>few</a:t>
            </a:r>
            <a:r>
              <a:rPr lang="pl-PL" sz="3200" dirty="0" smtClean="0"/>
              <a:t> </a:t>
            </a:r>
            <a:r>
              <a:rPr lang="pl-PL" sz="3200" dirty="0" err="1" smtClean="0"/>
              <a:t>words</a:t>
            </a:r>
            <a:r>
              <a:rPr lang="pl-PL" sz="3200" dirty="0" smtClean="0"/>
              <a:t> </a:t>
            </a:r>
            <a:r>
              <a:rPr lang="pl-PL" sz="3200" dirty="0" err="1" smtClean="0"/>
              <a:t>about</a:t>
            </a:r>
            <a:r>
              <a:rPr lang="pl-PL" sz="3200" dirty="0" smtClean="0"/>
              <a:t> </a:t>
            </a:r>
            <a:r>
              <a:rPr lang="pl-PL" sz="3200" dirty="0" err="1" smtClean="0"/>
              <a:t>quality</a:t>
            </a:r>
            <a:r>
              <a:rPr lang="pl-PL" sz="3200" dirty="0" smtClean="0"/>
              <a:t> of software under development</a:t>
            </a:r>
            <a:endParaRPr lang="pl-PL" sz="32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371703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 smtClean="0"/>
              <a:t>Quality</a:t>
            </a:r>
            <a:r>
              <a:rPr lang="pl-PL" dirty="0" smtClean="0"/>
              <a:t> of software under development </a:t>
            </a:r>
            <a:r>
              <a:rPr lang="pl-PL" dirty="0" err="1" smtClean="0"/>
              <a:t>assured</a:t>
            </a:r>
            <a:r>
              <a:rPr lang="pl-PL" dirty="0" smtClean="0"/>
              <a:t> by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39552" y="429309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Dynamic</a:t>
            </a:r>
            <a:r>
              <a:rPr lang="pl-PL" dirty="0" smtClean="0"/>
              <a:t> </a:t>
            </a:r>
            <a:r>
              <a:rPr lang="pl-PL" dirty="0" err="1" smtClean="0"/>
              <a:t>analysis</a:t>
            </a:r>
            <a:endParaRPr lang="pl-PL" dirty="0" smtClean="0"/>
          </a:p>
          <a:p>
            <a:r>
              <a:rPr lang="pl-PL" dirty="0" smtClean="0"/>
              <a:t>- </a:t>
            </a:r>
            <a:r>
              <a:rPr lang="pl-PL" dirty="0" err="1" smtClean="0"/>
              <a:t>testing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796136" y="429309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Static</a:t>
            </a:r>
            <a:r>
              <a:rPr lang="pl-PL" dirty="0" smtClean="0"/>
              <a:t> </a:t>
            </a:r>
            <a:r>
              <a:rPr lang="pl-PL" dirty="0" err="1" smtClean="0"/>
              <a:t>analysis</a:t>
            </a:r>
            <a:endParaRPr lang="pl-PL" dirty="0" smtClean="0"/>
          </a:p>
          <a:p>
            <a:r>
              <a:rPr lang="pl-PL" dirty="0" smtClean="0"/>
              <a:t>- </a:t>
            </a:r>
            <a:r>
              <a:rPr lang="pl-PL" dirty="0" err="1" smtClean="0"/>
              <a:t>metrics</a:t>
            </a:r>
            <a:endParaRPr lang="pl-PL" dirty="0"/>
          </a:p>
        </p:txBody>
      </p:sp>
      <p:cxnSp>
        <p:nvCxnSpPr>
          <p:cNvPr id="8" name="Łącznik prosty ze strzałką 7"/>
          <p:cNvCxnSpPr>
            <a:endCxn id="5" idx="0"/>
          </p:cNvCxnSpPr>
          <p:nvPr/>
        </p:nvCxnSpPr>
        <p:spPr>
          <a:xfrm flipH="1">
            <a:off x="1907704" y="4077072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220072" y="4077072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467544" y="1340768"/>
            <a:ext cx="756084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Problems connected with software under development: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Rigidity</a:t>
            </a:r>
            <a:r>
              <a:rPr lang="en-US" dirty="0" smtClean="0"/>
              <a:t> – The system is hard to change because every change forces many other changes.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Fragility</a:t>
            </a:r>
            <a:r>
              <a:rPr lang="en-US" dirty="0" smtClean="0"/>
              <a:t> – Changes cause the system to break in conceptually unrelated places.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Immobility</a:t>
            </a:r>
            <a:r>
              <a:rPr lang="en-US" dirty="0" smtClean="0"/>
              <a:t> – It's hard to disentangle the system into reusable components.</a:t>
            </a:r>
          </a:p>
          <a:p>
            <a:pPr>
              <a:buFont typeface="Arial" pitchFamily="34" charset="0"/>
              <a:buChar char="•"/>
            </a:pPr>
            <a:r>
              <a:rPr lang="en-US" i="1" dirty="0" smtClean="0"/>
              <a:t>Viscosity</a:t>
            </a:r>
            <a:r>
              <a:rPr lang="en-US" dirty="0" smtClean="0"/>
              <a:t> – Doing things right is harder than doing things wrong.</a:t>
            </a:r>
            <a:endParaRPr lang="en-US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467544" y="5229200"/>
            <a:ext cx="41764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Metric definition</a:t>
            </a:r>
            <a:r>
              <a:rPr lang="en-US" dirty="0" smtClean="0"/>
              <a:t>: A rule for quantifying some characteristics or attribute of a computer software entity.</a:t>
            </a:r>
            <a:endParaRPr lang="en-US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5076056" y="5157192"/>
            <a:ext cx="38884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point: </a:t>
            </a:r>
            <a:r>
              <a:rPr lang="en-US" dirty="0" smtClean="0"/>
              <a:t>to find relation between metric results and external quality features:  functionality, reliability, portability, efficiency, maintainability (ISO 9126).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Assessment of usefulness of software static metrics in software engineering,</a:t>
            </a:r>
          </a:p>
          <a:p>
            <a:pPr lvl="0"/>
            <a:r>
              <a:rPr lang="en-US" sz="2000" dirty="0" smtClean="0"/>
              <a:t>Application of software static metrics for GridSpace2 and indication of areas that need to be reviewed and potentially need  refactoring,</a:t>
            </a:r>
          </a:p>
          <a:p>
            <a:pPr lvl="0"/>
            <a:r>
              <a:rPr lang="en-US" sz="2000" dirty="0" smtClean="0"/>
              <a:t>Identifying areas for which static software metrics could be applied for object oriented software,</a:t>
            </a:r>
          </a:p>
          <a:p>
            <a:pPr lvl="0"/>
            <a:r>
              <a:rPr lang="en-US" sz="2000" dirty="0" smtClean="0"/>
              <a:t>Research and grouping of static software metrics based on available literature and studies</a:t>
            </a:r>
          </a:p>
          <a:p>
            <a:pPr lvl="0"/>
            <a:r>
              <a:rPr lang="en-US" sz="2000" dirty="0" smtClean="0"/>
              <a:t>Review of open source tools implementing static software metrics for Java programming language.</a:t>
            </a:r>
            <a:endParaRPr lang="en-US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Goals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340768"/>
            <a:ext cx="3682752" cy="4525962"/>
          </a:xfrm>
        </p:spPr>
        <p:txBody>
          <a:bodyPr/>
          <a:lstStyle/>
          <a:p>
            <a:r>
              <a:rPr lang="en-US" sz="2000" dirty="0" smtClean="0"/>
              <a:t>GS2 is a platform for creating scientific computing application (</a:t>
            </a:r>
            <a:r>
              <a:rPr lang="en-US" sz="2000" i="1" dirty="0" smtClean="0"/>
              <a:t>in </a:t>
            </a:r>
            <a:r>
              <a:rPr lang="en-US" sz="2000" i="1" dirty="0" err="1" smtClean="0"/>
              <a:t>silico</a:t>
            </a:r>
            <a:r>
              <a:rPr lang="en-US" sz="2000" dirty="0" smtClean="0"/>
              <a:t> experiments) with Polish and European data center resources,</a:t>
            </a:r>
          </a:p>
          <a:p>
            <a:r>
              <a:rPr lang="en-US" sz="2000" dirty="0" smtClean="0"/>
              <a:t>Developed by Distributed Computing Environments Team working at CYFRONET AGH.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GridSpace2</a:t>
            </a:r>
            <a:endParaRPr lang="pl-PL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443253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7544" y="4653136"/>
            <a:ext cx="8676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Important features of GS2 from metrics point of view 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Relatively big projects consist of 400 classes divided into 70 packages,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Multilayered application,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Developed by the team of programmers,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Under constant changes due to the need of adaptation to still changing context and 	environment of working,</a:t>
            </a:r>
          </a:p>
          <a:p>
            <a:pPr lvl="6">
              <a:buFont typeface="Arial" pitchFamily="34" charset="0"/>
              <a:buChar char="•"/>
            </a:pPr>
            <a:r>
              <a:rPr lang="en-US" sz="1600" dirty="0" smtClean="0"/>
              <a:t> Written in Java.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measured by software static metrics</a:t>
            </a:r>
            <a:endParaRPr lang="en-US" dirty="0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465" name="Rectangle 1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392" name="Group 104"/>
          <p:cNvGrpSpPr>
            <a:grpSpLocks noChangeAspect="1"/>
          </p:cNvGrpSpPr>
          <p:nvPr/>
        </p:nvGrpSpPr>
        <p:grpSpPr bwMode="auto">
          <a:xfrm>
            <a:off x="177903" y="981091"/>
            <a:ext cx="8966097" cy="5157192"/>
            <a:chOff x="1982" y="2000"/>
            <a:chExt cx="9044" cy="5202"/>
          </a:xfrm>
        </p:grpSpPr>
        <p:sp>
          <p:nvSpPr>
            <p:cNvPr id="12464" name="AutoShape 176"/>
            <p:cNvSpPr>
              <a:spLocks noChangeAspect="1" noChangeArrowheads="1" noTextEdit="1"/>
            </p:cNvSpPr>
            <p:nvPr/>
          </p:nvSpPr>
          <p:spPr bwMode="auto">
            <a:xfrm>
              <a:off x="1982" y="2000"/>
              <a:ext cx="9044" cy="520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12463" name="Text Box 175"/>
            <p:cNvSpPr txBox="1">
              <a:spLocks noChangeArrowheads="1"/>
            </p:cNvSpPr>
            <p:nvPr/>
          </p:nvSpPr>
          <p:spPr bwMode="auto">
            <a:xfrm>
              <a:off x="2204" y="3079"/>
              <a:ext cx="115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Counts</a:t>
              </a:r>
              <a:endPara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62" name="Text Box 174"/>
            <p:cNvSpPr txBox="1">
              <a:spLocks noChangeArrowheads="1"/>
            </p:cNvSpPr>
            <p:nvPr/>
          </p:nvSpPr>
          <p:spPr bwMode="auto">
            <a:xfrm>
              <a:off x="3644" y="3079"/>
              <a:ext cx="115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80975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Object-oriented pardigms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61" name="Text Box 173"/>
            <p:cNvSpPr txBox="1">
              <a:spLocks noChangeArrowheads="1"/>
            </p:cNvSpPr>
            <p:nvPr/>
          </p:nvSpPr>
          <p:spPr bwMode="auto">
            <a:xfrm>
              <a:off x="5228" y="2215"/>
              <a:ext cx="115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Areas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60" name="Text Box 172"/>
            <p:cNvSpPr txBox="1">
              <a:spLocks noChangeArrowheads="1"/>
            </p:cNvSpPr>
            <p:nvPr/>
          </p:nvSpPr>
          <p:spPr bwMode="auto">
            <a:xfrm>
              <a:off x="5228" y="3079"/>
              <a:ext cx="179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Laws and principles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9" name="Text Box 171"/>
            <p:cNvSpPr txBox="1">
              <a:spLocks noChangeArrowheads="1"/>
            </p:cNvSpPr>
            <p:nvPr/>
          </p:nvSpPr>
          <p:spPr bwMode="auto">
            <a:xfrm>
              <a:off x="2348" y="3655"/>
              <a:ext cx="115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Artifacts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8" name="Text Box 170"/>
            <p:cNvSpPr txBox="1">
              <a:spLocks noChangeArrowheads="1"/>
            </p:cNvSpPr>
            <p:nvPr/>
          </p:nvSpPr>
          <p:spPr bwMode="auto">
            <a:xfrm>
              <a:off x="2348" y="4231"/>
              <a:ext cx="11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Dependencies</a:t>
              </a:r>
              <a:endParaRPr kumimoji="0" 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7" name="Text Box 169"/>
            <p:cNvSpPr txBox="1">
              <a:spLocks noChangeArrowheads="1"/>
            </p:cNvSpPr>
            <p:nvPr/>
          </p:nvSpPr>
          <p:spPr bwMode="auto">
            <a:xfrm>
              <a:off x="3788" y="3943"/>
              <a:ext cx="115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Inheritance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6" name="Text Box 168"/>
            <p:cNvSpPr txBox="1">
              <a:spLocks noChangeArrowheads="1"/>
            </p:cNvSpPr>
            <p:nvPr/>
          </p:nvSpPr>
          <p:spPr bwMode="auto">
            <a:xfrm>
              <a:off x="3788" y="4519"/>
              <a:ext cx="115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Encapsulation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5" name="Text Box 167"/>
            <p:cNvSpPr txBox="1">
              <a:spLocks noChangeArrowheads="1"/>
            </p:cNvSpPr>
            <p:nvPr/>
          </p:nvSpPr>
          <p:spPr bwMode="auto">
            <a:xfrm>
              <a:off x="3788" y="5095"/>
              <a:ext cx="1221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Polymorphism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4" name="Text Box 166"/>
            <p:cNvSpPr txBox="1">
              <a:spLocks noChangeArrowheads="1"/>
            </p:cNvSpPr>
            <p:nvPr/>
          </p:nvSpPr>
          <p:spPr bwMode="auto">
            <a:xfrm>
              <a:off x="3788" y="5671"/>
              <a:ext cx="115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Cohesion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3" name="Text Box 165"/>
            <p:cNvSpPr txBox="1">
              <a:spLocks noChangeArrowheads="1"/>
            </p:cNvSpPr>
            <p:nvPr/>
          </p:nvSpPr>
          <p:spPr bwMode="auto">
            <a:xfrm>
              <a:off x="9214" y="3655"/>
              <a:ext cx="1304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Law of Demeter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2" name="Text Box 164"/>
            <p:cNvSpPr txBox="1">
              <a:spLocks noChangeArrowheads="1"/>
            </p:cNvSpPr>
            <p:nvPr/>
          </p:nvSpPr>
          <p:spPr bwMode="auto">
            <a:xfrm>
              <a:off x="5228" y="3655"/>
              <a:ext cx="72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SOLID</a:t>
              </a:r>
              <a:endPara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1" name="Text Box 163"/>
            <p:cNvSpPr txBox="1">
              <a:spLocks noChangeArrowheads="1"/>
            </p:cNvSpPr>
            <p:nvPr/>
          </p:nvSpPr>
          <p:spPr bwMode="auto">
            <a:xfrm>
              <a:off x="7498" y="3656"/>
              <a:ext cx="864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Packages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50" name="Line 162"/>
            <p:cNvSpPr>
              <a:spLocks noChangeShapeType="1"/>
            </p:cNvSpPr>
            <p:nvPr/>
          </p:nvSpPr>
          <p:spPr bwMode="auto">
            <a:xfrm>
              <a:off x="2204" y="3367"/>
              <a:ext cx="1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9" name="Line 161"/>
            <p:cNvSpPr>
              <a:spLocks noChangeShapeType="1"/>
            </p:cNvSpPr>
            <p:nvPr/>
          </p:nvSpPr>
          <p:spPr bwMode="auto">
            <a:xfrm>
              <a:off x="2204" y="3799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8" name="Line 160"/>
            <p:cNvSpPr>
              <a:spLocks noChangeShapeType="1"/>
            </p:cNvSpPr>
            <p:nvPr/>
          </p:nvSpPr>
          <p:spPr bwMode="auto">
            <a:xfrm>
              <a:off x="3644" y="3655"/>
              <a:ext cx="1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7" name="Line 159"/>
            <p:cNvSpPr>
              <a:spLocks noChangeShapeType="1"/>
            </p:cNvSpPr>
            <p:nvPr/>
          </p:nvSpPr>
          <p:spPr bwMode="auto">
            <a:xfrm>
              <a:off x="3644" y="4087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6" name="Line 158"/>
            <p:cNvSpPr>
              <a:spLocks noChangeShapeType="1"/>
            </p:cNvSpPr>
            <p:nvPr/>
          </p:nvSpPr>
          <p:spPr bwMode="auto">
            <a:xfrm>
              <a:off x="3644" y="4663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5" name="Line 157"/>
            <p:cNvSpPr>
              <a:spLocks noChangeShapeType="1"/>
            </p:cNvSpPr>
            <p:nvPr/>
          </p:nvSpPr>
          <p:spPr bwMode="auto">
            <a:xfrm>
              <a:off x="3644" y="5239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4" name="Line 156"/>
            <p:cNvSpPr>
              <a:spLocks noChangeShapeType="1"/>
            </p:cNvSpPr>
            <p:nvPr/>
          </p:nvSpPr>
          <p:spPr bwMode="auto">
            <a:xfrm>
              <a:off x="3644" y="5815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3" name="Line 155"/>
            <p:cNvSpPr>
              <a:spLocks noChangeShapeType="1"/>
            </p:cNvSpPr>
            <p:nvPr/>
          </p:nvSpPr>
          <p:spPr bwMode="auto">
            <a:xfrm>
              <a:off x="2204" y="4375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2" name="Text Box 154"/>
            <p:cNvSpPr txBox="1">
              <a:spLocks noChangeArrowheads="1"/>
            </p:cNvSpPr>
            <p:nvPr/>
          </p:nvSpPr>
          <p:spPr bwMode="auto">
            <a:xfrm>
              <a:off x="2144" y="4855"/>
              <a:ext cx="72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Others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1" name="Text Box 153"/>
            <p:cNvSpPr txBox="1">
              <a:spLocks noChangeArrowheads="1"/>
            </p:cNvSpPr>
            <p:nvPr/>
          </p:nvSpPr>
          <p:spPr bwMode="auto">
            <a:xfrm>
              <a:off x="5372" y="4087"/>
              <a:ext cx="189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Single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responsibility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principle</a:t>
              </a:r>
              <a:endPara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0" name="Text Box 152"/>
            <p:cNvSpPr txBox="1">
              <a:spLocks noChangeArrowheads="1"/>
            </p:cNvSpPr>
            <p:nvPr/>
          </p:nvSpPr>
          <p:spPr bwMode="auto">
            <a:xfrm>
              <a:off x="5372" y="4519"/>
              <a:ext cx="189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Open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close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principle</a:t>
              </a:r>
              <a:endPara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9" name="Text Box 151"/>
            <p:cNvSpPr txBox="1">
              <a:spLocks noChangeArrowheads="1"/>
            </p:cNvSpPr>
            <p:nvPr/>
          </p:nvSpPr>
          <p:spPr bwMode="auto">
            <a:xfrm>
              <a:off x="5372" y="4951"/>
              <a:ext cx="189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Liskov substitution principle</a:t>
              </a:r>
              <a:endParaRPr kumimoji="0" 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8" name="Text Box 150"/>
            <p:cNvSpPr txBox="1">
              <a:spLocks noChangeArrowheads="1"/>
            </p:cNvSpPr>
            <p:nvPr/>
          </p:nvSpPr>
          <p:spPr bwMode="auto">
            <a:xfrm>
              <a:off x="5372" y="5383"/>
              <a:ext cx="189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Interface segragation principle</a:t>
              </a:r>
              <a:endParaRPr kumimoji="0" 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7" name="Text Box 149"/>
            <p:cNvSpPr txBox="1">
              <a:spLocks noChangeArrowheads="1"/>
            </p:cNvSpPr>
            <p:nvPr/>
          </p:nvSpPr>
          <p:spPr bwMode="auto">
            <a:xfrm>
              <a:off x="5372" y="5815"/>
              <a:ext cx="1898" cy="3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Dependency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inversion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principle</a:t>
              </a:r>
              <a:endPara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6" name="Line 148"/>
            <p:cNvSpPr>
              <a:spLocks noChangeShapeType="1"/>
            </p:cNvSpPr>
            <p:nvPr/>
          </p:nvSpPr>
          <p:spPr bwMode="auto">
            <a:xfrm>
              <a:off x="5228" y="3943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5" name="Line 147"/>
            <p:cNvSpPr>
              <a:spLocks noChangeShapeType="1"/>
            </p:cNvSpPr>
            <p:nvPr/>
          </p:nvSpPr>
          <p:spPr bwMode="auto">
            <a:xfrm>
              <a:off x="5228" y="4231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4" name="Line 146"/>
            <p:cNvSpPr>
              <a:spLocks noChangeShapeType="1"/>
            </p:cNvSpPr>
            <p:nvPr/>
          </p:nvSpPr>
          <p:spPr bwMode="auto">
            <a:xfrm>
              <a:off x="5228" y="4663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3" name="Line 145"/>
            <p:cNvSpPr>
              <a:spLocks noChangeShapeType="1"/>
            </p:cNvSpPr>
            <p:nvPr/>
          </p:nvSpPr>
          <p:spPr bwMode="auto">
            <a:xfrm>
              <a:off x="5228" y="5095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2" name="Line 144"/>
            <p:cNvSpPr>
              <a:spLocks noChangeShapeType="1"/>
            </p:cNvSpPr>
            <p:nvPr/>
          </p:nvSpPr>
          <p:spPr bwMode="auto">
            <a:xfrm>
              <a:off x="5228" y="5527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1" name="Line 143"/>
            <p:cNvSpPr>
              <a:spLocks noChangeShapeType="1"/>
            </p:cNvSpPr>
            <p:nvPr/>
          </p:nvSpPr>
          <p:spPr bwMode="auto">
            <a:xfrm>
              <a:off x="5228" y="5959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0" name="Line 142"/>
            <p:cNvSpPr>
              <a:spLocks noChangeShapeType="1"/>
            </p:cNvSpPr>
            <p:nvPr/>
          </p:nvSpPr>
          <p:spPr bwMode="auto">
            <a:xfrm>
              <a:off x="5516" y="3511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9" name="Text Box 141"/>
            <p:cNvSpPr txBox="1">
              <a:spLocks noChangeArrowheads="1"/>
            </p:cNvSpPr>
            <p:nvPr/>
          </p:nvSpPr>
          <p:spPr bwMode="auto">
            <a:xfrm>
              <a:off x="7498" y="4232"/>
              <a:ext cx="864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Cohesion</a:t>
              </a:r>
              <a:endPara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8" name="Text Box 140"/>
            <p:cNvSpPr txBox="1">
              <a:spLocks noChangeArrowheads="1"/>
            </p:cNvSpPr>
            <p:nvPr/>
          </p:nvSpPr>
          <p:spPr bwMode="auto">
            <a:xfrm>
              <a:off x="9214" y="4231"/>
              <a:ext cx="1008" cy="3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Couplings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7" name="Text Box 139"/>
            <p:cNvSpPr txBox="1">
              <a:spLocks noChangeArrowheads="1"/>
            </p:cNvSpPr>
            <p:nvPr/>
          </p:nvSpPr>
          <p:spPr bwMode="auto">
            <a:xfrm>
              <a:off x="7642" y="4664"/>
              <a:ext cx="1404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Reuse/release equivalency principle</a:t>
              </a:r>
              <a:endParaRPr kumimoji="0" 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6" name="Text Box 138"/>
            <p:cNvSpPr txBox="1">
              <a:spLocks noChangeArrowheads="1"/>
            </p:cNvSpPr>
            <p:nvPr/>
          </p:nvSpPr>
          <p:spPr bwMode="auto">
            <a:xfrm>
              <a:off x="7642" y="5194"/>
              <a:ext cx="1404" cy="4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Common reuse principle</a:t>
              </a:r>
              <a:endParaRPr kumimoji="0" 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5" name="Text Box 137"/>
            <p:cNvSpPr txBox="1">
              <a:spLocks noChangeArrowheads="1"/>
            </p:cNvSpPr>
            <p:nvPr/>
          </p:nvSpPr>
          <p:spPr bwMode="auto">
            <a:xfrm>
              <a:off x="7642" y="5719"/>
              <a:ext cx="140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Common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close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principle</a:t>
              </a:r>
              <a:endPara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4" name="Text Box 136"/>
            <p:cNvSpPr txBox="1">
              <a:spLocks noChangeArrowheads="1"/>
            </p:cNvSpPr>
            <p:nvPr/>
          </p:nvSpPr>
          <p:spPr bwMode="auto">
            <a:xfrm>
              <a:off x="9358" y="4664"/>
              <a:ext cx="1556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Acyclic dependency principle</a:t>
              </a:r>
              <a:endParaRPr kumimoji="0" 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3" name="Text Box 135"/>
            <p:cNvSpPr txBox="1">
              <a:spLocks noChangeArrowheads="1"/>
            </p:cNvSpPr>
            <p:nvPr/>
          </p:nvSpPr>
          <p:spPr bwMode="auto">
            <a:xfrm>
              <a:off x="9358" y="5191"/>
              <a:ext cx="1556" cy="4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Stable dependenciy principle</a:t>
              </a:r>
              <a:endParaRPr kumimoji="0" 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2" name="Text Box 134"/>
            <p:cNvSpPr txBox="1">
              <a:spLocks noChangeArrowheads="1"/>
            </p:cNvSpPr>
            <p:nvPr/>
          </p:nvSpPr>
          <p:spPr bwMode="auto">
            <a:xfrm>
              <a:off x="9358" y="5719"/>
              <a:ext cx="155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Stable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abstractions</a:t>
              </a:r>
              <a:r>
                <a:rPr kumimoji="0" lang="pl-PL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principle</a:t>
              </a:r>
              <a:endPara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1" name="Line 133"/>
            <p:cNvSpPr>
              <a:spLocks noChangeShapeType="1"/>
            </p:cNvSpPr>
            <p:nvPr/>
          </p:nvSpPr>
          <p:spPr bwMode="auto">
            <a:xfrm>
              <a:off x="5228" y="3511"/>
              <a:ext cx="427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0" name="Line 132"/>
            <p:cNvSpPr>
              <a:spLocks noChangeShapeType="1"/>
            </p:cNvSpPr>
            <p:nvPr/>
          </p:nvSpPr>
          <p:spPr bwMode="auto">
            <a:xfrm flipV="1">
              <a:off x="7930" y="3512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9" name="Line 131"/>
            <p:cNvSpPr>
              <a:spLocks noChangeShapeType="1"/>
            </p:cNvSpPr>
            <p:nvPr/>
          </p:nvSpPr>
          <p:spPr bwMode="auto">
            <a:xfrm flipV="1">
              <a:off x="9502" y="3511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8" name="Line 130"/>
            <p:cNvSpPr>
              <a:spLocks noChangeShapeType="1"/>
            </p:cNvSpPr>
            <p:nvPr/>
          </p:nvSpPr>
          <p:spPr bwMode="auto">
            <a:xfrm>
              <a:off x="7930" y="4088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7" name="Line 129"/>
            <p:cNvSpPr>
              <a:spLocks noChangeShapeType="1"/>
            </p:cNvSpPr>
            <p:nvPr/>
          </p:nvSpPr>
          <p:spPr bwMode="auto">
            <a:xfrm flipV="1">
              <a:off x="5228" y="3367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6" name="Line 128"/>
            <p:cNvSpPr>
              <a:spLocks noChangeShapeType="1"/>
            </p:cNvSpPr>
            <p:nvPr/>
          </p:nvSpPr>
          <p:spPr bwMode="auto">
            <a:xfrm flipV="1">
              <a:off x="7498" y="4087"/>
              <a:ext cx="20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5" name="Line 127"/>
            <p:cNvSpPr>
              <a:spLocks noChangeShapeType="1"/>
            </p:cNvSpPr>
            <p:nvPr/>
          </p:nvSpPr>
          <p:spPr bwMode="auto">
            <a:xfrm flipV="1">
              <a:off x="7498" y="3944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4" name="Line 126"/>
            <p:cNvSpPr>
              <a:spLocks noChangeShapeType="1"/>
            </p:cNvSpPr>
            <p:nvPr/>
          </p:nvSpPr>
          <p:spPr bwMode="auto">
            <a:xfrm>
              <a:off x="9502" y="4087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3" name="Line 125"/>
            <p:cNvSpPr>
              <a:spLocks noChangeShapeType="1"/>
            </p:cNvSpPr>
            <p:nvPr/>
          </p:nvSpPr>
          <p:spPr bwMode="auto">
            <a:xfrm>
              <a:off x="7498" y="4520"/>
              <a:ext cx="1" cy="1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2" name="Line 124"/>
            <p:cNvSpPr>
              <a:spLocks noChangeShapeType="1"/>
            </p:cNvSpPr>
            <p:nvPr/>
          </p:nvSpPr>
          <p:spPr bwMode="auto">
            <a:xfrm>
              <a:off x="7498" y="4808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1" name="Line 123"/>
            <p:cNvSpPr>
              <a:spLocks noChangeShapeType="1"/>
            </p:cNvSpPr>
            <p:nvPr/>
          </p:nvSpPr>
          <p:spPr bwMode="auto">
            <a:xfrm>
              <a:off x="7499" y="5382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" name="Line 122"/>
            <p:cNvSpPr>
              <a:spLocks noChangeShapeType="1"/>
            </p:cNvSpPr>
            <p:nvPr/>
          </p:nvSpPr>
          <p:spPr bwMode="auto">
            <a:xfrm>
              <a:off x="7498" y="5864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9" name="Line 121"/>
            <p:cNvSpPr>
              <a:spLocks noChangeShapeType="1"/>
            </p:cNvSpPr>
            <p:nvPr/>
          </p:nvSpPr>
          <p:spPr bwMode="auto">
            <a:xfrm>
              <a:off x="9214" y="4519"/>
              <a:ext cx="1" cy="1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8" name="Line 120"/>
            <p:cNvSpPr>
              <a:spLocks noChangeShapeType="1"/>
            </p:cNvSpPr>
            <p:nvPr/>
          </p:nvSpPr>
          <p:spPr bwMode="auto">
            <a:xfrm>
              <a:off x="9214" y="4808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7" name="Line 119"/>
            <p:cNvSpPr>
              <a:spLocks noChangeShapeType="1"/>
            </p:cNvSpPr>
            <p:nvPr/>
          </p:nvSpPr>
          <p:spPr bwMode="auto">
            <a:xfrm>
              <a:off x="9214" y="5383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" name="Line 118"/>
            <p:cNvSpPr>
              <a:spLocks noChangeShapeType="1"/>
            </p:cNvSpPr>
            <p:nvPr/>
          </p:nvSpPr>
          <p:spPr bwMode="auto">
            <a:xfrm>
              <a:off x="9214" y="5865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" name="Text Box 117"/>
            <p:cNvSpPr txBox="1">
              <a:spLocks noChangeArrowheads="1"/>
            </p:cNvSpPr>
            <p:nvPr/>
          </p:nvSpPr>
          <p:spPr bwMode="auto">
            <a:xfrm>
              <a:off x="2288" y="5337"/>
              <a:ext cx="1008" cy="5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Duplicated code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4" name="Text Box 116"/>
            <p:cNvSpPr txBox="1">
              <a:spLocks noChangeArrowheads="1"/>
            </p:cNvSpPr>
            <p:nvPr/>
          </p:nvSpPr>
          <p:spPr bwMode="auto">
            <a:xfrm>
              <a:off x="2289" y="6007"/>
              <a:ext cx="1008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Unit testing covarage</a:t>
              </a:r>
              <a:endPara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3" name="Line 115"/>
            <p:cNvSpPr>
              <a:spLocks noChangeShapeType="1"/>
            </p:cNvSpPr>
            <p:nvPr/>
          </p:nvSpPr>
          <p:spPr bwMode="auto">
            <a:xfrm>
              <a:off x="5228" y="250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4076" y="2791"/>
              <a:ext cx="1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" name="Line 113"/>
            <p:cNvSpPr>
              <a:spLocks noChangeShapeType="1"/>
            </p:cNvSpPr>
            <p:nvPr/>
          </p:nvSpPr>
          <p:spPr bwMode="auto">
            <a:xfrm>
              <a:off x="6174" y="2792"/>
              <a:ext cx="1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2144" y="5143"/>
              <a:ext cx="1" cy="1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" name="Line 111"/>
            <p:cNvSpPr>
              <a:spLocks noChangeShapeType="1"/>
            </p:cNvSpPr>
            <p:nvPr/>
          </p:nvSpPr>
          <p:spPr bwMode="auto">
            <a:xfrm>
              <a:off x="2145" y="5528"/>
              <a:ext cx="14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" name="Line 110"/>
            <p:cNvSpPr>
              <a:spLocks noChangeShapeType="1"/>
            </p:cNvSpPr>
            <p:nvPr/>
          </p:nvSpPr>
          <p:spPr bwMode="auto">
            <a:xfrm>
              <a:off x="2144" y="6215"/>
              <a:ext cx="14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7" name="Line 109"/>
            <p:cNvSpPr>
              <a:spLocks noChangeShapeType="1"/>
            </p:cNvSpPr>
            <p:nvPr/>
          </p:nvSpPr>
          <p:spPr bwMode="auto">
            <a:xfrm flipH="1">
              <a:off x="2144" y="2791"/>
              <a:ext cx="40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6" name="Line 108"/>
            <p:cNvSpPr>
              <a:spLocks noChangeShapeType="1"/>
            </p:cNvSpPr>
            <p:nvPr/>
          </p:nvSpPr>
          <p:spPr bwMode="auto">
            <a:xfrm>
              <a:off x="2492" y="2791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5" name="AutoShape 107"/>
            <p:cNvSpPr>
              <a:spLocks noChangeShapeType="1"/>
            </p:cNvSpPr>
            <p:nvPr/>
          </p:nvSpPr>
          <p:spPr bwMode="auto">
            <a:xfrm flipV="1">
              <a:off x="2144" y="2791"/>
              <a:ext cx="1" cy="18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4" name="AutoShape 106"/>
            <p:cNvSpPr>
              <a:spLocks noChangeShapeType="1"/>
            </p:cNvSpPr>
            <p:nvPr/>
          </p:nvSpPr>
          <p:spPr bwMode="auto">
            <a:xfrm>
              <a:off x="2144" y="4663"/>
              <a:ext cx="34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3" name="AutoShape 105"/>
            <p:cNvSpPr>
              <a:spLocks noChangeShapeType="1"/>
            </p:cNvSpPr>
            <p:nvPr/>
          </p:nvSpPr>
          <p:spPr bwMode="auto">
            <a:xfrm>
              <a:off x="2492" y="4664"/>
              <a:ext cx="12" cy="1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2267744" y="566124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Red – not </a:t>
            </a:r>
            <a:r>
              <a:rPr lang="pl-PL" dirty="0" err="1" smtClean="0">
                <a:solidFill>
                  <a:srgbClr val="FF0000"/>
                </a:solidFill>
              </a:rPr>
              <a:t>covered</a:t>
            </a:r>
            <a:r>
              <a:rPr lang="pl-PL" dirty="0" smtClean="0">
                <a:solidFill>
                  <a:srgbClr val="FF0000"/>
                </a:solidFill>
              </a:rPr>
              <a:t> by </a:t>
            </a:r>
            <a:r>
              <a:rPr lang="pl-PL" dirty="0" err="1" smtClean="0">
                <a:solidFill>
                  <a:srgbClr val="FF0000"/>
                </a:solidFill>
              </a:rPr>
              <a:t>metrics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Metrics</a:t>
            </a:r>
            <a:r>
              <a:rPr lang="pl-PL" dirty="0" smtClean="0"/>
              <a:t> - </a:t>
            </a:r>
            <a:r>
              <a:rPr lang="pl-PL" dirty="0" err="1" smtClean="0"/>
              <a:t>division</a:t>
            </a:r>
            <a:endParaRPr lang="pl-PL" dirty="0"/>
          </a:p>
        </p:txBody>
      </p:sp>
      <p:grpSp>
        <p:nvGrpSpPr>
          <p:cNvPr id="52226" name="Group 2"/>
          <p:cNvGrpSpPr>
            <a:grpSpLocks noChangeAspect="1"/>
          </p:cNvGrpSpPr>
          <p:nvPr/>
        </p:nvGrpSpPr>
        <p:grpSpPr bwMode="auto">
          <a:xfrm>
            <a:off x="179511" y="1124744"/>
            <a:ext cx="8715333" cy="5229200"/>
            <a:chOff x="2204" y="1927"/>
            <a:chExt cx="7200" cy="4320"/>
          </a:xfrm>
        </p:grpSpPr>
        <p:sp>
          <p:nvSpPr>
            <p:cNvPr id="52227" name="AutoShape 3"/>
            <p:cNvSpPr>
              <a:spLocks noChangeAspect="1" noChangeArrowheads="1"/>
            </p:cNvSpPr>
            <p:nvPr/>
          </p:nvSpPr>
          <p:spPr bwMode="auto">
            <a:xfrm>
              <a:off x="2204" y="1927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28" name="Text Box 4"/>
            <p:cNvSpPr txBox="1">
              <a:spLocks noChangeArrowheads="1"/>
            </p:cNvSpPr>
            <p:nvPr/>
          </p:nvSpPr>
          <p:spPr bwMode="auto">
            <a:xfrm>
              <a:off x="2204" y="3079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Size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and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complexity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29" name="Text Box 5"/>
            <p:cNvSpPr txBox="1">
              <a:spLocks noChangeArrowheads="1"/>
            </p:cNvSpPr>
            <p:nvPr/>
          </p:nvSpPr>
          <p:spPr bwMode="auto">
            <a:xfrm>
              <a:off x="4076" y="3079"/>
              <a:ext cx="1152" cy="6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Object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oriented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metrics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0" name="Text Box 6"/>
            <p:cNvSpPr txBox="1">
              <a:spLocks noChangeArrowheads="1"/>
            </p:cNvSpPr>
            <p:nvPr/>
          </p:nvSpPr>
          <p:spPr bwMode="auto">
            <a:xfrm>
              <a:off x="5228" y="2215"/>
              <a:ext cx="115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Metrics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1" name="Text Box 7"/>
            <p:cNvSpPr txBox="1">
              <a:spLocks noChangeArrowheads="1"/>
            </p:cNvSpPr>
            <p:nvPr/>
          </p:nvSpPr>
          <p:spPr bwMode="auto">
            <a:xfrm>
              <a:off x="5804" y="3079"/>
              <a:ext cx="1296" cy="6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Duplicates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and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unit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testing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covarage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2" name="Text Box 8"/>
            <p:cNvSpPr txBox="1">
              <a:spLocks noChangeArrowheads="1"/>
            </p:cNvSpPr>
            <p:nvPr/>
          </p:nvSpPr>
          <p:spPr bwMode="auto">
            <a:xfrm>
              <a:off x="2348" y="3799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Counts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of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artifacts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3" name="Text Box 9"/>
            <p:cNvSpPr txBox="1">
              <a:spLocks noChangeArrowheads="1"/>
            </p:cNvSpPr>
            <p:nvPr/>
          </p:nvSpPr>
          <p:spPr bwMode="auto">
            <a:xfrm>
              <a:off x="2348" y="4519"/>
              <a:ext cx="11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Counts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of </a:t>
              </a: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couplings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4" name="Text Box 10"/>
            <p:cNvSpPr txBox="1">
              <a:spLocks noChangeArrowheads="1"/>
            </p:cNvSpPr>
            <p:nvPr/>
          </p:nvSpPr>
          <p:spPr bwMode="auto">
            <a:xfrm>
              <a:off x="4220" y="3799"/>
              <a:ext cx="2327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MOOD (</a:t>
              </a: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metrics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of </a:t>
              </a: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object</a:t>
              </a:r>
              <a:r>
                <a:rPr lang="pl-PL" sz="1600" dirty="0" err="1" smtClean="0">
                  <a:latin typeface="Times New Roman" pitchFamily="18" charset="0"/>
                  <a:cs typeface="Arial" pitchFamily="34" charset="0"/>
                </a:rPr>
                <a:t>-oriented</a:t>
              </a:r>
              <a:r>
                <a:rPr lang="pl-PL" sz="1600" dirty="0" smtClean="0">
                  <a:latin typeface="Times New Roman" pitchFamily="18" charset="0"/>
                  <a:cs typeface="Arial" pitchFamily="34" charset="0"/>
                </a:rPr>
                <a:t> design) by </a:t>
              </a:r>
              <a:r>
                <a:rPr lang="pl-PL" sz="1600" dirty="0" err="1" smtClean="0">
                  <a:latin typeface="Times New Roman" pitchFamily="18" charset="0"/>
                  <a:cs typeface="Arial" pitchFamily="34" charset="0"/>
                </a:rPr>
                <a:t>F.Abreu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4220" y="4519"/>
              <a:ext cx="2327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Chidamber</a:t>
              </a:r>
              <a:r>
                <a:rPr lang="pl-PL" sz="1600" dirty="0" err="1" smtClean="0">
                  <a:latin typeface="Times New Roman" pitchFamily="18" charset="0"/>
                  <a:cs typeface="Arial" pitchFamily="34" charset="0"/>
                </a:rPr>
                <a:t>-Kemerer</a:t>
              </a:r>
              <a:r>
                <a:rPr lang="pl-PL" sz="1600" dirty="0" smtClean="0">
                  <a:latin typeface="Times New Roman" pitchFamily="18" charset="0"/>
                  <a:cs typeface="Arial" pitchFamily="34" charset="0"/>
                </a:rPr>
                <a:t> set of </a:t>
              </a:r>
              <a:r>
                <a:rPr lang="pl-PL" sz="1600" dirty="0" err="1" smtClean="0">
                  <a:latin typeface="Times New Roman" pitchFamily="18" charset="0"/>
                  <a:cs typeface="Arial" pitchFamily="34" charset="0"/>
                </a:rPr>
                <a:t>metrics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6" name="Text Box 12"/>
            <p:cNvSpPr txBox="1">
              <a:spLocks noChangeArrowheads="1"/>
            </p:cNvSpPr>
            <p:nvPr/>
          </p:nvSpPr>
          <p:spPr bwMode="auto">
            <a:xfrm>
              <a:off x="4227" y="5020"/>
              <a:ext cx="232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R. Martina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set of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metrics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for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packages</a:t>
              </a:r>
              <a:r>
                <a:rPr kumimoji="0" lang="pl-PL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and </a:t>
              </a:r>
              <a:r>
                <a:rPr kumimoji="0" lang="pl-PL" sz="16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modules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4220" y="5671"/>
              <a:ext cx="2327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Other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laws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and </a:t>
              </a: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principles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2204" y="3367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>
              <a:off x="2204" y="4807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>
              <a:off x="4076" y="3655"/>
              <a:ext cx="1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076" y="4087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>
              <a:off x="4076" y="4663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076" y="5239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>
              <a:off x="4076" y="5815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>
              <a:off x="2204" y="4087"/>
              <a:ext cx="14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6" name="Text Box 22"/>
            <p:cNvSpPr txBox="1">
              <a:spLocks noChangeArrowheads="1"/>
            </p:cNvSpPr>
            <p:nvPr/>
          </p:nvSpPr>
          <p:spPr bwMode="auto">
            <a:xfrm>
              <a:off x="7532" y="3079"/>
              <a:ext cx="1440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Readability</a:t>
              </a:r>
              <a:r>
                <a:rPr lang="pl-PL" sz="1600" dirty="0" smtClean="0">
                  <a:latin typeface="Times New Roman" pitchFamily="18" charset="0"/>
                  <a:cs typeface="Arial" pitchFamily="34" charset="0"/>
                </a:rPr>
                <a:t>, </a:t>
              </a:r>
              <a:r>
                <a:rPr lang="pl-PL" sz="1600" dirty="0" err="1" smtClean="0">
                  <a:latin typeface="Times New Roman" pitchFamily="18" charset="0"/>
                  <a:cs typeface="Arial" pitchFamily="34" charset="0"/>
                </a:rPr>
                <a:t>good</a:t>
              </a:r>
              <a:r>
                <a:rPr lang="pl-PL" sz="1600" dirty="0" smtClean="0"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pl-PL" sz="1600" dirty="0" err="1" smtClean="0">
                  <a:latin typeface="Times New Roman" pitchFamily="18" charset="0"/>
                  <a:cs typeface="Arial" pitchFamily="34" charset="0"/>
                </a:rPr>
                <a:t>practice</a:t>
              </a:r>
              <a:r>
                <a:rPr lang="pl-PL" sz="1600" dirty="0" smtClean="0"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pl-PL" sz="1600" dirty="0" smtClean="0">
                  <a:latin typeface="Times New Roman" pitchFamily="18" charset="0"/>
                  <a:cs typeface="Arial" pitchFamily="34" charset="0"/>
                </a:rPr>
                <a:t>and </a:t>
              </a:r>
              <a:r>
                <a:rPr lang="pl-PL" sz="1600" dirty="0" err="1" smtClean="0">
                  <a:latin typeface="Times New Roman" pitchFamily="18" charset="0"/>
                  <a:cs typeface="Arial" pitchFamily="34" charset="0"/>
                </a:rPr>
                <a:t>potential</a:t>
              </a:r>
              <a:r>
                <a:rPr lang="pl-PL" sz="1600" dirty="0" smtClean="0">
                  <a:latin typeface="Times New Roman" pitchFamily="18" charset="0"/>
                  <a:cs typeface="Arial" pitchFamily="34" charset="0"/>
                </a:rPr>
                <a:t> </a:t>
              </a:r>
              <a:r>
                <a:rPr lang="pl-PL" sz="1600" dirty="0" err="1" smtClean="0">
                  <a:latin typeface="Times New Roman" pitchFamily="18" charset="0"/>
                  <a:cs typeface="Arial" pitchFamily="34" charset="0"/>
                </a:rPr>
                <a:t>bugs</a:t>
              </a:r>
              <a:r>
                <a:rPr lang="pl-PL" sz="1600" dirty="0" smtClean="0">
                  <a:latin typeface="Times New Roman" pitchFamily="18" charset="0"/>
                  <a:cs typeface="Arial" pitchFamily="34" charset="0"/>
                </a:rPr>
                <a:t> for Java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247" name="Line 23"/>
            <p:cNvSpPr>
              <a:spLocks noChangeShapeType="1"/>
            </p:cNvSpPr>
            <p:nvPr/>
          </p:nvSpPr>
          <p:spPr bwMode="auto">
            <a:xfrm flipV="1">
              <a:off x="5804" y="3367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5228" y="250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49" name="Line 25"/>
            <p:cNvSpPr>
              <a:spLocks noChangeShapeType="1"/>
            </p:cNvSpPr>
            <p:nvPr/>
          </p:nvSpPr>
          <p:spPr bwMode="auto">
            <a:xfrm>
              <a:off x="4508" y="2791"/>
              <a:ext cx="1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50" name="Line 26"/>
            <p:cNvSpPr>
              <a:spLocks noChangeShapeType="1"/>
            </p:cNvSpPr>
            <p:nvPr/>
          </p:nvSpPr>
          <p:spPr bwMode="auto">
            <a:xfrm>
              <a:off x="6236" y="2791"/>
              <a:ext cx="1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51" name="Line 27"/>
            <p:cNvSpPr>
              <a:spLocks noChangeShapeType="1"/>
            </p:cNvSpPr>
            <p:nvPr/>
          </p:nvSpPr>
          <p:spPr bwMode="auto">
            <a:xfrm>
              <a:off x="8540" y="2791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 flipH="1">
              <a:off x="2492" y="2791"/>
              <a:ext cx="60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2492" y="2791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6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2"/>
          </a:xfrm>
        </p:spPr>
        <p:txBody>
          <a:bodyPr/>
          <a:lstStyle/>
          <a:p>
            <a:r>
              <a:rPr lang="en-US" dirty="0" smtClean="0"/>
              <a:t>Proposals of metrics in scientific publications and in tools (mainly size and complexity),</a:t>
            </a:r>
          </a:p>
          <a:p>
            <a:r>
              <a:rPr lang="en-US" dirty="0" smtClean="0"/>
              <a:t>Verification of metrics:</a:t>
            </a:r>
          </a:p>
          <a:p>
            <a:pPr lvl="1"/>
            <a:r>
              <a:rPr lang="en-US" dirty="0" smtClean="0"/>
              <a:t>Theoretical – understanding the theoretical basis,</a:t>
            </a:r>
          </a:p>
          <a:p>
            <a:pPr lvl="1"/>
            <a:r>
              <a:rPr lang="en-US" dirty="0" smtClean="0"/>
              <a:t>Practical – relationships with external features of software quality,</a:t>
            </a:r>
          </a:p>
          <a:p>
            <a:r>
              <a:rPr lang="en-US" dirty="0" smtClean="0"/>
              <a:t>Expected values for the metrics:</a:t>
            </a:r>
          </a:p>
          <a:p>
            <a:pPr lvl="1"/>
            <a:r>
              <a:rPr lang="en-US" dirty="0" smtClean="0"/>
              <a:t>Resulting from definition,</a:t>
            </a:r>
          </a:p>
          <a:p>
            <a:pPr lvl="1"/>
            <a:r>
              <a:rPr lang="en-US" dirty="0" smtClean="0"/>
              <a:t>Proposed based on evaluation of software identified as high quality.</a:t>
            </a:r>
            <a:endParaRPr lang="en-US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Metrics</a:t>
            </a:r>
            <a:endParaRPr lang="pl-PL" dirty="0"/>
          </a:p>
        </p:txBody>
      </p:sp>
      <p:sp>
        <p:nvSpPr>
          <p:cNvPr id="4" name="pole tekstowe 13"/>
          <p:cNvSpPr txBox="1"/>
          <p:nvPr/>
        </p:nvSpPr>
        <p:spPr>
          <a:xfrm>
            <a:off x="539552" y="1124744"/>
            <a:ext cx="8208912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Metric definition</a:t>
            </a:r>
            <a:r>
              <a:rPr lang="en-US" sz="2300" dirty="0" smtClean="0"/>
              <a:t>: A rule for quantifying some characteristics or attribute of a computer software entity.</a:t>
            </a:r>
            <a:endParaRPr lang="en-US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395536" y="188640"/>
            <a:ext cx="8229601" cy="90872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l-PL" sz="2400" dirty="0" err="1" smtClean="0"/>
              <a:t>Examples</a:t>
            </a:r>
            <a:r>
              <a:rPr lang="pl-PL" sz="2400" dirty="0" smtClean="0"/>
              <a:t> of </a:t>
            </a:r>
            <a:r>
              <a:rPr lang="pl-PL" sz="2400" dirty="0" err="1" smtClean="0"/>
              <a:t>metrics</a:t>
            </a:r>
            <a:r>
              <a:rPr lang="pl-PL" sz="2400" dirty="0" smtClean="0"/>
              <a:t> – </a:t>
            </a:r>
            <a:r>
              <a:rPr lang="pl-PL" sz="2400" dirty="0" err="1" smtClean="0"/>
              <a:t>Chidamber</a:t>
            </a:r>
            <a:r>
              <a:rPr lang="pl-PL" sz="2400" dirty="0" smtClean="0"/>
              <a:t> </a:t>
            </a:r>
            <a:r>
              <a:rPr lang="pl-PL" sz="2400" dirty="0" err="1" smtClean="0"/>
              <a:t>Kemerer</a:t>
            </a:r>
            <a:r>
              <a:rPr lang="pl-PL" sz="2400" dirty="0" smtClean="0"/>
              <a:t> set of </a:t>
            </a:r>
            <a:r>
              <a:rPr lang="pl-PL" sz="2400" dirty="0" err="1" smtClean="0"/>
              <a:t>object-oriented</a:t>
            </a:r>
            <a:r>
              <a:rPr lang="pl-PL" sz="2400" dirty="0" smtClean="0"/>
              <a:t> </a:t>
            </a:r>
            <a:r>
              <a:rPr lang="pl-PL" sz="2400" dirty="0" err="1" smtClean="0"/>
              <a:t>metrics</a:t>
            </a:r>
            <a:endParaRPr lang="pl-PL" sz="2400" dirty="0" smtClean="0">
              <a:effectLst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sz="half" idx="1"/>
          </p:nvPr>
        </p:nvSpPr>
        <p:spPr>
          <a:xfrm>
            <a:off x="467544" y="1196752"/>
            <a:ext cx="8075613" cy="5170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Response For a Class 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Number of methods that can be invoked in response on massage received by object of considered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Typical values: 20-100, review recommended for &gt;200 (L.</a:t>
            </a:r>
            <a:r>
              <a:rPr lang="pl-PL" sz="1600" dirty="0" smtClean="0"/>
              <a:t> </a:t>
            </a:r>
            <a:r>
              <a:rPr lang="en-US" sz="1600" dirty="0" smtClean="0"/>
              <a:t>Rosenberg NASA)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To high value means: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High internal complexity,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To big responsibility set for the class,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High cost of testing and maintainability.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Coupling Between Objects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Number of classes that are connected with considered class in relationships other then inheritance (efferent couplings),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The lower the better values,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High values means that class is more sensitive for changes in other place of system – difficulties with maintainability.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Weighted Method per Class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Weight of methods is </a:t>
            </a:r>
            <a:r>
              <a:rPr lang="en-US" sz="1600" dirty="0" err="1" smtClean="0"/>
              <a:t>cyclomatic</a:t>
            </a:r>
            <a:r>
              <a:rPr lang="en-US" sz="1600" dirty="0" smtClean="0"/>
              <a:t> complexity of </a:t>
            </a:r>
            <a:r>
              <a:rPr lang="en-US" sz="1600" dirty="0" err="1" smtClean="0"/>
              <a:t>McCabe’a</a:t>
            </a:r>
            <a:r>
              <a:rPr lang="en-US" sz="16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60% of classes has WMC [0;20], 36% WMC [20;100], review recommended for &gt;100 (L.R. NASA)</a:t>
            </a:r>
          </a:p>
          <a:p>
            <a:pPr lvl="1" eaLnBrk="1" hangingPunct="1">
              <a:lnSpc>
                <a:spcPct val="80000"/>
              </a:lnSpc>
            </a:pPr>
            <a:endParaRPr lang="pl-PL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xfrm>
            <a:off x="539552" y="188640"/>
            <a:ext cx="8229600" cy="6334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2400" dirty="0" smtClean="0"/>
              <a:t>Examples</a:t>
            </a:r>
            <a:r>
              <a:rPr lang="pl-PL" sz="2400" dirty="0" smtClean="0"/>
              <a:t> of </a:t>
            </a:r>
            <a:r>
              <a:rPr lang="pl-PL" sz="2400" dirty="0" err="1" smtClean="0"/>
              <a:t>metrics</a:t>
            </a:r>
            <a:r>
              <a:rPr lang="pl-PL" sz="2400" dirty="0" smtClean="0"/>
              <a:t> – </a:t>
            </a:r>
            <a:r>
              <a:rPr lang="pl-PL" sz="2400" dirty="0" err="1" smtClean="0"/>
              <a:t>Chidamber</a:t>
            </a:r>
            <a:r>
              <a:rPr lang="pl-PL" sz="2400" dirty="0" smtClean="0"/>
              <a:t> </a:t>
            </a:r>
            <a:r>
              <a:rPr lang="pl-PL" sz="2400" dirty="0" err="1" smtClean="0"/>
              <a:t>Kemerer</a:t>
            </a:r>
            <a:r>
              <a:rPr lang="pl-PL" sz="2400" dirty="0" smtClean="0"/>
              <a:t> set of </a:t>
            </a:r>
            <a:r>
              <a:rPr lang="en-US" sz="2400" dirty="0" smtClean="0"/>
              <a:t>object-oriented</a:t>
            </a:r>
            <a:r>
              <a:rPr lang="pl-PL" sz="2400" dirty="0" smtClean="0"/>
              <a:t> </a:t>
            </a:r>
            <a:r>
              <a:rPr lang="pl-PL" sz="2400" dirty="0" err="1" smtClean="0"/>
              <a:t>metrics</a:t>
            </a:r>
            <a:endParaRPr lang="pl-PL" sz="2400" dirty="0" smtClean="0">
              <a:effectLst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67544" y="809328"/>
            <a:ext cx="8229600" cy="60486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Depth of Inheritance Tree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maximum number of levels of parent classes,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High DIT – high specialization of class, reducing duplicates,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Low DIT – weak usage of inheritances and usage of existing packages.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Number of Children 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Is the number of direct descendents of class,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Low value again means weak usage of inheritance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High value – to big responsibility, difficulties in testing</a:t>
            </a:r>
          </a:p>
          <a:p>
            <a:pPr eaLnBrk="1" hangingPunct="1"/>
            <a:r>
              <a:rPr lang="en-US" sz="1800" b="1" dirty="0" smtClean="0"/>
              <a:t>Lack of Cohesion Of Methods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Indicates lack of cohesion of methods inside the class,</a:t>
            </a:r>
          </a:p>
          <a:p>
            <a:pPr lvl="1" eaLnBrk="1" hangingPunct="1"/>
            <a:r>
              <a:rPr lang="en-US" sz="1800" dirty="0" smtClean="0"/>
              <a:t>It is differences between number of pairs of methods invoking different attributes </a:t>
            </a:r>
            <a:r>
              <a:rPr lang="en-US" sz="1800" i="1" dirty="0" smtClean="0"/>
              <a:t>P</a:t>
            </a:r>
            <a:r>
              <a:rPr lang="en-US" sz="1800" dirty="0" smtClean="0"/>
              <a:t> and number of pairs of methods invoking at least one common attribute </a:t>
            </a:r>
            <a:r>
              <a:rPr lang="en-US" sz="1800" i="1" dirty="0" smtClean="0"/>
              <a:t>Q</a:t>
            </a:r>
            <a:r>
              <a:rPr lang="en-US" sz="1800" dirty="0" smtClean="0"/>
              <a:t> :</a:t>
            </a:r>
          </a:p>
          <a:p>
            <a:pPr lvl="3" eaLnBrk="1" hangingPunct="1"/>
            <a:r>
              <a:rPr lang="en-US" sz="1700" i="1" dirty="0" smtClean="0"/>
              <a:t>LCOM1 = P - Q , if P &gt; Q</a:t>
            </a:r>
            <a:r>
              <a:rPr lang="en-US" sz="1700" dirty="0" smtClean="0"/>
              <a:t> </a:t>
            </a:r>
            <a:r>
              <a:rPr lang="en-US" sz="1700" i="1" dirty="0" smtClean="0"/>
              <a:t>LCOM1 = 0 otherwise</a:t>
            </a:r>
            <a:r>
              <a:rPr lang="en-US" sz="1700" dirty="0" smtClean="0"/>
              <a:t> 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10625</TotalTime>
  <Words>1403</Words>
  <Application>Microsoft Office PowerPoint</Application>
  <PresentationFormat>On-screen Show (4:3)</PresentationFormat>
  <Paragraphs>172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Hol</vt:lpstr>
      <vt:lpstr>Assessment of Software Quality with Static Source Code Analysis: GridSpace2  Case Study</vt:lpstr>
      <vt:lpstr>Introduction – few words about quality of software under development</vt:lpstr>
      <vt:lpstr>Goals </vt:lpstr>
      <vt:lpstr>GridSpace2</vt:lpstr>
      <vt:lpstr>Areas measured by software static metrics</vt:lpstr>
      <vt:lpstr>Metrics - division</vt:lpstr>
      <vt:lpstr>Metrics</vt:lpstr>
      <vt:lpstr>Examples of metrics – Chidamber Kemerer set of object-oriented metrics</vt:lpstr>
      <vt:lpstr>Examples of metrics – Chidamber Kemerer set of object-oriented metrics</vt:lpstr>
      <vt:lpstr>Tools for static software analysis for Java language</vt:lpstr>
      <vt:lpstr>Using metrics in practise </vt:lpstr>
      <vt:lpstr>Metrics checked for GS2</vt:lpstr>
      <vt:lpstr>Measurments of GS2</vt:lpstr>
      <vt:lpstr>Measurments of GS2</vt:lpstr>
      <vt:lpstr>Conclusions</vt:lpstr>
      <vt:lpstr>Future works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jakości kodu przy użyciu metryk oprogramowania na wybranych przykładach.</dc:title>
  <dc:creator>Magosia</dc:creator>
  <cp:lastModifiedBy>bartlomiej.bodziechowski</cp:lastModifiedBy>
  <cp:revision>29</cp:revision>
  <dcterms:created xsi:type="dcterms:W3CDTF">2011-05-08T21:47:24Z</dcterms:created>
  <dcterms:modified xsi:type="dcterms:W3CDTF">2012-10-23T21:30:56Z</dcterms:modified>
</cp:coreProperties>
</file>