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4887" r:id="rId4"/>
    <p:sldMasterId id="2147484900" r:id="rId5"/>
    <p:sldMasterId id="2147484912" r:id="rId6"/>
  </p:sldMasterIdLst>
  <p:notesMasterIdLst>
    <p:notesMasterId r:id="rId36"/>
  </p:notesMasterIdLst>
  <p:sldIdLst>
    <p:sldId id="256" r:id="rId7"/>
    <p:sldId id="337" r:id="rId8"/>
    <p:sldId id="327" r:id="rId9"/>
    <p:sldId id="267" r:id="rId10"/>
    <p:sldId id="272" r:id="rId11"/>
    <p:sldId id="328" r:id="rId12"/>
    <p:sldId id="309" r:id="rId13"/>
    <p:sldId id="310" r:id="rId14"/>
    <p:sldId id="311" r:id="rId15"/>
    <p:sldId id="334" r:id="rId16"/>
    <p:sldId id="324" r:id="rId17"/>
    <p:sldId id="325" r:id="rId18"/>
    <p:sldId id="333" r:id="rId19"/>
    <p:sldId id="326" r:id="rId20"/>
    <p:sldId id="332" r:id="rId21"/>
    <p:sldId id="301" r:id="rId22"/>
    <p:sldId id="290" r:id="rId23"/>
    <p:sldId id="338" r:id="rId24"/>
    <p:sldId id="340" r:id="rId25"/>
    <p:sldId id="339" r:id="rId26"/>
    <p:sldId id="342" r:id="rId27"/>
    <p:sldId id="341" r:id="rId28"/>
    <p:sldId id="318" r:id="rId29"/>
    <p:sldId id="265" r:id="rId30"/>
    <p:sldId id="329" r:id="rId31"/>
    <p:sldId id="314" r:id="rId32"/>
    <p:sldId id="330" r:id="rId33"/>
    <p:sldId id="335" r:id="rId34"/>
    <p:sldId id="336" r:id="rId35"/>
  </p:sldIdLst>
  <p:sldSz cx="9144000" cy="6858000" type="screen4x3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CFFFF"/>
    <a:srgbClr val="745E8C"/>
    <a:srgbClr val="60743A"/>
    <a:srgbClr val="FF7B2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 snapToGrid="0">
      <p:cViewPr>
        <p:scale>
          <a:sx n="117" d="100"/>
          <a:sy n="117" d="100"/>
        </p:scale>
        <p:origin x="-1464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fld id="{9BBDC69B-1999-4E36-B1B4-8263F8AAE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fld id="{48D7938E-6918-45F9-AC7B-D8E9D30CC131}" type="slidenum">
              <a:rPr lang="en-US" smtClean="0"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  <a:defRPr/>
              </a:pPr>
              <a:t>1</a:t>
            </a:fld>
            <a:endParaRPr lang="en-US" smtClean="0">
              <a:latin typeface="Times New Roman" pitchFamily="16" charset="0"/>
              <a:cs typeface="DejaVu Sans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CA8EEAA-521B-49E9-98C4-324E945B969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MB - sugestie</a:t>
            </a:r>
            <a:endParaRPr lang="en-GB" altLang="pl-PL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fld id="{7AAB094B-DD24-43A9-9A73-D83D61D348EF}" type="slidenum">
              <a:rPr lang="en-US" smtClean="0"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  <a:defRPr/>
              </a:pPr>
              <a:t>17</a:t>
            </a:fld>
            <a:endParaRPr lang="en-US" smtClean="0"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fld id="{33CEAD97-04FB-4FA9-92FC-986CD4AC3DBE}" type="slidenum">
              <a:rPr lang="en-US" smtClean="0"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  <a:defRPr/>
              </a:pPr>
              <a:t>24</a:t>
            </a:fld>
            <a:endParaRPr lang="en-US" smtClean="0">
              <a:latin typeface="Times New Roman" pitchFamily="16" charset="0"/>
              <a:cs typeface="DejaVu Sans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fld id="{18F15CDB-55D5-494B-843E-DB3EBC461121}" type="slidenum">
              <a:rPr lang="en-US">
                <a:solidFill>
                  <a:prstClr val="black"/>
                </a:solidFill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  <a:defRPr/>
              </a:pPr>
              <a:t>25</a:t>
            </a:fld>
            <a:endParaRPr lang="en-US">
              <a:solidFill>
                <a:prstClr val="black"/>
              </a:solidFill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254370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82466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394591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3284538"/>
            <a:ext cx="6623050" cy="14684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420891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66834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428625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1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1381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70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33985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6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4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341016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4196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8247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10517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5813" cy="5829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29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873707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4838" cy="1568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5025" y="1935163"/>
            <a:ext cx="4037013" cy="21161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5025" y="4203700"/>
            <a:ext cx="4037013" cy="21161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0"/>
          </p:nvPr>
        </p:nvSpPr>
        <p:spPr>
          <a:xfrm>
            <a:off x="7924800" y="6356350"/>
            <a:ext cx="7572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341D-D19F-4FF1-8A92-1E0522A54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9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88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1672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4663" y="4797425"/>
            <a:ext cx="2352675" cy="71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89738" y="4797425"/>
            <a:ext cx="2352675" cy="71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51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0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937354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73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25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16609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841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99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72300" y="273050"/>
            <a:ext cx="2170113" cy="52435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362700" cy="52435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09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62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4035204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2812214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9130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422208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701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12067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933859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781247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664672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889662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115677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4268335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-107950"/>
            <a:ext cx="2055813" cy="61277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19800" cy="61277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951532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728362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1301211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428625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1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4232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428625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</a:t>
            </a: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3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70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33985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32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</a:t>
            </a:r>
            <a:r>
              <a:rPr lang="pl-PL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76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</a:t>
            </a:r>
            <a:r>
              <a:rPr lang="pl-PL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4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8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00063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</a:t>
            </a: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9732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934105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2787499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5813" cy="5829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29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1925765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2918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10794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428625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1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3609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428625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</a:t>
            </a: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70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33985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28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</a:t>
            </a:r>
            <a:r>
              <a:rPr lang="pl-PL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8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</a:t>
            </a:r>
            <a:r>
              <a:rPr lang="pl-PL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3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00063" y="6429375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WP8 Programming and Execution Tools after Year </a:t>
            </a: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pitchFamily="34" charset="0"/>
              <a:ea typeface="+mn-ea"/>
              <a:cs typeface="DejaVu San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1112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62854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220379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5813" cy="5829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29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42432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7092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37522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</p:spTree>
    <p:extLst>
      <p:ext uri="{BB962C8B-B14F-4D97-AF65-F5344CB8AC3E}">
        <p14:creationId xmlns:p14="http://schemas.microsoft.com/office/powerpoint/2010/main" val="118246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124075" y="5805488"/>
            <a:ext cx="7019925" cy="7191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284538"/>
            <a:ext cx="66230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formatTitelmasterformat durch Klicken bearbeiten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805488"/>
            <a:ext cx="1906588" cy="719137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5805488"/>
            <a:ext cx="19050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2000" b="1">
                <a:solidFill>
                  <a:srgbClr val="FFFFFF"/>
                </a:solidFill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r>
              <a:rPr lang="en-US"/>
              <a:t>10/21/11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6148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20713"/>
            <a:ext cx="1809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150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08500"/>
            <a:ext cx="11509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107950" y="6567488"/>
            <a:ext cx="8928100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pl-PL" sz="1000" b="1">
                <a:solidFill>
                  <a:srgbClr val="000000"/>
                </a:solidFill>
              </a:rPr>
              <a:t>The Mapper project receives funding from the EC's Seventh Framework Programme (FP7/2007-2013) under grant agreement n° RI-261507.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4"/>
            <a:r>
              <a:rPr lang="en-GB" altLang="pl-PL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hf sldNum="0" hdr="0" ftr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8316913" y="6021388"/>
            <a:ext cx="1281112" cy="1281112"/>
          </a:xfrm>
          <a:prstGeom prst="star8">
            <a:avLst>
              <a:gd name="adj" fmla="val 38426"/>
            </a:avLst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00113" y="1052513"/>
            <a:ext cx="8243887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052513"/>
            <a:ext cx="755650" cy="71437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5888"/>
            <a:ext cx="20859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532813" y="6434138"/>
            <a:ext cx="6111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</a:pPr>
            <a:fld id="{0CB6A5BB-5AB1-49BF-A9C3-720F0D3E612A}" type="slidenum">
              <a:rPr lang="en-US" altLang="pl-PL" sz="1400" b="1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‹#›</a:t>
            </a:fld>
            <a:endParaRPr lang="en-US" altLang="pl-PL" sz="1400" b="1">
              <a:solidFill>
                <a:srgbClr val="FFFFFF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237288"/>
            <a:ext cx="8243888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61912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formatTitelmasterformat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9850"/>
            <a:ext cx="82280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0"/>
            <a:r>
              <a:rPr lang="en-GB" altLang="pl-PL" smtClean="0"/>
              <a:t>Ninth Outline LevelTextmasterformate durch Klicken bearbeiten</a:t>
            </a:r>
          </a:p>
          <a:p>
            <a:pPr lvl="1"/>
            <a:r>
              <a:rPr lang="en-GB" altLang="pl-PL" smtClean="0"/>
              <a:t>Zweite Ebene</a:t>
            </a:r>
          </a:p>
          <a:p>
            <a:pPr lvl="1"/>
            <a:r>
              <a:rPr lang="en-GB" altLang="pl-PL" smtClean="0"/>
              <a:t>Dritte Ebene</a:t>
            </a:r>
          </a:p>
          <a:p>
            <a:pPr lvl="2"/>
            <a:r>
              <a:rPr lang="en-GB" altLang="pl-PL" smtClean="0"/>
              <a:t>Vierte Ebene</a:t>
            </a:r>
          </a:p>
          <a:p>
            <a:pPr lvl="3"/>
            <a:r>
              <a:rPr lang="en-GB" altLang="pl-PL" smtClean="0"/>
              <a:t>Fünfte Ebene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468313" y="6453188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65" r:id="rId9"/>
    <p:sldLayoutId id="2147484866" r:id="rId10"/>
    <p:sldLayoutId id="2147484867" r:id="rId11"/>
    <p:sldLayoutId id="2147484899" r:id="rId12"/>
  </p:sldLayoutIdLst>
  <p:hf sldNum="0" hdr="0" dt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3284538"/>
            <a:ext cx="7019925" cy="7191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283075" y="4797425"/>
            <a:ext cx="4860925" cy="719138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6148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4663" y="4797425"/>
            <a:ext cx="4857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0"/>
            <a:r>
              <a:rPr lang="en-GB" altLang="pl-PL" smtClean="0"/>
              <a:t>Ninth Outline LevelMail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8316913" y="6021388"/>
            <a:ext cx="1281112" cy="1281112"/>
          </a:xfrm>
          <a:custGeom>
            <a:avLst/>
            <a:gdLst>
              <a:gd name="T0" fmla="*/ 1281945 w 1281944"/>
              <a:gd name="T1" fmla="*/ 442899 h 1281944"/>
              <a:gd name="T2" fmla="*/ 1281945 w 1281944"/>
              <a:gd name="T3" fmla="*/ 839045 h 1281944"/>
              <a:gd name="T4" fmla="*/ 1037117 w 1281944"/>
              <a:gd name="T5" fmla="*/ 1159531 h 1281944"/>
              <a:gd name="T6" fmla="*/ 640972 w 1281944"/>
              <a:gd name="T7" fmla="*/ 1281944 h 1281944"/>
              <a:gd name="T8" fmla="*/ 244827 w 1281944"/>
              <a:gd name="T9" fmla="*/ 1159531 h 1281944"/>
              <a:gd name="T10" fmla="*/ -1 w 1281944"/>
              <a:gd name="T11" fmla="*/ 839045 h 1281944"/>
              <a:gd name="T12" fmla="*/ -1 w 1281944"/>
              <a:gd name="T13" fmla="*/ 442899 h 1281944"/>
              <a:gd name="T14" fmla="*/ 244827 w 1281944"/>
              <a:gd name="T15" fmla="*/ 122413 h 1281944"/>
              <a:gd name="T16" fmla="*/ 640972 w 1281944"/>
              <a:gd name="T17" fmla="*/ 0 h 1281944"/>
              <a:gd name="T18" fmla="*/ 1037117 w 1281944"/>
              <a:gd name="T19" fmla="*/ 122413 h 1281944"/>
              <a:gd name="T20" fmla="*/ 177154 w 1281944"/>
              <a:gd name="T21" fmla="*/ 320480 h 1281944"/>
              <a:gd name="T22" fmla="*/ 1104790 w 1281944"/>
              <a:gd name="T23" fmla="*/ 961464 h 128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1281944" h="1281944">
                <a:moveTo>
                  <a:pt x="-1" y="442899"/>
                </a:moveTo>
                <a:lnTo>
                  <a:pt x="177154" y="320480"/>
                </a:lnTo>
                <a:lnTo>
                  <a:pt x="244827" y="122413"/>
                </a:lnTo>
                <a:lnTo>
                  <a:pt x="463808" y="122407"/>
                </a:lnTo>
                <a:lnTo>
                  <a:pt x="640972" y="0"/>
                </a:lnTo>
                <a:lnTo>
                  <a:pt x="818136" y="122407"/>
                </a:lnTo>
                <a:lnTo>
                  <a:pt x="1037117" y="122413"/>
                </a:lnTo>
                <a:lnTo>
                  <a:pt x="1104790" y="320480"/>
                </a:lnTo>
                <a:lnTo>
                  <a:pt x="1281945" y="442899"/>
                </a:lnTo>
                <a:lnTo>
                  <a:pt x="1214280" y="640972"/>
                </a:lnTo>
                <a:lnTo>
                  <a:pt x="1281945" y="839045"/>
                </a:lnTo>
                <a:lnTo>
                  <a:pt x="1104790" y="961464"/>
                </a:lnTo>
                <a:lnTo>
                  <a:pt x="1037117" y="1159531"/>
                </a:lnTo>
                <a:lnTo>
                  <a:pt x="818136" y="1159537"/>
                </a:lnTo>
                <a:lnTo>
                  <a:pt x="640972" y="1281944"/>
                </a:lnTo>
                <a:lnTo>
                  <a:pt x="463808" y="1159537"/>
                </a:lnTo>
                <a:lnTo>
                  <a:pt x="244827" y="1159531"/>
                </a:lnTo>
                <a:lnTo>
                  <a:pt x="177154" y="961464"/>
                </a:lnTo>
                <a:lnTo>
                  <a:pt x="-1" y="839045"/>
                </a:lnTo>
                <a:lnTo>
                  <a:pt x="67664" y="640972"/>
                </a:lnTo>
                <a:close/>
              </a:path>
            </a:pathLst>
          </a:cu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defTabSz="449263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00113" y="1052513"/>
            <a:ext cx="8243887" cy="73025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defTabSz="449263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611822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8013" cy="467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8313" y="6402388"/>
            <a:ext cx="8205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defTabSz="449263" hangingPunct="1">
              <a:lnSpc>
                <a:spcPct val="100000"/>
              </a:lnSpc>
              <a:defRPr/>
            </a:pPr>
            <a:r>
              <a:rPr lang="de-DE">
                <a:latin typeface="Calibri" pitchFamily="32" charset="0"/>
              </a:rPr>
              <a:t>Mapper Project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52513"/>
            <a:ext cx="755650" cy="73025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defTabSz="449263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115888"/>
            <a:ext cx="2087562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32813" y="6434138"/>
            <a:ext cx="611187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5AB8737-1F62-4390-B25E-9C7774184602}" type="slidenum">
              <a:rPr lang="de-DE" sz="1400" b="1">
                <a:solidFill>
                  <a:srgbClr val="FFFFFF"/>
                </a:solidFill>
                <a:cs typeface="Arial" charset="0"/>
              </a:rPr>
              <a:pPr algn="ctr" defTabSz="449263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de-DE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237288"/>
            <a:ext cx="8243888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defTabSz="449263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8316913" y="6021388"/>
            <a:ext cx="1281112" cy="1281112"/>
          </a:xfrm>
          <a:prstGeom prst="star8">
            <a:avLst>
              <a:gd name="adj" fmla="val 38426"/>
            </a:avLst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00113" y="1052513"/>
            <a:ext cx="8243887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052513"/>
            <a:ext cx="755650" cy="71437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 smtClean="0">
              <a:solidFill>
                <a:srgbClr val="000000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5888"/>
            <a:ext cx="20859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532813" y="6434138"/>
            <a:ext cx="6111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</a:pPr>
            <a:fld id="{A3AE06A6-31DA-4FAE-8DCC-3A4FF8C83A46}" type="slidenum">
              <a:rPr lang="en-US" altLang="pl-PL" sz="1400" b="1" smtClean="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‹#›</a:t>
            </a:fld>
            <a:endParaRPr lang="en-US" altLang="pl-PL" sz="1400" b="1" smtClean="0">
              <a:solidFill>
                <a:srgbClr val="FFFFFF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237288"/>
            <a:ext cx="8243888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61912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formatTitelmasterformat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9850"/>
            <a:ext cx="82280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0"/>
            <a:r>
              <a:rPr lang="en-GB" altLang="pl-PL" smtClean="0"/>
              <a:t>Ninth Outline LevelTextmasterformate durch Klicken bearbeiten</a:t>
            </a:r>
          </a:p>
          <a:p>
            <a:pPr lvl="1"/>
            <a:r>
              <a:rPr lang="en-GB" altLang="pl-PL" smtClean="0"/>
              <a:t>Zweite Ebene</a:t>
            </a:r>
          </a:p>
          <a:p>
            <a:pPr lvl="1"/>
            <a:r>
              <a:rPr lang="en-GB" altLang="pl-PL" smtClean="0"/>
              <a:t>Dritte Ebene</a:t>
            </a:r>
          </a:p>
          <a:p>
            <a:pPr lvl="2"/>
            <a:r>
              <a:rPr lang="en-GB" altLang="pl-PL" smtClean="0"/>
              <a:t>Vierte Ebene</a:t>
            </a:r>
          </a:p>
          <a:p>
            <a:pPr lvl="3"/>
            <a:r>
              <a:rPr lang="en-GB" altLang="pl-PL" smtClean="0"/>
              <a:t>Fünfte Ebene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468313" y="6453188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32618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hf sldNum="0" hdr="0" dt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8316913" y="6021388"/>
            <a:ext cx="1281112" cy="1281112"/>
          </a:xfrm>
          <a:prstGeom prst="star8">
            <a:avLst>
              <a:gd name="adj" fmla="val 38426"/>
            </a:avLst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6" charset="0"/>
              <a:buNone/>
            </a:pPr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00113" y="1052513"/>
            <a:ext cx="8243887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6" charset="0"/>
              <a:buNone/>
            </a:pPr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052513"/>
            <a:ext cx="755650" cy="71437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6" charset="0"/>
              <a:buNone/>
            </a:pPr>
            <a:endParaRPr lang="en-US" altLang="pl-PL" smtClean="0">
              <a:solidFill>
                <a:srgbClr val="000000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5888"/>
            <a:ext cx="20859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532813" y="6434138"/>
            <a:ext cx="6111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</a:pPr>
            <a:fld id="{3FB7DA40-3250-4B0B-BE8D-41E7AFB7109A}" type="slidenum">
              <a:rPr lang="en-US" altLang="pl-PL" sz="1400" b="1" smtClean="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  <a:buFont typeface="Times New Roman" pitchFamily="16" charset="0"/>
                <a:buNone/>
              </a:pPr>
              <a:t>‹#›</a:t>
            </a:fld>
            <a:endParaRPr lang="en-US" altLang="pl-PL" sz="1400" b="1" smtClean="0">
              <a:solidFill>
                <a:srgbClr val="FFFFFF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237288"/>
            <a:ext cx="8243888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6" charset="0"/>
              <a:buNone/>
            </a:pPr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61912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formatTitelmasterformat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9850"/>
            <a:ext cx="82280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0"/>
            <a:r>
              <a:rPr lang="en-GB" altLang="pl-PL" smtClean="0"/>
              <a:t>Ninth Outline LevelTextmasterformate durch Klicken bearbeiten</a:t>
            </a:r>
          </a:p>
          <a:p>
            <a:pPr lvl="1"/>
            <a:r>
              <a:rPr lang="en-GB" altLang="pl-PL" smtClean="0"/>
              <a:t>Zweite Ebene</a:t>
            </a:r>
          </a:p>
          <a:p>
            <a:pPr lvl="1"/>
            <a:r>
              <a:rPr lang="en-GB" altLang="pl-PL" smtClean="0"/>
              <a:t>Dritte Ebene</a:t>
            </a:r>
          </a:p>
          <a:p>
            <a:pPr lvl="2"/>
            <a:r>
              <a:rPr lang="en-GB" altLang="pl-PL" smtClean="0"/>
              <a:t>Vierte Ebene</a:t>
            </a:r>
          </a:p>
          <a:p>
            <a:pPr lvl="3"/>
            <a:r>
              <a:rPr lang="en-GB" altLang="pl-PL" smtClean="0"/>
              <a:t>Fünfte Ebene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468313" y="6453188"/>
            <a:ext cx="820737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r>
              <a:rPr lang="en-US"/>
              <a:t>Mapper Project</a:t>
            </a:r>
          </a:p>
        </p:txBody>
      </p:sp>
    </p:spTree>
    <p:extLst>
      <p:ext uri="{BB962C8B-B14F-4D97-AF65-F5344CB8AC3E}">
        <p14:creationId xmlns:p14="http://schemas.microsoft.com/office/powerpoint/2010/main" val="27804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hf sldNum="0" hdr="0" dt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ce.cyfronet.pl/projects/details/Mapp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7295" y="3553959"/>
            <a:ext cx="7362825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altLang="pl-PL" sz="2800" b="1" dirty="0" err="1" smtClean="0">
                <a:solidFill>
                  <a:schemeClr val="tx2"/>
                </a:solidFill>
                <a:latin typeface="Arial" charset="0"/>
              </a:rPr>
              <a:t>Multiscale</a:t>
            </a:r>
            <a: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l-PL" altLang="pl-PL" sz="2800" b="1" dirty="0">
                <a:solidFill>
                  <a:schemeClr val="tx2"/>
                </a:solidFill>
                <a:latin typeface="Arial" charset="0"/>
              </a:rPr>
              <a:t>A</a:t>
            </a:r>
            <a: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  <a:t>pplication </a:t>
            </a:r>
            <a:r>
              <a:rPr lang="pl-PL" altLang="pl-PL" sz="2800" b="1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pl-PL" altLang="pl-PL" sz="2800" b="1" dirty="0" err="1" smtClean="0">
                <a:solidFill>
                  <a:schemeClr val="tx2"/>
                </a:solidFill>
                <a:latin typeface="Arial" charset="0"/>
              </a:rPr>
              <a:t>upport</a:t>
            </a:r>
            <a: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  <a:t> in the MAPPER </a:t>
            </a:r>
            <a:r>
              <a:rPr lang="pl-PL" altLang="pl-PL" sz="2800" b="1" dirty="0" err="1" smtClean="0">
                <a:solidFill>
                  <a:schemeClr val="tx2"/>
                </a:solidFill>
                <a:latin typeface="Arial" charset="0"/>
              </a:rPr>
              <a:t>project</a:t>
            </a:r>
            <a: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pl-PL" altLang="pl-PL" sz="28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pl-PL" altLang="pl-PL" sz="2800" b="1" dirty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>Katarzyna Rycerz</a:t>
            </a:r>
            <a:b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1600" dirty="0" err="1" smtClean="0">
                <a:solidFill>
                  <a:schemeClr val="tx1"/>
                </a:solidFill>
                <a:latin typeface="Arial" charset="0"/>
              </a:rPr>
              <a:t>Department</a:t>
            </a: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> of </a:t>
            </a:r>
            <a:r>
              <a:rPr lang="pl-PL" altLang="pl-PL" sz="1600" dirty="0" err="1" smtClean="0">
                <a:solidFill>
                  <a:schemeClr val="tx1"/>
                </a:solidFill>
                <a:latin typeface="Arial" charset="0"/>
              </a:rPr>
              <a:t>Computer</a:t>
            </a: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> Science, AGH</a:t>
            </a:r>
            <a:b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>ACC </a:t>
            </a:r>
            <a:r>
              <a:rPr lang="pl-PL" altLang="pl-PL" sz="1600" dirty="0" err="1" smtClean="0">
                <a:solidFill>
                  <a:schemeClr val="tx1"/>
                </a:solidFill>
                <a:latin typeface="Arial" charset="0"/>
              </a:rPr>
              <a:t>Cyfronet</a:t>
            </a: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>, AGH </a:t>
            </a:r>
            <a:b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FF0000"/>
                </a:solidFill>
                <a:latin typeface="Arial" charset="0"/>
              </a:rPr>
              <a:t>http://dice.cyfronet.pl/</a:t>
            </a:r>
            <a:br>
              <a:rPr lang="pl-PL" altLang="pl-PL" sz="1600" dirty="0" smtClean="0">
                <a:solidFill>
                  <a:srgbClr val="FF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pl-PL" sz="2000" dirty="0" smtClean="0">
                <a:solidFill>
                  <a:schemeClr val="tx1"/>
                </a:solidFill>
                <a:latin typeface="Arial" charset="0"/>
              </a:rPr>
            </a:br>
            <a:endParaRPr lang="de-DE" altLang="pl-PL" sz="2200" dirty="0" smtClean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25" y="5786438"/>
            <a:ext cx="7000875" cy="738187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altLang="pl-PL" sz="20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5805488"/>
            <a:ext cx="1906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pl-PL" sz="2000" b="1" dirty="0" smtClean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2</a:t>
            </a:r>
            <a:r>
              <a:rPr lang="pl-PL" altLang="pl-PL" sz="2000" b="1" dirty="0" smtClean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5</a:t>
            </a:r>
            <a:r>
              <a:rPr lang="pl-PL" altLang="pl-PL" sz="2000" b="1" dirty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.</a:t>
            </a:r>
            <a:r>
              <a:rPr lang="en-US" altLang="pl-PL" sz="2000" b="1" dirty="0" smtClean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11</a:t>
            </a:r>
            <a:r>
              <a:rPr lang="pl-PL" altLang="pl-PL" sz="2000" b="1" dirty="0" smtClean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.</a:t>
            </a:r>
            <a:r>
              <a:rPr lang="en-US" altLang="pl-PL" sz="2000" b="1" dirty="0" smtClean="0">
                <a:solidFill>
                  <a:srgbClr val="FFFFFF"/>
                </a:solidFill>
                <a:ea typeface="DejaVu Sans" pitchFamily="34" charset="0"/>
                <a:cs typeface="DejaVu Sans" pitchFamily="34" charset="0"/>
              </a:rPr>
              <a:t>2013</a:t>
            </a:r>
            <a:endParaRPr lang="en-US" altLang="pl-PL" sz="2000" b="1" dirty="0">
              <a:solidFill>
                <a:srgbClr val="FFFFFF"/>
              </a:solidFill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4" y="4389121"/>
            <a:ext cx="7398068" cy="18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21" y="1198417"/>
            <a:ext cx="3291840" cy="23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172" y="1206229"/>
            <a:ext cx="394620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Grp="1" noChangeArrowheads="1"/>
          </p:cNvSpPr>
          <p:nvPr>
            <p:ph type="title"/>
          </p:nvPr>
        </p:nvSpPr>
        <p:spPr>
          <a:xfrm>
            <a:off x="317121" y="269247"/>
            <a:ext cx="8698230" cy="564204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>Case </a:t>
            </a:r>
            <a:r>
              <a:rPr lang="pl-PL" sz="2800" dirty="0" err="1" smtClean="0">
                <a:solidFill>
                  <a:srgbClr val="000000"/>
                </a:solidFill>
                <a:latin typeface="Arial" pitchFamily="-1" charset="0"/>
              </a:rPr>
              <a:t>study</a:t>
            </a:r>
            <a:r>
              <a:rPr lang="pl-PL" sz="2800" dirty="0">
                <a:latin typeface="Arial" pitchFamily="-1" charset="0"/>
              </a:rPr>
              <a:t>: </a:t>
            </a:r>
            <a:r>
              <a:rPr lang="pl-PL" sz="2800" dirty="0" err="1" smtClean="0">
                <a:latin typeface="Arial" pitchFamily="-1" charset="0"/>
              </a:rPr>
              <a:t>Irrigation</a:t>
            </a:r>
            <a:r>
              <a:rPr lang="pl-PL" sz="2800" dirty="0" smtClean="0">
                <a:latin typeface="Arial" pitchFamily="-1" charset="0"/>
              </a:rPr>
              <a:t> </a:t>
            </a:r>
            <a:r>
              <a:rPr lang="pl-PL" sz="2800" dirty="0">
                <a:latin typeface="Arial" pitchFamily="-1" charset="0"/>
              </a:rPr>
              <a:t>Canal </a:t>
            </a:r>
            <a:r>
              <a:rPr lang="pl-PL" sz="2800" dirty="0" smtClean="0">
                <a:latin typeface="Arial" pitchFamily="-1" charset="0"/>
              </a:rPr>
              <a:t>Application</a:t>
            </a: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</a:br>
            <a:endParaRPr lang="en-US" sz="2800" dirty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57126" y="2957208"/>
            <a:ext cx="302609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LB models for long canal reaches . </a:t>
            </a:r>
            <a:endParaRPr lang="en-US" dirty="0">
              <a:solidFill>
                <a:srgbClr val="FFFFFF"/>
              </a:solidFill>
              <a:latin typeface="Calibri" pitchFamily="32" charset="0"/>
            </a:endParaRPr>
          </a:p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LB-Shallow Water 1D 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968038" y="3035029"/>
            <a:ext cx="372332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The water height varies with respect to X and Y.</a:t>
            </a:r>
            <a:endParaRPr lang="en-US" dirty="0">
              <a:solidFill>
                <a:srgbClr val="FFFFFF"/>
              </a:solidFill>
              <a:latin typeface="Calibri" pitchFamily="32" charset="0"/>
            </a:endParaRPr>
          </a:p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LB-Shallow water 2D 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11530" y="4607719"/>
            <a:ext cx="3284697" cy="8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LB-Free Surface 3D</a:t>
            </a:r>
            <a:endParaRPr lang="en-US" dirty="0">
              <a:solidFill>
                <a:srgbClr val="FFFFFF"/>
              </a:solidFill>
              <a:latin typeface="Calibri" pitchFamily="32" charset="0"/>
            </a:endParaRPr>
          </a:p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endParaRPr lang="en-US" sz="1200" b="1" u="sng" dirty="0">
              <a:solidFill>
                <a:srgbClr val="000000"/>
              </a:solidFill>
              <a:latin typeface="Arial" pitchFamily="-1" charset="0"/>
            </a:endParaRPr>
          </a:p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- Flow around gates/transport of sediments</a:t>
            </a:r>
            <a:endParaRPr lang="en-US" dirty="0" smtClean="0">
              <a:solidFill>
                <a:srgbClr val="FFFFFF"/>
              </a:solidFill>
              <a:latin typeface="Calibri" pitchFamily="32" charset="0"/>
            </a:endParaRPr>
          </a:p>
          <a:p>
            <a:pPr defTabSz="449263" hangingPunct="1">
              <a:lnSpc>
                <a:spcPct val="95000"/>
              </a:lnSpc>
              <a:buFontTx/>
              <a:buChar char="-"/>
            </a:pPr>
            <a:r>
              <a:rPr lang="pl-PL" sz="1200" dirty="0" smtClean="0">
                <a:solidFill>
                  <a:srgbClr val="000000"/>
                </a:solidFill>
                <a:latin typeface="Arial" pitchFamily="-1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-1" charset="0"/>
              </a:rPr>
              <a:t>It </a:t>
            </a: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requires </a:t>
            </a:r>
            <a:r>
              <a:rPr lang="en-US" sz="1200" u="sng" dirty="0">
                <a:solidFill>
                  <a:srgbClr val="000000"/>
                </a:solidFill>
                <a:latin typeface="Arial" pitchFamily="-1" charset="0"/>
              </a:rPr>
              <a:t>supercomputing capabilities</a:t>
            </a:r>
            <a:endParaRPr lang="en-US" dirty="0" smtClean="0">
              <a:solidFill>
                <a:srgbClr val="FFFFFF"/>
              </a:solidFill>
              <a:latin typeface="Calibri" pitchFamily="32" charset="0"/>
            </a:endParaRPr>
          </a:p>
          <a:p>
            <a:pPr defTabSz="449263" hangingPunct="1">
              <a:lnSpc>
                <a:spcPct val="95000"/>
              </a:lnSpc>
              <a:buFontTx/>
              <a:buChar char="-"/>
            </a:pPr>
            <a:endParaRPr lang="en-US" sz="1200" dirty="0">
              <a:solidFill>
                <a:srgbClr val="000000"/>
              </a:solidFill>
              <a:latin typeface="Arial" pitchFamily="-1" charset="0"/>
            </a:endParaRPr>
          </a:p>
        </p:txBody>
      </p:sp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33" y="1315575"/>
            <a:ext cx="3146108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360" y="4480560"/>
            <a:ext cx="3976212" cy="17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9506" y="2286000"/>
            <a:ext cx="1303507" cy="3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5660" y="3569018"/>
            <a:ext cx="913671" cy="85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7452" y="3483292"/>
            <a:ext cx="903881" cy="90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5983605" y="3840480"/>
            <a:ext cx="1367314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pitchFamily="-1" charset="0"/>
              </a:rPr>
              <a:t>coupling</a:t>
            </a:r>
            <a:endParaRPr lang="en-US" sz="1500" dirty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1414463" y="3836194"/>
            <a:ext cx="1574483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pitchFamily="-1" charset="0"/>
              </a:rPr>
              <a:t>coupling</a:t>
            </a:r>
            <a:endParaRPr lang="en-US" sz="1500" dirty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3749040" y="2057400"/>
            <a:ext cx="1367314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500" smtClean="0">
                <a:solidFill>
                  <a:srgbClr val="000000"/>
                </a:solidFill>
                <a:latin typeface="Arial" pitchFamily="-1" charset="0"/>
              </a:rPr>
              <a:t>coupling</a:t>
            </a:r>
            <a:endParaRPr lang="en-US" sz="1500" dirty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234565" y="6675120"/>
            <a:ext cx="6926580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449263" hangingPunct="1">
              <a:lnSpc>
                <a:spcPct val="95000"/>
              </a:lnSpc>
              <a:buFont typeface="Times New Roman" pitchFamily="16" charset="0"/>
              <a:buNone/>
            </a:pPr>
            <a:r>
              <a:rPr lang="en-US" sz="1200" dirty="0">
                <a:solidFill>
                  <a:srgbClr val="999999"/>
                </a:solidFill>
                <a:latin typeface="Arial" pitchFamily="-1" charset="0"/>
              </a:rPr>
              <a:t>taken from: Pham van </a:t>
            </a:r>
            <a:r>
              <a:rPr lang="en-US" sz="1200" dirty="0" err="1">
                <a:solidFill>
                  <a:srgbClr val="999999"/>
                </a:solidFill>
                <a:latin typeface="Arial" pitchFamily="-1" charset="0"/>
              </a:rPr>
              <a:t>Thang</a:t>
            </a:r>
            <a:r>
              <a:rPr lang="en-US" sz="1200" dirty="0">
                <a:solidFill>
                  <a:srgbClr val="999999"/>
                </a:solidFill>
                <a:latin typeface="Arial" pitchFamily="-1" charset="0"/>
              </a:rPr>
              <a:t> et al. Journal of Computational Physics,229(19) :7373-7400, 2010.</a:t>
            </a:r>
          </a:p>
        </p:txBody>
      </p:sp>
      <p:sp>
        <p:nvSpPr>
          <p:cNvPr id="18450" name="Espace réservé du numéro de diapositive 2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defTabSz="449263" hangingPunct="1">
              <a:lnSpc>
                <a:spcPct val="100000"/>
              </a:lnSpc>
              <a:buFont typeface="Times New Roman" pitchFamily="16" charset="0"/>
              <a:buNone/>
            </a:pPr>
            <a:fld id="{20B311C0-738A-7845-976E-CDD25D3C27C6}" type="slidenum">
              <a:rPr lang="en-US" smtClean="0">
                <a:solidFill>
                  <a:srgbClr val="FFFFFF"/>
                </a:solidFill>
                <a:latin typeface="Times New Roman" pitchFamily="-1" charset="0"/>
              </a:rPr>
              <a:pPr defTabSz="449263" hangingPunct="1">
                <a:lnSpc>
                  <a:spcPct val="100000"/>
                </a:lnSpc>
                <a:buFont typeface="Times New Roman" pitchFamily="16" charset="0"/>
                <a:buNone/>
              </a:pPr>
              <a:t>10</a:t>
            </a:fld>
            <a:endParaRPr lang="en-US" smtClean="0">
              <a:solidFill>
                <a:srgbClr val="FFFFFF"/>
              </a:solidFill>
              <a:latin typeface="Times New Roman" pitchFamily="-1" charset="0"/>
            </a:endParaRPr>
          </a:p>
        </p:txBody>
      </p:sp>
      <p:pic>
        <p:nvPicPr>
          <p:cNvPr id="20" name="Image 19" descr="2.1.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627" y="1389109"/>
            <a:ext cx="313313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506"/>
            <a:ext cx="6624918" cy="1311275"/>
          </a:xfrm>
        </p:spPr>
        <p:txBody>
          <a:bodyPr/>
          <a:lstStyle/>
          <a:p>
            <a:r>
              <a:rPr lang="pl-PL" sz="2800" dirty="0" err="1" smtClean="0">
                <a:solidFill>
                  <a:schemeClr val="tx1"/>
                </a:solidFill>
              </a:rPr>
              <a:t>Irrigarion</a:t>
            </a: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Canal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Application</a:t>
            </a:r>
            <a:r>
              <a:rPr lang="de-DE" sz="2800" dirty="0" smtClean="0">
                <a:solidFill>
                  <a:schemeClr val="tx1"/>
                </a:solidFill>
              </a:rPr>
              <a:t> in </a:t>
            </a:r>
            <a:r>
              <a:rPr lang="de-DE" sz="2800" dirty="0" err="1" smtClean="0">
                <a:solidFill>
                  <a:schemeClr val="tx1"/>
                </a:solidFill>
              </a:rPr>
              <a:t>Multiscale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Application</a:t>
            </a:r>
            <a:r>
              <a:rPr lang="de-DE" sz="2800" dirty="0" smtClean="0">
                <a:solidFill>
                  <a:schemeClr val="tx1"/>
                </a:solidFill>
              </a:rPr>
              <a:t> Designer</a:t>
            </a:r>
            <a:r>
              <a:rPr lang="pl-PL" sz="2800" dirty="0" smtClean="0">
                <a:solidFill>
                  <a:schemeClr val="tx1"/>
                </a:solidFill>
              </a:rPr>
              <a:t> (MAD)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12" name="Symbol zastępczy zawartości 11" descr="canaly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08714"/>
            <a:ext cx="9129426" cy="5057615"/>
          </a:xfrm>
        </p:spPr>
      </p:pic>
    </p:spTree>
    <p:extLst>
      <p:ext uri="{BB962C8B-B14F-4D97-AF65-F5344CB8AC3E}">
        <p14:creationId xmlns:p14="http://schemas.microsoft.com/office/powerpoint/2010/main" val="63112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Canal Application in Experiment Workbench</a:t>
            </a:r>
            <a:endParaRPr lang="pl-PL" sz="36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8" y="1233189"/>
            <a:ext cx="7779775" cy="4957217"/>
          </a:xfrm>
        </p:spPr>
      </p:pic>
    </p:spTree>
    <p:extLst>
      <p:ext uri="{BB962C8B-B14F-4D97-AF65-F5344CB8AC3E}">
        <p14:creationId xmlns:p14="http://schemas.microsoft.com/office/powerpoint/2010/main" val="1195128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Case </a:t>
            </a:r>
            <a:r>
              <a:rPr lang="pl-PL" sz="3200" dirty="0" err="1" smtClean="0"/>
              <a:t>study</a:t>
            </a:r>
            <a:r>
              <a:rPr lang="pl-PL" sz="3200" dirty="0" smtClean="0"/>
              <a:t> – </a:t>
            </a:r>
            <a:r>
              <a:rPr lang="pl-PL" sz="3200" dirty="0" err="1" smtClean="0"/>
              <a:t>Nanopolymer</a:t>
            </a:r>
            <a:r>
              <a:rPr lang="pl-PL" sz="3200" dirty="0" smtClean="0"/>
              <a:t> </a:t>
            </a:r>
            <a:r>
              <a:rPr lang="pl-PL" sz="3200" dirty="0" err="1" smtClean="0"/>
              <a:t>simulation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179598"/>
            <a:ext cx="4070293" cy="4678362"/>
          </a:xfrm>
        </p:spPr>
        <p:txBody>
          <a:bodyPr/>
          <a:lstStyle/>
          <a:p>
            <a:r>
              <a:rPr lang="en-US" sz="1800" dirty="0" err="1" smtClean="0"/>
              <a:t>Multiscale</a:t>
            </a:r>
            <a:r>
              <a:rPr lang="en-US" sz="1800" dirty="0" smtClean="0"/>
              <a:t> modeling of clay-polymer </a:t>
            </a:r>
            <a:r>
              <a:rPr lang="en-US" sz="1800" dirty="0" err="1" smtClean="0"/>
              <a:t>nanocomposites</a:t>
            </a:r>
            <a:endParaRPr lang="en-US" sz="1800" dirty="0" smtClean="0"/>
          </a:p>
          <a:p>
            <a:r>
              <a:rPr lang="en-US" sz="1800" dirty="0" smtClean="0"/>
              <a:t>useful for energy (oil industry additives), materials (</a:t>
            </a:r>
            <a:r>
              <a:rPr lang="en-US" sz="1800" dirty="0" err="1" smtClean="0"/>
              <a:t>nano</a:t>
            </a:r>
            <a:r>
              <a:rPr lang="en-US" sz="1800" dirty="0" smtClean="0"/>
              <a:t> composite materials) or biomedical applications (e.g. drug delivery).</a:t>
            </a:r>
          </a:p>
          <a:p>
            <a:r>
              <a:rPr lang="en-US" sz="1800" dirty="0" smtClean="0"/>
              <a:t>calculation of sheet edge potentials: quantum mechanical solver CPMD</a:t>
            </a:r>
          </a:p>
          <a:p>
            <a:r>
              <a:rPr lang="en-US" sz="1800" dirty="0" smtClean="0"/>
              <a:t>The hierarchical modelling of clay sheets in a polymer matrix over short time using atomistic MD approach (LAMMPS)</a:t>
            </a:r>
          </a:p>
          <a:p>
            <a:r>
              <a:rPr lang="en-US" sz="1800" dirty="0" smtClean="0"/>
              <a:t>a coarse-grained MD  for the larger scales (LAMMPS)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073" y="1311543"/>
            <a:ext cx="2605635" cy="19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529" y="3163985"/>
            <a:ext cx="5119472" cy="29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1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52400"/>
            <a:ext cx="6759388" cy="1311275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Nano Polymer </a:t>
            </a:r>
            <a:r>
              <a:rPr lang="pl-PL" sz="2400" dirty="0" err="1">
                <a:solidFill>
                  <a:schemeClr val="tx1"/>
                </a:solidFill>
              </a:rPr>
              <a:t>S</a:t>
            </a:r>
            <a:r>
              <a:rPr lang="de-DE" sz="2400" dirty="0" err="1" smtClean="0">
                <a:solidFill>
                  <a:schemeClr val="tx1"/>
                </a:solidFill>
              </a:rPr>
              <a:t>imulation</a:t>
            </a:r>
            <a:r>
              <a:rPr lang="de-DE" sz="2400" dirty="0" smtClean="0">
                <a:solidFill>
                  <a:schemeClr val="tx1"/>
                </a:solidFill>
              </a:rPr>
              <a:t> in M</a:t>
            </a:r>
            <a:r>
              <a:rPr lang="pl-PL" sz="2400" dirty="0" smtClean="0">
                <a:solidFill>
                  <a:schemeClr val="tx1"/>
                </a:solidFill>
              </a:rPr>
              <a:t>AD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8" name="Symbol zastępczy zawartości 7" descr="nano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18413"/>
            <a:ext cx="8525436" cy="5561830"/>
          </a:xfrm>
        </p:spPr>
      </p:pic>
    </p:spTree>
    <p:extLst>
      <p:ext uri="{BB962C8B-B14F-4D97-AF65-F5344CB8AC3E}">
        <p14:creationId xmlns:p14="http://schemas.microsoft.com/office/powerpoint/2010/main" val="36931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Nano </a:t>
            </a:r>
            <a:r>
              <a:rPr lang="pl-PL" sz="2800" dirty="0" err="1"/>
              <a:t>Polymer</a:t>
            </a:r>
            <a:r>
              <a:rPr lang="pl-PL" sz="2800" dirty="0"/>
              <a:t> </a:t>
            </a:r>
            <a:r>
              <a:rPr lang="pl-PL" sz="2800" dirty="0" err="1"/>
              <a:t>Simulation</a:t>
            </a:r>
            <a:r>
              <a:rPr lang="pl-PL" sz="2800" dirty="0"/>
              <a:t> in </a:t>
            </a:r>
            <a:r>
              <a:rPr lang="pl-PL" sz="2800" dirty="0" smtClean="0"/>
              <a:t>Experiment Workbench</a:t>
            </a:r>
            <a:endParaRPr lang="pl-PL" sz="2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Mapper Project</a:t>
            </a:r>
            <a:endParaRPr lang="de-DE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" y="1196614"/>
            <a:ext cx="8906630" cy="5009977"/>
          </a:xfrm>
        </p:spPr>
      </p:pic>
    </p:spTree>
    <p:extLst>
      <p:ext uri="{BB962C8B-B14F-4D97-AF65-F5344CB8AC3E}">
        <p14:creationId xmlns:p14="http://schemas.microsoft.com/office/powerpoint/2010/main" val="2635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3" y="1214438"/>
            <a:ext cx="8786812" cy="4949825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6" charset="0"/>
              <a:buChar char="•"/>
              <a:defRPr/>
            </a:pPr>
            <a:r>
              <a:rPr lang="en-US" sz="1700" dirty="0" smtClean="0"/>
              <a:t>user experience with </a:t>
            </a:r>
            <a:r>
              <a:rPr lang="pl-PL" sz="1700" dirty="0" smtClean="0"/>
              <a:t>the</a:t>
            </a:r>
            <a:r>
              <a:rPr lang="en-US" sz="1700" dirty="0" smtClean="0"/>
              <a:t> MAPPER tools measured by feedback forms</a:t>
            </a:r>
            <a:r>
              <a:rPr lang="pl-PL" sz="1700" dirty="0" smtClean="0"/>
              <a:t> (</a:t>
            </a:r>
            <a:r>
              <a:rPr lang="en-US" sz="1700" dirty="0" smtClean="0"/>
              <a:t>SUS usability study</a:t>
            </a:r>
            <a:r>
              <a:rPr lang="pl-PL" sz="1700" dirty="0" smtClean="0"/>
              <a:t>) </a:t>
            </a:r>
            <a:r>
              <a:rPr lang="pl-PL" sz="1700" dirty="0" err="1" smtClean="0"/>
              <a:t>during</a:t>
            </a:r>
            <a:r>
              <a:rPr lang="pl-PL" sz="1700" dirty="0" smtClean="0"/>
              <a:t> </a:t>
            </a:r>
            <a:r>
              <a:rPr lang="pl-PL" sz="1700" dirty="0" err="1" smtClean="0"/>
              <a:t>seasonal</a:t>
            </a:r>
            <a:r>
              <a:rPr lang="pl-PL" sz="1700" dirty="0" smtClean="0"/>
              <a:t> MAPPER </a:t>
            </a:r>
            <a:r>
              <a:rPr lang="pl-PL" sz="1700" dirty="0" err="1" smtClean="0"/>
              <a:t>schools</a:t>
            </a:r>
            <a:endParaRPr lang="pl-PL" sz="1700" dirty="0" smtClean="0"/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sz="1700" dirty="0" smtClean="0"/>
              <a:t>All </a:t>
            </a:r>
            <a:r>
              <a:rPr lang="en-US" sz="1700" dirty="0"/>
              <a:t>school participants learned tools  basic  in 1.5 h tutorial </a:t>
            </a:r>
            <a:endParaRPr lang="pl-PL" sz="1700" dirty="0" smtClean="0"/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sz="1700" dirty="0" smtClean="0"/>
              <a:t>“I </a:t>
            </a:r>
            <a:r>
              <a:rPr lang="en-US" sz="1700" dirty="0"/>
              <a:t>think the system was easy to use</a:t>
            </a:r>
            <a:r>
              <a:rPr lang="en-US" sz="1700" dirty="0" smtClean="0"/>
              <a:t>”</a:t>
            </a:r>
            <a:r>
              <a:rPr lang="pl-PL" sz="1700" dirty="0" smtClean="0"/>
              <a:t>: </a:t>
            </a:r>
            <a:r>
              <a:rPr lang="en-US" sz="1700" dirty="0" smtClean="0"/>
              <a:t>33</a:t>
            </a:r>
            <a:r>
              <a:rPr lang="en-US" sz="1700" dirty="0"/>
              <a:t>% – fully agree (5/5 possible points), 47% – agree (4/5 points), 20% OK (3/5 points). There were no answers lower than 3 points </a:t>
            </a:r>
            <a:endParaRPr lang="pl-PL" sz="1700" dirty="0" smtClean="0"/>
          </a:p>
          <a:p>
            <a:pPr lvl="1">
              <a:buFont typeface="Times New Roman" pitchFamily="16" charset="0"/>
              <a:buChar char="•"/>
              <a:defRPr/>
            </a:pPr>
            <a:r>
              <a:rPr lang="pl-PL" sz="1700" dirty="0" smtClean="0"/>
              <a:t>SUS </a:t>
            </a:r>
            <a:r>
              <a:rPr lang="pl-PL" sz="1700" dirty="0" err="1" smtClean="0"/>
              <a:t>score</a:t>
            </a:r>
            <a:r>
              <a:rPr lang="pl-PL" sz="1700" dirty="0" smtClean="0"/>
              <a:t> 70% </a:t>
            </a:r>
            <a:endParaRPr lang="en-US" sz="17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en-US" sz="1700" dirty="0" smtClean="0"/>
              <a:t>number of single-scale models incorporated and used within MAPPER infrastructure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4</a:t>
            </a:r>
            <a:r>
              <a:rPr lang="pl-PL" sz="1700" dirty="0" smtClean="0"/>
              <a:t>5</a:t>
            </a:r>
            <a:r>
              <a:rPr lang="en-US" sz="1700" dirty="0" smtClean="0"/>
              <a:t> </a:t>
            </a:r>
            <a:r>
              <a:rPr lang="en-US" sz="1700" dirty="0" err="1" smtClean="0"/>
              <a:t>submodels</a:t>
            </a:r>
            <a:r>
              <a:rPr lang="en-US" sz="1700" dirty="0" smtClean="0"/>
              <a:t>, </a:t>
            </a:r>
            <a:r>
              <a:rPr lang="pl-PL" sz="1700" dirty="0" smtClean="0"/>
              <a:t>42</a:t>
            </a:r>
            <a:r>
              <a:rPr lang="en-US" sz="1700" dirty="0" smtClean="0"/>
              <a:t> mappers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sz="1700" dirty="0" smtClean="0"/>
              <a:t>number of new scientific results from applications created by MAPPER tools measured by number of publications in well recognized journals/conferences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9 </a:t>
            </a:r>
            <a:r>
              <a:rPr lang="en-US" sz="1700" dirty="0"/>
              <a:t>papers on using </a:t>
            </a:r>
            <a:r>
              <a:rPr lang="en-US" sz="1700" dirty="0" smtClean="0"/>
              <a:t>tools </a:t>
            </a:r>
            <a:r>
              <a:rPr lang="en-US" sz="1700" dirty="0"/>
              <a:t>with the </a:t>
            </a:r>
            <a:r>
              <a:rPr lang="en-US" sz="1700" dirty="0" smtClean="0"/>
              <a:t>MA</a:t>
            </a:r>
            <a:r>
              <a:rPr lang="pl-PL" sz="1700" dirty="0" smtClean="0"/>
              <a:t>P</a:t>
            </a:r>
            <a:r>
              <a:rPr lang="en-US" sz="1700" dirty="0" smtClean="0"/>
              <a:t>PER </a:t>
            </a:r>
            <a:r>
              <a:rPr lang="en-US" sz="1700" dirty="0"/>
              <a:t>applications, 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3 </a:t>
            </a:r>
            <a:r>
              <a:rPr lang="en-US" sz="1700" dirty="0"/>
              <a:t>papers on the tools,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11  </a:t>
            </a:r>
            <a:r>
              <a:rPr lang="en-US" sz="1700" dirty="0"/>
              <a:t>tools demos and presentations. 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3 </a:t>
            </a:r>
            <a:r>
              <a:rPr lang="en-US" sz="1700" dirty="0"/>
              <a:t>posters on the tools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700" dirty="0" smtClean="0"/>
              <a:t>1 </a:t>
            </a:r>
            <a:r>
              <a:rPr lang="en-US" sz="1700" dirty="0"/>
              <a:t>poster on using external metallurgical </a:t>
            </a:r>
            <a:r>
              <a:rPr lang="en-US" sz="1700" dirty="0" smtClean="0"/>
              <a:t>application</a:t>
            </a:r>
          </a:p>
          <a:p>
            <a:pPr lvl="1">
              <a:buFont typeface="Times New Roman" pitchFamily="16" charset="0"/>
              <a:buChar char="•"/>
              <a:defRPr/>
            </a:pPr>
            <a:endParaRPr lang="en-US" sz="1600" dirty="0" smtClean="0"/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63" y="214313"/>
            <a:ext cx="6192837" cy="720725"/>
          </a:xfrm>
          <a:prstGeom prst="rect">
            <a:avLst/>
          </a:prstGeom>
        </p:spPr>
        <p:txBody>
          <a:bodyPr anchor="ctr"/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Evaluation of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Scientific Results</a:t>
            </a:r>
            <a:endParaRPr lang="en-GB" altLang="pl-PL" smtClean="0"/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>
          <a:xfrm>
            <a:off x="122238" y="1339850"/>
            <a:ext cx="8483600" cy="4678363"/>
          </a:xfrm>
        </p:spPr>
        <p:txBody>
          <a:bodyPr/>
          <a:lstStyle/>
          <a:p>
            <a:r>
              <a:rPr lang="en-US" altLang="pl-PL" sz="2400" dirty="0" smtClean="0"/>
              <a:t>A method and an environment for composing </a:t>
            </a:r>
            <a:r>
              <a:rPr lang="en-US" altLang="pl-PL" sz="2400" dirty="0" err="1" smtClean="0"/>
              <a:t>multiscale</a:t>
            </a:r>
            <a:r>
              <a:rPr lang="pl-PL" altLang="pl-PL" sz="2400" dirty="0" smtClean="0"/>
              <a:t> </a:t>
            </a:r>
            <a:r>
              <a:rPr lang="en-US" altLang="pl-PL" sz="2400" dirty="0" smtClean="0"/>
              <a:t>applications from single scale models</a:t>
            </a:r>
            <a:endParaRPr lang="pl-PL" altLang="pl-PL" sz="2400" dirty="0" smtClean="0"/>
          </a:p>
          <a:p>
            <a:r>
              <a:rPr lang="en-US" altLang="pl-PL" sz="2400" dirty="0" smtClean="0"/>
              <a:t>V</a:t>
            </a:r>
            <a:r>
              <a:rPr lang="pl-PL" altLang="pl-PL" sz="2400" dirty="0" err="1" smtClean="0"/>
              <a:t>alidation</a:t>
            </a:r>
            <a:r>
              <a:rPr lang="pl-PL" altLang="pl-PL" sz="2400" dirty="0" smtClean="0"/>
              <a:t> of the </a:t>
            </a:r>
            <a:r>
              <a:rPr lang="pl-PL" altLang="pl-PL" sz="2400" dirty="0" err="1" smtClean="0"/>
              <a:t>the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method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against</a:t>
            </a:r>
            <a:r>
              <a:rPr lang="pl-PL" altLang="pl-PL" sz="2400" dirty="0" smtClean="0"/>
              <a:t> real </a:t>
            </a:r>
            <a:r>
              <a:rPr lang="pl-PL" altLang="pl-PL" sz="2400" dirty="0" err="1" smtClean="0"/>
              <a:t>applications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structure</a:t>
            </a:r>
            <a:r>
              <a:rPr lang="pl-PL" altLang="pl-PL" sz="2400" dirty="0" smtClean="0"/>
              <a:t> by </a:t>
            </a:r>
            <a:r>
              <a:rPr lang="pl-PL" altLang="pl-PL" sz="2400" dirty="0" err="1" smtClean="0"/>
              <a:t>using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tools</a:t>
            </a:r>
            <a:endParaRPr lang="pl-PL" altLang="pl-PL" sz="2400" dirty="0" smtClean="0"/>
          </a:p>
          <a:p>
            <a:r>
              <a:rPr lang="en-US" altLang="pl-PL" sz="2400" dirty="0" smtClean="0"/>
              <a:t>E</a:t>
            </a:r>
            <a:r>
              <a:rPr lang="pl-PL" altLang="pl-PL" sz="2400" dirty="0" err="1" smtClean="0"/>
              <a:t>xten</a:t>
            </a:r>
            <a:r>
              <a:rPr lang="en-US" altLang="pl-PL" sz="2400" dirty="0" err="1" smtClean="0"/>
              <a:t>sion</a:t>
            </a:r>
            <a:r>
              <a:rPr lang="en-US" altLang="pl-PL" sz="2400" dirty="0" smtClean="0"/>
              <a:t> of 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application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composition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techniques</a:t>
            </a:r>
            <a:r>
              <a:rPr lang="en-US" altLang="pl-PL" sz="2400" dirty="0" smtClean="0"/>
              <a:t> implemented in </a:t>
            </a:r>
            <a:r>
              <a:rPr lang="en-US" altLang="pl-PL" sz="2400" dirty="0" err="1" smtClean="0"/>
              <a:t>GridSpace</a:t>
            </a:r>
            <a:r>
              <a:rPr lang="pl-PL" altLang="pl-PL" sz="2400" dirty="0" smtClean="0"/>
              <a:t> to </a:t>
            </a:r>
            <a:r>
              <a:rPr lang="pl-PL" altLang="pl-PL" sz="2400" dirty="0" err="1" smtClean="0"/>
              <a:t>multiscale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simulations</a:t>
            </a:r>
            <a:endParaRPr lang="en-US" altLang="pl-PL" sz="2400" dirty="0" smtClean="0"/>
          </a:p>
          <a:p>
            <a:r>
              <a:rPr lang="en-US" altLang="pl-PL" sz="2400" dirty="0" smtClean="0"/>
              <a:t>Support for multisite execution of </a:t>
            </a:r>
            <a:r>
              <a:rPr lang="pl-PL" altLang="pl-PL" sz="2400" dirty="0" err="1" smtClean="0"/>
              <a:t>multiscale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simulations</a:t>
            </a:r>
            <a:endParaRPr lang="pl-PL" altLang="pl-PL" sz="2400" dirty="0" smtClean="0"/>
          </a:p>
          <a:p>
            <a:r>
              <a:rPr lang="en-US" altLang="pl-PL" sz="2400" dirty="0" smtClean="0"/>
              <a:t>P</a:t>
            </a:r>
            <a:r>
              <a:rPr lang="pl-PL" altLang="pl-PL" sz="2400" dirty="0" err="1" smtClean="0"/>
              <a:t>roof</a:t>
            </a:r>
            <a:r>
              <a:rPr lang="pl-PL" altLang="pl-PL" sz="2400" dirty="0" smtClean="0"/>
              <a:t> of </a:t>
            </a:r>
            <a:r>
              <a:rPr lang="pl-PL" altLang="pl-PL" sz="2400" dirty="0" err="1" smtClean="0"/>
              <a:t>concept</a:t>
            </a:r>
            <a:r>
              <a:rPr lang="pl-PL" altLang="pl-PL" sz="2400" dirty="0" smtClean="0"/>
              <a:t> for </a:t>
            </a:r>
            <a:r>
              <a:rPr lang="pl-PL" altLang="pl-PL" sz="2400" dirty="0" err="1" smtClean="0"/>
              <a:t>transforming</a:t>
            </a:r>
            <a:r>
              <a:rPr lang="pl-PL" altLang="pl-PL" sz="2400" dirty="0" smtClean="0"/>
              <a:t>  high </a:t>
            </a:r>
            <a:r>
              <a:rPr lang="pl-PL" altLang="pl-PL" sz="2400" dirty="0" err="1" smtClean="0"/>
              <a:t>level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formal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description</a:t>
            </a:r>
            <a:r>
              <a:rPr lang="pl-PL" altLang="pl-PL" sz="2400" dirty="0" smtClean="0"/>
              <a:t> to </a:t>
            </a:r>
            <a:r>
              <a:rPr lang="pl-PL" altLang="pl-PL" sz="2400" dirty="0" err="1" smtClean="0"/>
              <a:t>actual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execution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using</a:t>
            </a:r>
            <a:r>
              <a:rPr lang="pl-PL" altLang="pl-PL" sz="2400" dirty="0" smtClean="0"/>
              <a:t>  e-</a:t>
            </a:r>
            <a:r>
              <a:rPr lang="pl-PL" altLang="pl-PL" sz="2400" dirty="0" err="1" smtClean="0"/>
              <a:t>infrastructures</a:t>
            </a:r>
            <a:endParaRPr lang="pl-PL" altLang="pl-PL" sz="2400" dirty="0" smtClean="0"/>
          </a:p>
          <a:p>
            <a:endParaRPr lang="pl-PL" altLang="pl-PL" sz="2800" dirty="0" smtClean="0"/>
          </a:p>
          <a:p>
            <a:endParaRPr lang="pl-PL" altLang="pl-PL" sz="2800" dirty="0" smtClean="0"/>
          </a:p>
          <a:p>
            <a:endParaRPr lang="pl-PL" altLang="pl-PL" sz="2800" dirty="0" smtClean="0"/>
          </a:p>
          <a:p>
            <a:endParaRPr lang="en-GB" alt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zawartości 2"/>
          <p:cNvSpPr>
            <a:spLocks noGrp="1"/>
          </p:cNvSpPr>
          <p:nvPr>
            <p:ph idx="1"/>
          </p:nvPr>
        </p:nvSpPr>
        <p:spPr>
          <a:xfrm>
            <a:off x="212271" y="1240972"/>
            <a:ext cx="8228013" cy="4678363"/>
          </a:xfrm>
        </p:spPr>
        <p:txBody>
          <a:bodyPr/>
          <a:lstStyle/>
          <a:p>
            <a:pPr>
              <a:buNone/>
            </a:pPr>
            <a:r>
              <a:rPr lang="pl-PL" altLang="pl-PL" sz="1400" dirty="0" smtClean="0"/>
              <a:t>    </a:t>
            </a:r>
            <a:r>
              <a:rPr lang="pl-PL" altLang="pl-PL" sz="1600" dirty="0" smtClean="0"/>
              <a:t>K. Rycerz, M. Bubak,  E. Ciepiela, D. </a:t>
            </a:r>
            <a:r>
              <a:rPr lang="pl-PL" altLang="pl-PL" sz="1600" dirty="0" err="1" smtClean="0"/>
              <a:t>Harezlak</a:t>
            </a:r>
            <a:r>
              <a:rPr lang="pl-PL" altLang="pl-PL" sz="1600" dirty="0" smtClean="0"/>
              <a:t>, T. </a:t>
            </a:r>
            <a:r>
              <a:rPr lang="pl-PL" altLang="pl-PL" sz="1600" dirty="0" err="1" smtClean="0"/>
              <a:t>Gubala</a:t>
            </a:r>
            <a:r>
              <a:rPr lang="pl-PL" altLang="pl-PL" sz="1600" dirty="0" smtClean="0"/>
              <a:t>, J. </a:t>
            </a:r>
            <a:r>
              <a:rPr lang="pl-PL" altLang="pl-PL" sz="1600" dirty="0" err="1" smtClean="0"/>
              <a:t>Meizner</a:t>
            </a:r>
            <a:r>
              <a:rPr lang="pl-PL" altLang="pl-PL" sz="1600" dirty="0" smtClean="0"/>
              <a:t>, M. Pawlik: </a:t>
            </a:r>
            <a:r>
              <a:rPr lang="pl-PL" altLang="pl-PL" sz="1600" dirty="0" err="1" smtClean="0"/>
              <a:t>Composing</a:t>
            </a:r>
            <a:r>
              <a:rPr lang="pl-PL" altLang="pl-PL" sz="1600" dirty="0" smtClean="0"/>
              <a:t>, </a:t>
            </a:r>
            <a:r>
              <a:rPr lang="pl-PL" altLang="pl-PL" sz="1600" dirty="0" err="1" smtClean="0"/>
              <a:t>Execution</a:t>
            </a:r>
            <a:r>
              <a:rPr lang="pl-PL" altLang="pl-PL" sz="1600" dirty="0" smtClean="0"/>
              <a:t> and </a:t>
            </a:r>
            <a:r>
              <a:rPr lang="pl-PL" altLang="pl-PL" sz="1600" dirty="0" err="1" smtClean="0"/>
              <a:t>Sharing</a:t>
            </a:r>
            <a:r>
              <a:rPr lang="pl-PL" altLang="pl-PL" sz="1600" dirty="0" smtClean="0"/>
              <a:t> of </a:t>
            </a:r>
            <a:r>
              <a:rPr lang="pl-PL" altLang="pl-PL" sz="1600" dirty="0" err="1" smtClean="0"/>
              <a:t>Multiscale</a:t>
            </a:r>
            <a:r>
              <a:rPr lang="pl-PL" altLang="pl-PL" sz="1600" dirty="0" smtClean="0"/>
              <a:t> Applications, </a:t>
            </a:r>
            <a:r>
              <a:rPr lang="pl-PL" altLang="pl-PL" sz="1600" dirty="0" err="1" smtClean="0"/>
              <a:t>submitted</a:t>
            </a:r>
            <a:r>
              <a:rPr lang="pl-PL" altLang="pl-PL" sz="1600" dirty="0" smtClean="0"/>
              <a:t> to </a:t>
            </a:r>
            <a:r>
              <a:rPr lang="pl-PL" altLang="pl-PL" sz="1600" dirty="0" err="1" smtClean="0"/>
              <a:t>Future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Generation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Computer</a:t>
            </a:r>
            <a:r>
              <a:rPr lang="pl-PL" altLang="pl-PL" sz="1600" dirty="0" smtClean="0"/>
              <a:t> Systems, </a:t>
            </a:r>
            <a:r>
              <a:rPr lang="pl-PL" altLang="pl-PL" sz="1600" dirty="0" err="1" smtClean="0"/>
              <a:t>after</a:t>
            </a:r>
            <a:r>
              <a:rPr lang="pl-PL" altLang="pl-PL" sz="1600" dirty="0"/>
              <a:t> </a:t>
            </a:r>
            <a:r>
              <a:rPr lang="pl-PL" altLang="pl-PL" sz="1600" dirty="0" smtClean="0"/>
              <a:t>1st </a:t>
            </a:r>
            <a:r>
              <a:rPr lang="pl-PL" altLang="pl-PL" sz="1600" dirty="0" err="1" smtClean="0"/>
              <a:t>review</a:t>
            </a:r>
            <a:endParaRPr lang="pl-PL" altLang="pl-PL" sz="1600" dirty="0" smtClean="0"/>
          </a:p>
          <a:p>
            <a:pPr>
              <a:buNone/>
            </a:pPr>
            <a:r>
              <a:rPr lang="pl-PL" altLang="pl-PL" sz="1600" dirty="0" smtClean="0"/>
              <a:t>    T. </a:t>
            </a:r>
            <a:r>
              <a:rPr lang="pl-PL" altLang="pl-PL" sz="1600" dirty="0" err="1" smtClean="0"/>
              <a:t>Gubala</a:t>
            </a:r>
            <a:r>
              <a:rPr lang="pl-PL" altLang="pl-PL" sz="1600" dirty="0" smtClean="0"/>
              <a:t>, K. Prymula, P. Nowakowski, M. Bubak: </a:t>
            </a:r>
            <a:r>
              <a:rPr lang="pl-PL" altLang="pl-PL" sz="1600" dirty="0" err="1" smtClean="0"/>
              <a:t>Semantic</a:t>
            </a:r>
            <a:r>
              <a:rPr lang="pl-PL" altLang="pl-PL" sz="1600" dirty="0" smtClean="0"/>
              <a:t> Integration for Model-</a:t>
            </a:r>
            <a:r>
              <a:rPr lang="pl-PL" altLang="pl-PL" sz="1600" dirty="0" err="1" smtClean="0"/>
              <a:t>based</a:t>
            </a:r>
            <a:r>
              <a:rPr lang="pl-PL" altLang="pl-PL" sz="1600" dirty="0" smtClean="0"/>
              <a:t> Life Science Applications. In: SIMULTECH 2013 </a:t>
            </a:r>
            <a:r>
              <a:rPr lang="pl-PL" altLang="pl-PL" sz="1600" dirty="0" err="1" smtClean="0"/>
              <a:t>Proceedings</a:t>
            </a:r>
            <a:r>
              <a:rPr lang="pl-PL" altLang="pl-PL" sz="1600" dirty="0" smtClean="0"/>
              <a:t> of the 3rd International Conference on </a:t>
            </a:r>
            <a:r>
              <a:rPr lang="pl-PL" altLang="pl-PL" sz="1600" dirty="0" err="1" smtClean="0"/>
              <a:t>Simulation</a:t>
            </a:r>
            <a:r>
              <a:rPr lang="pl-PL" altLang="pl-PL" sz="1600" dirty="0" smtClean="0"/>
              <a:t> and </a:t>
            </a:r>
            <a:r>
              <a:rPr lang="pl-PL" altLang="pl-PL" sz="1600" dirty="0" err="1" smtClean="0"/>
              <a:t>Modeling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Methodologies</a:t>
            </a:r>
            <a:r>
              <a:rPr lang="pl-PL" altLang="pl-PL" sz="1600" dirty="0" smtClean="0"/>
              <a:t>, Technologies and Applications, Reykjavik, </a:t>
            </a:r>
            <a:r>
              <a:rPr lang="pl-PL" altLang="pl-PL" sz="1600" dirty="0" err="1" smtClean="0"/>
              <a:t>Iceland</a:t>
            </a:r>
            <a:r>
              <a:rPr lang="pl-PL" altLang="pl-PL" sz="1600" dirty="0" smtClean="0"/>
              <a:t> 29 - 31 </a:t>
            </a:r>
            <a:r>
              <a:rPr lang="pl-PL" altLang="pl-PL" sz="1600" dirty="0" err="1" smtClean="0"/>
              <a:t>July</a:t>
            </a:r>
            <a:r>
              <a:rPr lang="pl-PL" altLang="pl-PL" sz="1600" dirty="0" smtClean="0"/>
              <a:t>, 2013, pp. 74-81 (</a:t>
            </a:r>
            <a:r>
              <a:rPr lang="pl-PL" altLang="pl-PL" sz="1600" dirty="0" err="1" smtClean="0"/>
              <a:t>accompanying</a:t>
            </a:r>
            <a:r>
              <a:rPr lang="pl-PL" altLang="pl-PL" sz="1600" dirty="0" smtClean="0"/>
              <a:t> poster) (2013)</a:t>
            </a:r>
          </a:p>
          <a:p>
            <a:pPr>
              <a:buNone/>
            </a:pPr>
            <a:r>
              <a:rPr lang="pl-PL" altLang="pl-PL" sz="1600" dirty="0" smtClean="0"/>
              <a:t>    W. </a:t>
            </a:r>
            <a:r>
              <a:rPr lang="pl-PL" altLang="pl-PL" sz="1600" dirty="0" err="1" smtClean="0"/>
              <a:t>Funika</a:t>
            </a:r>
            <a:r>
              <a:rPr lang="pl-PL" altLang="pl-PL" sz="1600" dirty="0" smtClean="0"/>
              <a:t>, M. Janczykowski, K. Jopek, M. Grzegorczyk: </a:t>
            </a:r>
            <a:r>
              <a:rPr lang="pl-PL" altLang="pl-PL" sz="1600" dirty="0" err="1" smtClean="0"/>
              <a:t>An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Ontology-based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Approach</a:t>
            </a:r>
            <a:r>
              <a:rPr lang="pl-PL" altLang="pl-PL" sz="1600" dirty="0" smtClean="0"/>
              <a:t> to Performance Monitoring of MUSCLE-</a:t>
            </a:r>
            <a:r>
              <a:rPr lang="pl-PL" altLang="pl-PL" sz="1600" dirty="0" err="1" smtClean="0"/>
              <a:t>bound</a:t>
            </a:r>
            <a:r>
              <a:rPr lang="pl-PL" altLang="pl-PL" sz="1600" dirty="0" smtClean="0"/>
              <a:t> Multi-</a:t>
            </a:r>
            <a:r>
              <a:rPr lang="pl-PL" altLang="pl-PL" sz="1600" dirty="0" err="1" smtClean="0"/>
              <a:t>scale</a:t>
            </a:r>
            <a:r>
              <a:rPr lang="pl-PL" altLang="pl-PL" sz="1600" dirty="0" smtClean="0"/>
              <a:t> Applications, </a:t>
            </a:r>
            <a:r>
              <a:rPr lang="pl-PL" altLang="pl-PL" sz="1600" dirty="0" err="1" smtClean="0"/>
              <a:t>Procedia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Computer</a:t>
            </a:r>
            <a:r>
              <a:rPr lang="pl-PL" altLang="pl-PL" sz="1600" dirty="0" smtClean="0"/>
              <a:t> Science, Volume 18, 2013, pp. 1126-1135,</a:t>
            </a:r>
          </a:p>
          <a:p>
            <a:pPr>
              <a:buNone/>
            </a:pPr>
            <a:r>
              <a:rPr lang="pl-PL" altLang="pl-PL" sz="1600" dirty="0" smtClean="0"/>
              <a:t>    M. B. </a:t>
            </a:r>
            <a:r>
              <a:rPr lang="pl-PL" altLang="pl-PL" sz="1600" dirty="0" err="1" smtClean="0"/>
              <a:t>Belgacem</a:t>
            </a:r>
            <a:r>
              <a:rPr lang="pl-PL" altLang="pl-PL" sz="1600" dirty="0" smtClean="0"/>
              <a:t>, B. </a:t>
            </a:r>
            <a:r>
              <a:rPr lang="pl-PL" altLang="pl-PL" sz="1600" dirty="0" err="1" smtClean="0"/>
              <a:t>Chopard</a:t>
            </a:r>
            <a:r>
              <a:rPr lang="pl-PL" altLang="pl-PL" sz="1600" dirty="0" smtClean="0"/>
              <a:t>, J. </a:t>
            </a:r>
            <a:r>
              <a:rPr lang="pl-PL" altLang="pl-PL" sz="1600" dirty="0" err="1" smtClean="0"/>
              <a:t>Borgdorff</a:t>
            </a:r>
            <a:r>
              <a:rPr lang="pl-PL" altLang="pl-PL" sz="1600" dirty="0" smtClean="0"/>
              <a:t>, M. </a:t>
            </a:r>
            <a:r>
              <a:rPr lang="pl-PL" altLang="pl-PL" sz="1600" dirty="0" err="1" smtClean="0"/>
              <a:t>Mamoński</a:t>
            </a:r>
            <a:r>
              <a:rPr lang="pl-PL" altLang="pl-PL" sz="1600" dirty="0" smtClean="0"/>
              <a:t>, K. Rycerz, D. </a:t>
            </a:r>
            <a:r>
              <a:rPr lang="pl-PL" altLang="pl-PL" sz="1600" dirty="0" err="1" smtClean="0"/>
              <a:t>Harezlak</a:t>
            </a:r>
            <a:r>
              <a:rPr lang="pl-PL" altLang="pl-PL" sz="1600" dirty="0" smtClean="0"/>
              <a:t>: Distributed </a:t>
            </a:r>
            <a:r>
              <a:rPr lang="pl-PL" altLang="pl-PL" sz="1600" dirty="0" err="1" smtClean="0"/>
              <a:t>Multiscale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Computations</a:t>
            </a:r>
            <a:r>
              <a:rPr lang="pl-PL" altLang="pl-PL" sz="1600" dirty="0" smtClean="0"/>
              <a:t> Using the MAPPER Framework, </a:t>
            </a:r>
            <a:r>
              <a:rPr lang="pl-PL" altLang="pl-PL" sz="1600" dirty="0" err="1" smtClean="0"/>
              <a:t>Procedia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Computer</a:t>
            </a:r>
            <a:r>
              <a:rPr lang="pl-PL" altLang="pl-PL" sz="1600" dirty="0" smtClean="0"/>
              <a:t> Science, Volume 18, 2013, pp. 1106-1115, </a:t>
            </a:r>
          </a:p>
          <a:p>
            <a:pPr>
              <a:buNone/>
            </a:pPr>
            <a:r>
              <a:rPr lang="pl-PL" altLang="pl-PL" sz="1600" dirty="0" smtClean="0"/>
              <a:t>    K. Rycerz, E. Ciepiela, G. </a:t>
            </a:r>
            <a:r>
              <a:rPr lang="pl-PL" altLang="pl-PL" sz="1600" dirty="0" err="1" smtClean="0"/>
              <a:t>Dyk</a:t>
            </a:r>
            <a:r>
              <a:rPr lang="pl-PL" altLang="pl-PL" sz="1600" dirty="0" smtClean="0"/>
              <a:t>, D. </a:t>
            </a:r>
            <a:r>
              <a:rPr lang="pl-PL" altLang="pl-PL" sz="1600" dirty="0" err="1" smtClean="0"/>
              <a:t>Groen</a:t>
            </a:r>
            <a:r>
              <a:rPr lang="pl-PL" altLang="pl-PL" sz="1600" dirty="0" smtClean="0"/>
              <a:t>, T. </a:t>
            </a:r>
            <a:r>
              <a:rPr lang="pl-PL" altLang="pl-PL" sz="1600" dirty="0" err="1" smtClean="0"/>
              <a:t>Gubala</a:t>
            </a:r>
            <a:r>
              <a:rPr lang="pl-PL" altLang="pl-PL" sz="1600" dirty="0" smtClean="0"/>
              <a:t>, D. </a:t>
            </a:r>
            <a:r>
              <a:rPr lang="pl-PL" altLang="pl-PL" sz="1600" dirty="0" err="1" smtClean="0"/>
              <a:t>Harezlak</a:t>
            </a:r>
            <a:r>
              <a:rPr lang="pl-PL" altLang="pl-PL" sz="1600" dirty="0" smtClean="0"/>
              <a:t>, M. Pawlik, J. </a:t>
            </a:r>
            <a:r>
              <a:rPr lang="pl-PL" altLang="pl-PL" sz="1600" dirty="0" err="1" smtClean="0"/>
              <a:t>Suter</a:t>
            </a:r>
            <a:r>
              <a:rPr lang="pl-PL" altLang="pl-PL" sz="1600" dirty="0" smtClean="0"/>
              <a:t>, S. Zasada, P. </a:t>
            </a:r>
            <a:r>
              <a:rPr lang="pl-PL" altLang="pl-PL" sz="1600" dirty="0" err="1" smtClean="0"/>
              <a:t>Coveney</a:t>
            </a:r>
            <a:r>
              <a:rPr lang="pl-PL" altLang="pl-PL" sz="1600" dirty="0" smtClean="0"/>
              <a:t>, M. Bubak: </a:t>
            </a:r>
            <a:r>
              <a:rPr lang="pl-PL" altLang="pl-PL" sz="1600" dirty="0" err="1" smtClean="0"/>
              <a:t>Support</a:t>
            </a:r>
            <a:r>
              <a:rPr lang="pl-PL" altLang="pl-PL" sz="1600" dirty="0" smtClean="0"/>
              <a:t> for </a:t>
            </a:r>
            <a:r>
              <a:rPr lang="pl-PL" altLang="pl-PL" sz="1600" dirty="0" err="1" smtClean="0"/>
              <a:t>Multiscale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Simulations</a:t>
            </a:r>
            <a:r>
              <a:rPr lang="pl-PL" altLang="pl-PL" sz="1600" dirty="0" smtClean="0"/>
              <a:t> with </a:t>
            </a:r>
            <a:r>
              <a:rPr lang="pl-PL" altLang="pl-PL" sz="1600" dirty="0" err="1" smtClean="0"/>
              <a:t>Molecular</a:t>
            </a:r>
            <a:r>
              <a:rPr lang="pl-PL" altLang="pl-PL" sz="1600" dirty="0" smtClean="0"/>
              <a:t> Dynamics, </a:t>
            </a:r>
            <a:r>
              <a:rPr lang="pl-PL" altLang="pl-PL" sz="1600" dirty="0" err="1" smtClean="0"/>
              <a:t>Procedia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Computer</a:t>
            </a:r>
            <a:r>
              <a:rPr lang="pl-PL" altLang="pl-PL" sz="1600" dirty="0" smtClean="0"/>
              <a:t> Science, Volume 18, 2013, pp. 1116-1125, ISSN 1877-0509, DOI (2013)</a:t>
            </a:r>
          </a:p>
        </p:txBody>
      </p:sp>
      <p:sp>
        <p:nvSpPr>
          <p:cNvPr id="3584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z="4000" dirty="0" smtClean="0"/>
              <a:t>Publications</a:t>
            </a:r>
            <a:r>
              <a:rPr lang="pl-PL" altLang="pl-PL" sz="4000" dirty="0" smtClean="0"/>
              <a:t> (1/2)</a:t>
            </a:r>
            <a:endParaRPr lang="en-GB" altLang="pl-PL" sz="4000" dirty="0" smtClean="0"/>
          </a:p>
        </p:txBody>
      </p:sp>
      <p:sp>
        <p:nvSpPr>
          <p:cNvPr id="35844" name="Rectangle 9"/>
          <p:cNvSpPr txBox="1">
            <a:spLocks noChangeArrowheads="1"/>
          </p:cNvSpPr>
          <p:nvPr/>
        </p:nvSpPr>
        <p:spPr bwMode="auto">
          <a:xfrm>
            <a:off x="571500" y="6429375"/>
            <a:ext cx="8207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Times New Roman" pitchFamily="16" charset="0"/>
              <a:buNone/>
            </a:pPr>
            <a:r>
              <a:rPr lang="en-GB" altLang="pl-PL" sz="140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WP8 Programming and Execution Tools after Year 2</a:t>
            </a:r>
            <a:endParaRPr lang="en-US" altLang="pl-PL" sz="140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Publications (1/2)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971" y="1339850"/>
            <a:ext cx="8858249" cy="4678363"/>
          </a:xfrm>
        </p:spPr>
        <p:txBody>
          <a:bodyPr/>
          <a:lstStyle/>
          <a:p>
            <a:r>
              <a:rPr lang="pl-PL" sz="1400" dirty="0" smtClean="0"/>
              <a:t>B. </a:t>
            </a:r>
            <a:r>
              <a:rPr lang="pl-PL" sz="1400" dirty="0" err="1" smtClean="0"/>
              <a:t>Bodziechowski</a:t>
            </a:r>
            <a:r>
              <a:rPr lang="pl-PL" sz="1400" dirty="0" smtClean="0"/>
              <a:t>, E. Ciepiela, M. Bubak: </a:t>
            </a:r>
            <a:r>
              <a:rPr lang="pl-PL" sz="1400" dirty="0" err="1" smtClean="0"/>
              <a:t>Assessment</a:t>
            </a:r>
            <a:r>
              <a:rPr lang="pl-PL" sz="1400" dirty="0" smtClean="0"/>
              <a:t> of Software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with </a:t>
            </a:r>
            <a:r>
              <a:rPr lang="pl-PL" sz="1400" dirty="0" err="1" smtClean="0"/>
              <a:t>Static</a:t>
            </a:r>
            <a:r>
              <a:rPr lang="pl-PL" sz="1400" dirty="0" smtClean="0"/>
              <a:t> Source </a:t>
            </a:r>
            <a:r>
              <a:rPr lang="pl-PL" sz="1400" dirty="0" err="1" smtClean="0"/>
              <a:t>Code</a:t>
            </a:r>
            <a:r>
              <a:rPr lang="pl-PL" sz="1400" dirty="0" smtClean="0"/>
              <a:t> Analysis: GridSpace2 Case </a:t>
            </a:r>
            <a:r>
              <a:rPr lang="pl-PL" sz="1400" dirty="0" err="1" smtClean="0"/>
              <a:t>Study</a:t>
            </a:r>
            <a:r>
              <a:rPr lang="pl-PL" sz="1400" dirty="0" smtClean="0"/>
              <a:t>, </a:t>
            </a:r>
            <a:r>
              <a:rPr lang="pl-PL" sz="1400" dirty="0" err="1" smtClean="0"/>
              <a:t>abstract</a:t>
            </a:r>
            <a:r>
              <a:rPr lang="pl-PL" sz="1400" dirty="0" smtClean="0"/>
              <a:t> for </a:t>
            </a:r>
            <a:r>
              <a:rPr lang="pl-PL" sz="1400" dirty="0" err="1" smtClean="0"/>
              <a:t>Cracow</a:t>
            </a:r>
            <a:r>
              <a:rPr lang="pl-PL" sz="1400" dirty="0" smtClean="0"/>
              <a:t> </a:t>
            </a:r>
            <a:r>
              <a:rPr lang="pl-PL" sz="1400" dirty="0" err="1" smtClean="0"/>
              <a:t>Grid</a:t>
            </a:r>
            <a:r>
              <a:rPr lang="pl-PL" sz="1400" dirty="0" smtClean="0"/>
              <a:t> Workshop 2012, 22-24 </a:t>
            </a:r>
            <a:r>
              <a:rPr lang="pl-PL" sz="1400" dirty="0" err="1" smtClean="0"/>
              <a:t>October</a:t>
            </a:r>
            <a:r>
              <a:rPr lang="pl-PL" sz="1400" dirty="0" smtClean="0"/>
              <a:t> 2012, Kraków, Poland (2012)</a:t>
            </a:r>
          </a:p>
          <a:p>
            <a:r>
              <a:rPr lang="pl-PL" sz="1400" dirty="0" smtClean="0"/>
              <a:t>K. Rycerz, D. </a:t>
            </a:r>
            <a:r>
              <a:rPr lang="pl-PL" sz="1400" dirty="0" err="1" smtClean="0"/>
              <a:t>Harężlak</a:t>
            </a:r>
            <a:r>
              <a:rPr lang="pl-PL" sz="1400" dirty="0" smtClean="0"/>
              <a:t>, G. </a:t>
            </a:r>
            <a:r>
              <a:rPr lang="pl-PL" sz="1400" dirty="0" err="1" smtClean="0"/>
              <a:t>Dyk</a:t>
            </a:r>
            <a:r>
              <a:rPr lang="pl-PL" sz="1400" dirty="0" smtClean="0"/>
              <a:t>, E. Ciepiela, T. Gubała, J. </a:t>
            </a:r>
            <a:r>
              <a:rPr lang="pl-PL" sz="1400" dirty="0" err="1" smtClean="0"/>
              <a:t>Meizner</a:t>
            </a:r>
            <a:r>
              <a:rPr lang="pl-PL" sz="1400" dirty="0" smtClean="0"/>
              <a:t>, and M. Bubak: Programming and </a:t>
            </a:r>
            <a:r>
              <a:rPr lang="pl-PL" sz="1400" dirty="0" err="1" smtClean="0"/>
              <a:t>Execution</a:t>
            </a:r>
            <a:r>
              <a:rPr lang="pl-PL" sz="1400" dirty="0" smtClean="0"/>
              <a:t> of </a:t>
            </a:r>
            <a:r>
              <a:rPr lang="pl-PL" sz="1400" dirty="0" err="1" smtClean="0"/>
              <a:t>Multiscale</a:t>
            </a:r>
            <a:r>
              <a:rPr lang="pl-PL" sz="1400" dirty="0" smtClean="0"/>
              <a:t> Applications, </a:t>
            </a:r>
            <a:r>
              <a:rPr lang="pl-PL" sz="1400" dirty="0" err="1" smtClean="0"/>
              <a:t>abstract</a:t>
            </a:r>
            <a:r>
              <a:rPr lang="pl-PL" sz="1400" dirty="0" smtClean="0"/>
              <a:t> for </a:t>
            </a:r>
            <a:r>
              <a:rPr lang="pl-PL" sz="1400" dirty="0" err="1" smtClean="0"/>
              <a:t>Cracow</a:t>
            </a:r>
            <a:r>
              <a:rPr lang="pl-PL" sz="1400" dirty="0" smtClean="0"/>
              <a:t> </a:t>
            </a:r>
            <a:r>
              <a:rPr lang="pl-PL" sz="1400" dirty="0" err="1" smtClean="0"/>
              <a:t>Grid</a:t>
            </a:r>
            <a:r>
              <a:rPr lang="pl-PL" sz="1400" dirty="0" smtClean="0"/>
              <a:t> Workshop 2012, 22-24 </a:t>
            </a:r>
            <a:r>
              <a:rPr lang="pl-PL" sz="1400" dirty="0" err="1" smtClean="0"/>
              <a:t>October</a:t>
            </a:r>
            <a:r>
              <a:rPr lang="pl-PL" sz="1400" dirty="0" smtClean="0"/>
              <a:t> 2012, Kraków, Poland (2012)</a:t>
            </a:r>
          </a:p>
          <a:p>
            <a:r>
              <a:rPr lang="pl-PL" sz="1400" dirty="0" smtClean="0"/>
              <a:t>J. </a:t>
            </a:r>
            <a:r>
              <a:rPr lang="pl-PL" sz="1400" dirty="0" err="1" smtClean="0"/>
              <a:t>Borgdorff</a:t>
            </a:r>
            <a:r>
              <a:rPr lang="pl-PL" sz="1400" dirty="0" smtClean="0"/>
              <a:t>, C. Bona-</a:t>
            </a:r>
            <a:r>
              <a:rPr lang="pl-PL" sz="1400" dirty="0" err="1" smtClean="0"/>
              <a:t>Casas</a:t>
            </a:r>
            <a:r>
              <a:rPr lang="pl-PL" sz="1400" dirty="0" smtClean="0"/>
              <a:t>, M. </a:t>
            </a:r>
            <a:r>
              <a:rPr lang="pl-PL" sz="1400" dirty="0" err="1" smtClean="0"/>
              <a:t>Mamonski</a:t>
            </a:r>
            <a:r>
              <a:rPr lang="pl-PL" sz="1400" dirty="0" smtClean="0"/>
              <a:t>, K. Kurowski, T. Piontek, B. Bosak, K. Rycerz, E. Ciepiela, T. </a:t>
            </a:r>
            <a:r>
              <a:rPr lang="pl-PL" sz="1400" dirty="0" err="1" smtClean="0"/>
              <a:t>Gubala</a:t>
            </a:r>
            <a:r>
              <a:rPr lang="pl-PL" sz="1400" dirty="0" smtClean="0"/>
              <a:t>, D. </a:t>
            </a:r>
            <a:r>
              <a:rPr lang="pl-PL" sz="1400" dirty="0" err="1" smtClean="0"/>
              <a:t>Harezlak</a:t>
            </a:r>
            <a:r>
              <a:rPr lang="pl-PL" sz="1400" dirty="0" smtClean="0"/>
              <a:t>, M. Bubak, E. Lorenz, A. G. </a:t>
            </a:r>
            <a:r>
              <a:rPr lang="pl-PL" sz="1400" dirty="0" err="1" smtClean="0"/>
              <a:t>Hoekstra</a:t>
            </a:r>
            <a:r>
              <a:rPr lang="pl-PL" sz="1400" dirty="0" smtClean="0"/>
              <a:t>: A Distributed </a:t>
            </a:r>
            <a:r>
              <a:rPr lang="pl-PL" sz="1400" dirty="0" err="1" smtClean="0"/>
              <a:t>Multiscale</a:t>
            </a:r>
            <a:r>
              <a:rPr lang="pl-PL" sz="1400" dirty="0" smtClean="0"/>
              <a:t> </a:t>
            </a:r>
            <a:r>
              <a:rPr lang="pl-PL" sz="1400" dirty="0" err="1" smtClean="0"/>
              <a:t>Computation</a:t>
            </a:r>
            <a:r>
              <a:rPr lang="pl-PL" sz="1400" dirty="0" smtClean="0"/>
              <a:t> of a </a:t>
            </a:r>
            <a:r>
              <a:rPr lang="pl-PL" sz="1400" dirty="0" err="1" smtClean="0"/>
              <a:t>Tightly</a:t>
            </a:r>
            <a:r>
              <a:rPr lang="pl-PL" sz="1400" dirty="0" smtClean="0"/>
              <a:t> </a:t>
            </a:r>
            <a:r>
              <a:rPr lang="pl-PL" sz="1400" dirty="0" err="1" smtClean="0"/>
              <a:t>Coupled</a:t>
            </a:r>
            <a:r>
              <a:rPr lang="pl-PL" sz="1400" dirty="0" smtClean="0"/>
              <a:t> Model Using the </a:t>
            </a:r>
            <a:r>
              <a:rPr lang="pl-PL" sz="1400" dirty="0" err="1" smtClean="0"/>
              <a:t>Multiscale</a:t>
            </a:r>
            <a:r>
              <a:rPr lang="pl-PL" sz="1400" dirty="0" smtClean="0"/>
              <a:t> </a:t>
            </a:r>
            <a:r>
              <a:rPr lang="pl-PL" sz="1400" dirty="0" err="1" smtClean="0"/>
              <a:t>Modeling</a:t>
            </a:r>
            <a:r>
              <a:rPr lang="pl-PL" sz="1400" dirty="0" smtClean="0"/>
              <a:t> Language. In: </a:t>
            </a:r>
            <a:r>
              <a:rPr lang="pl-PL" sz="1400" dirty="0" err="1" smtClean="0"/>
              <a:t>Procedia</a:t>
            </a:r>
            <a:r>
              <a:rPr lang="pl-PL" sz="1400" dirty="0" smtClean="0"/>
              <a:t> CS 9, pp. 596-605 (2012)</a:t>
            </a:r>
          </a:p>
          <a:p>
            <a:r>
              <a:rPr lang="pl-PL" sz="1400" dirty="0" smtClean="0"/>
              <a:t>K. Rycerz and M. Bubak: </a:t>
            </a:r>
            <a:r>
              <a:rPr lang="pl-PL" sz="1400" dirty="0" err="1" smtClean="0"/>
              <a:t>Building</a:t>
            </a:r>
            <a:r>
              <a:rPr lang="pl-PL" sz="1400" dirty="0" smtClean="0"/>
              <a:t> and </a:t>
            </a:r>
            <a:r>
              <a:rPr lang="pl-PL" sz="1400" dirty="0" err="1" smtClean="0"/>
              <a:t>Running</a:t>
            </a:r>
            <a:r>
              <a:rPr lang="pl-PL" sz="1400" dirty="0" smtClean="0"/>
              <a:t> </a:t>
            </a:r>
            <a:r>
              <a:rPr lang="pl-PL" sz="1400" dirty="0" err="1" smtClean="0"/>
              <a:t>Collaborative</a:t>
            </a:r>
            <a:r>
              <a:rPr lang="pl-PL" sz="1400" dirty="0" smtClean="0"/>
              <a:t> Distributed </a:t>
            </a:r>
            <a:r>
              <a:rPr lang="pl-PL" sz="1400" dirty="0" err="1" smtClean="0"/>
              <a:t>Multiscale</a:t>
            </a:r>
            <a:r>
              <a:rPr lang="pl-PL" sz="1400" dirty="0" smtClean="0"/>
              <a:t> Applications. In: W. </a:t>
            </a:r>
            <a:r>
              <a:rPr lang="pl-PL" sz="1400" dirty="0" err="1" smtClean="0"/>
              <a:t>Dubitzky</a:t>
            </a:r>
            <a:r>
              <a:rPr lang="pl-PL" sz="1400" dirty="0" smtClean="0"/>
              <a:t>, K. </a:t>
            </a:r>
            <a:r>
              <a:rPr lang="pl-PL" sz="1400" dirty="0" err="1" smtClean="0"/>
              <a:t>Kurowsky</a:t>
            </a:r>
            <a:r>
              <a:rPr lang="pl-PL" sz="1400" dirty="0" smtClean="0"/>
              <a:t>, B. </a:t>
            </a:r>
            <a:r>
              <a:rPr lang="pl-PL" sz="1400" dirty="0" err="1" smtClean="0"/>
              <a:t>Schott</a:t>
            </a:r>
            <a:r>
              <a:rPr lang="pl-PL" sz="1400" dirty="0" smtClean="0"/>
              <a:t> (</a:t>
            </a:r>
            <a:r>
              <a:rPr lang="pl-PL" sz="1400" dirty="0" err="1" smtClean="0"/>
              <a:t>Eds</a:t>
            </a:r>
            <a:r>
              <a:rPr lang="pl-PL" sz="1400" dirty="0" smtClean="0"/>
              <a:t>) </a:t>
            </a:r>
            <a:r>
              <a:rPr lang="pl-PL" sz="1400" dirty="0" err="1" smtClean="0"/>
              <a:t>Large-Scale</a:t>
            </a:r>
            <a:r>
              <a:rPr lang="pl-PL" sz="1400" dirty="0" smtClean="0"/>
              <a:t> Computing </a:t>
            </a:r>
            <a:r>
              <a:rPr lang="pl-PL" sz="1400" dirty="0" err="1" smtClean="0"/>
              <a:t>Techniques</a:t>
            </a:r>
            <a:r>
              <a:rPr lang="pl-PL" sz="1400" dirty="0" smtClean="0"/>
              <a:t> for </a:t>
            </a:r>
            <a:r>
              <a:rPr lang="pl-PL" sz="1400" dirty="0" err="1" smtClean="0"/>
              <a:t>Complex</a:t>
            </a:r>
            <a:r>
              <a:rPr lang="pl-PL" sz="1400" dirty="0" smtClean="0"/>
              <a:t> System </a:t>
            </a:r>
            <a:r>
              <a:rPr lang="pl-PL" sz="1400" dirty="0" err="1" smtClean="0"/>
              <a:t>Simulations</a:t>
            </a:r>
            <a:r>
              <a:rPr lang="pl-PL" sz="1400" dirty="0" smtClean="0"/>
              <a:t>, </a:t>
            </a:r>
            <a:r>
              <a:rPr lang="pl-PL" sz="1400" dirty="0" err="1" smtClean="0"/>
              <a:t>Chapter</a:t>
            </a:r>
            <a:r>
              <a:rPr lang="pl-PL" sz="1400" dirty="0" smtClean="0"/>
              <a:t> 6, pp. 111-130. J. </a:t>
            </a:r>
            <a:r>
              <a:rPr lang="pl-PL" sz="1400" dirty="0" err="1" smtClean="0"/>
              <a:t>Wiley</a:t>
            </a:r>
            <a:r>
              <a:rPr lang="pl-PL" sz="1400" dirty="0" smtClean="0"/>
              <a:t> and Sons ( Dec 2011)</a:t>
            </a:r>
          </a:p>
          <a:p>
            <a:r>
              <a:rPr lang="pl-PL" sz="1400" dirty="0" smtClean="0"/>
              <a:t>K. Rycerz, M. Nowak, P. </a:t>
            </a:r>
            <a:r>
              <a:rPr lang="pl-PL" sz="1400" dirty="0" err="1" smtClean="0"/>
              <a:t>Pierzchala</a:t>
            </a:r>
            <a:r>
              <a:rPr lang="pl-PL" sz="1400" dirty="0" smtClean="0"/>
              <a:t>, M. Bubak, E. Ciepiela and D. </a:t>
            </a:r>
            <a:r>
              <a:rPr lang="pl-PL" sz="1400" dirty="0" err="1" smtClean="0"/>
              <a:t>Harezlak</a:t>
            </a:r>
            <a:r>
              <a:rPr lang="pl-PL" sz="1400" dirty="0" smtClean="0"/>
              <a:t>: </a:t>
            </a:r>
            <a:r>
              <a:rPr lang="pl-PL" sz="1400" dirty="0" err="1" smtClean="0"/>
              <a:t>Comparision</a:t>
            </a:r>
            <a:r>
              <a:rPr lang="pl-PL" sz="1400" dirty="0" smtClean="0"/>
              <a:t> of </a:t>
            </a:r>
            <a:r>
              <a:rPr lang="pl-PL" sz="1400" dirty="0" err="1" smtClean="0"/>
              <a:t>Cloud</a:t>
            </a:r>
            <a:r>
              <a:rPr lang="pl-PL" sz="1400" dirty="0" smtClean="0"/>
              <a:t> and </a:t>
            </a:r>
            <a:r>
              <a:rPr lang="pl-PL" sz="1400" dirty="0" err="1" smtClean="0"/>
              <a:t>Local</a:t>
            </a:r>
            <a:r>
              <a:rPr lang="pl-PL" sz="1400" dirty="0" smtClean="0"/>
              <a:t> HPC </a:t>
            </a:r>
            <a:r>
              <a:rPr lang="pl-PL" sz="1400" dirty="0" err="1" smtClean="0"/>
              <a:t>approach</a:t>
            </a:r>
            <a:r>
              <a:rPr lang="pl-PL" sz="1400" dirty="0" smtClean="0"/>
              <a:t> for MUSCLE-</a:t>
            </a:r>
            <a:r>
              <a:rPr lang="pl-PL" sz="1400" dirty="0" err="1" smtClean="0"/>
              <a:t>based</a:t>
            </a:r>
            <a:r>
              <a:rPr lang="pl-PL" sz="1400" dirty="0" smtClean="0"/>
              <a:t> </a:t>
            </a:r>
            <a:r>
              <a:rPr lang="pl-PL" sz="1400" dirty="0" err="1" smtClean="0"/>
              <a:t>Multiscale</a:t>
            </a:r>
            <a:r>
              <a:rPr lang="pl-PL" sz="1400" dirty="0" smtClean="0"/>
              <a:t> </a:t>
            </a:r>
            <a:r>
              <a:rPr lang="pl-PL" sz="1400" dirty="0" err="1" smtClean="0"/>
              <a:t>Simulations</a:t>
            </a:r>
            <a:r>
              <a:rPr lang="pl-PL" sz="1400" dirty="0" smtClean="0"/>
              <a:t>. In </a:t>
            </a:r>
            <a:r>
              <a:rPr lang="pl-PL" sz="1400" dirty="0" err="1" smtClean="0"/>
              <a:t>Proceedings</a:t>
            </a:r>
            <a:r>
              <a:rPr lang="pl-PL" sz="1400" dirty="0" smtClean="0"/>
              <a:t> of The </a:t>
            </a:r>
            <a:r>
              <a:rPr lang="pl-PL" sz="1400" dirty="0" err="1" smtClean="0"/>
              <a:t>Seventh</a:t>
            </a:r>
            <a:r>
              <a:rPr lang="pl-PL" sz="1400" dirty="0" smtClean="0"/>
              <a:t> IEEE International Conference on e-Science </a:t>
            </a:r>
            <a:r>
              <a:rPr lang="pl-PL" sz="1400" dirty="0" err="1" smtClean="0"/>
              <a:t>Workshops</a:t>
            </a:r>
            <a:r>
              <a:rPr lang="pl-PL" sz="1400" dirty="0" smtClean="0"/>
              <a:t>, </a:t>
            </a:r>
            <a:r>
              <a:rPr lang="pl-PL" sz="1400" dirty="0" err="1" smtClean="0"/>
              <a:t>Stockholm</a:t>
            </a:r>
            <a:r>
              <a:rPr lang="pl-PL" sz="1400" dirty="0" smtClean="0"/>
              <a:t>, </a:t>
            </a:r>
            <a:r>
              <a:rPr lang="pl-PL" sz="1400" dirty="0" err="1" smtClean="0"/>
              <a:t>Sweden</a:t>
            </a:r>
            <a:r>
              <a:rPr lang="pl-PL" sz="1400" dirty="0" smtClean="0"/>
              <a:t>, 5-8 </a:t>
            </a:r>
            <a:r>
              <a:rPr lang="pl-PL" sz="1400" dirty="0" err="1" smtClean="0"/>
              <a:t>December</a:t>
            </a:r>
            <a:r>
              <a:rPr lang="pl-PL" sz="1400" dirty="0" smtClean="0"/>
              <a:t> 2011. IEEE </a:t>
            </a:r>
            <a:r>
              <a:rPr lang="pl-PL" sz="1400" dirty="0" err="1" smtClean="0"/>
              <a:t>Computer</a:t>
            </a:r>
            <a:r>
              <a:rPr lang="pl-PL" sz="1400" dirty="0" smtClean="0"/>
              <a:t> </a:t>
            </a:r>
            <a:r>
              <a:rPr lang="pl-PL" sz="1400" dirty="0" err="1" smtClean="0"/>
              <a:t>Society</a:t>
            </a:r>
            <a:r>
              <a:rPr lang="pl-PL" sz="1400" dirty="0" smtClean="0"/>
              <a:t>, Washington, DC, USA, 81-88 (2011)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WP8 Programming and Execution Tools after Year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err="1" smtClean="0"/>
              <a:t>Department</a:t>
            </a:r>
            <a:r>
              <a:rPr lang="pl-PL" sz="3600" dirty="0" smtClean="0"/>
              <a:t> </a:t>
            </a:r>
            <a:r>
              <a:rPr lang="pl-PL" sz="3600" dirty="0" smtClean="0"/>
              <a:t>of </a:t>
            </a:r>
            <a:r>
              <a:rPr lang="pl-PL" sz="3600" dirty="0" err="1" smtClean="0"/>
              <a:t>Computer</a:t>
            </a:r>
            <a:r>
              <a:rPr lang="pl-PL" sz="3600" dirty="0" smtClean="0"/>
              <a:t> Science &amp; </a:t>
            </a:r>
            <a:r>
              <a:rPr lang="pl-PL" sz="3600" dirty="0" err="1" smtClean="0"/>
              <a:t>Cyfronet</a:t>
            </a:r>
            <a:r>
              <a:rPr lang="pl-PL" sz="3600" dirty="0" smtClean="0"/>
              <a:t> team</a:t>
            </a:r>
            <a:endParaRPr lang="pl-PL" sz="36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/>
              <a:t>Marian Bubak</a:t>
            </a:r>
          </a:p>
          <a:p>
            <a:r>
              <a:rPr lang="pl-PL" sz="1600" dirty="0" smtClean="0"/>
              <a:t>Eryk Ciepiela</a:t>
            </a:r>
          </a:p>
          <a:p>
            <a:r>
              <a:rPr lang="pl-PL" sz="1600" dirty="0" smtClean="0"/>
              <a:t>Tomasz Gubała</a:t>
            </a:r>
          </a:p>
          <a:p>
            <a:r>
              <a:rPr lang="pl-PL" sz="1600" dirty="0" smtClean="0"/>
              <a:t>Włodzimierz </a:t>
            </a:r>
            <a:r>
              <a:rPr lang="pl-PL" sz="1600" dirty="0" err="1" smtClean="0"/>
              <a:t>Funika</a:t>
            </a:r>
            <a:endParaRPr lang="pl-PL" sz="1600" dirty="0" smtClean="0"/>
          </a:p>
          <a:p>
            <a:r>
              <a:rPr lang="pl-PL" sz="1600" dirty="0" smtClean="0"/>
              <a:t>Marek </a:t>
            </a:r>
            <a:r>
              <a:rPr lang="pl-PL" sz="1600" dirty="0" err="1" smtClean="0"/>
              <a:t>Kasztelnik</a:t>
            </a:r>
            <a:endParaRPr lang="pl-PL" sz="1600" dirty="0" smtClean="0"/>
          </a:p>
          <a:p>
            <a:r>
              <a:rPr lang="pl-PL" sz="1600" dirty="0" smtClean="0"/>
              <a:t>Daniel </a:t>
            </a:r>
            <a:r>
              <a:rPr lang="pl-PL" sz="1600" dirty="0" err="1" smtClean="0"/>
              <a:t>Harężlak</a:t>
            </a:r>
            <a:endParaRPr lang="pl-PL" sz="1600" dirty="0" smtClean="0"/>
          </a:p>
          <a:p>
            <a:r>
              <a:rPr lang="pl-PL" sz="1600" dirty="0" smtClean="0"/>
              <a:t>Jan </a:t>
            </a:r>
            <a:r>
              <a:rPr lang="pl-PL" sz="1600" dirty="0" err="1" smtClean="0"/>
              <a:t>Meizner</a:t>
            </a:r>
            <a:endParaRPr lang="pl-PL" sz="1600" dirty="0" smtClean="0"/>
          </a:p>
          <a:p>
            <a:r>
              <a:rPr lang="pl-PL" sz="1600" dirty="0" smtClean="0"/>
              <a:t>Zofia </a:t>
            </a:r>
            <a:r>
              <a:rPr lang="pl-PL" sz="1600" dirty="0" err="1" smtClean="0"/>
              <a:t>Mosurska</a:t>
            </a:r>
            <a:endParaRPr lang="pl-PL" sz="1600" dirty="0" smtClean="0"/>
          </a:p>
          <a:p>
            <a:r>
              <a:rPr lang="pl-PL" sz="1600" dirty="0" smtClean="0"/>
              <a:t>Piotr Nowakowski</a:t>
            </a:r>
          </a:p>
          <a:p>
            <a:r>
              <a:rPr lang="pl-PL" sz="1600" dirty="0" smtClean="0"/>
              <a:t>Maciej Pawlik</a:t>
            </a:r>
          </a:p>
          <a:p>
            <a:r>
              <a:rPr lang="pl-PL" sz="1600" dirty="0" smtClean="0"/>
              <a:t>Robert Pająk</a:t>
            </a:r>
          </a:p>
          <a:p>
            <a:r>
              <a:rPr lang="pl-PL" sz="1600" dirty="0" smtClean="0"/>
              <a:t>Bartosz Wilk</a:t>
            </a:r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19100" y="115888"/>
            <a:ext cx="6191250" cy="920750"/>
          </a:xfrm>
        </p:spPr>
        <p:txBody>
          <a:bodyPr/>
          <a:lstStyle/>
          <a:p>
            <a:pPr algn="ctr"/>
            <a:r>
              <a:rPr lang="en-US" altLang="pl-PL" sz="3600" dirty="0" smtClean="0"/>
              <a:t>MSC </a:t>
            </a:r>
            <a:r>
              <a:rPr lang="pl-PL" altLang="pl-PL" sz="3600" dirty="0" smtClean="0"/>
              <a:t>t</a:t>
            </a:r>
            <a:r>
              <a:rPr lang="en-US" altLang="pl-PL" sz="3600" dirty="0" err="1" smtClean="0"/>
              <a:t>heses</a:t>
            </a:r>
            <a:endParaRPr lang="en-US" altLang="pl-PL" sz="3600" dirty="0" smtClean="0"/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0" y="1192213"/>
            <a:ext cx="9045575" cy="4678362"/>
          </a:xfrm>
        </p:spPr>
        <p:txBody>
          <a:bodyPr/>
          <a:lstStyle/>
          <a:p>
            <a:r>
              <a:rPr lang="en-US" altLang="pl-PL" sz="1800" dirty="0" err="1" smtClean="0"/>
              <a:t>Multiscale</a:t>
            </a:r>
            <a:r>
              <a:rPr lang="en-US" altLang="pl-PL" sz="1800" dirty="0" smtClean="0"/>
              <a:t> Applications Composition </a:t>
            </a:r>
            <a:r>
              <a:rPr lang="pl-PL" altLang="pl-PL" sz="1800" dirty="0" smtClean="0"/>
              <a:t>a</a:t>
            </a:r>
            <a:r>
              <a:rPr lang="en-US" altLang="pl-PL" sz="1800" dirty="0" err="1" smtClean="0"/>
              <a:t>nd</a:t>
            </a:r>
            <a:r>
              <a:rPr lang="pl-PL" altLang="pl-PL" sz="1800" dirty="0" smtClean="0"/>
              <a:t> E</a:t>
            </a:r>
            <a:r>
              <a:rPr lang="en-US" altLang="pl-PL" sz="1800" dirty="0" err="1" smtClean="0"/>
              <a:t>xecution</a:t>
            </a:r>
            <a:r>
              <a:rPr lang="en-US" altLang="pl-PL" sz="1800" dirty="0" smtClean="0"/>
              <a:t> Tools Based </a:t>
            </a:r>
            <a:r>
              <a:rPr lang="pl-PL" altLang="pl-PL" sz="1800" dirty="0" smtClean="0"/>
              <a:t>o</a:t>
            </a:r>
            <a:r>
              <a:rPr lang="en-US" altLang="pl-PL" sz="1800" dirty="0" smtClean="0"/>
              <a:t>n Simulation Models</a:t>
            </a:r>
            <a:r>
              <a:rPr lang="pl-PL" altLang="pl-PL" sz="1800" dirty="0" smtClean="0"/>
              <a:t> </a:t>
            </a:r>
            <a:r>
              <a:rPr lang="en-US" altLang="pl-PL" sz="1800" dirty="0" smtClean="0"/>
              <a:t>Description Languages </a:t>
            </a:r>
            <a:r>
              <a:rPr lang="pl-PL" altLang="pl-PL" sz="1800" dirty="0" smtClean="0"/>
              <a:t>a</a:t>
            </a:r>
            <a:r>
              <a:rPr lang="en-US" altLang="pl-PL" sz="1800" dirty="0" err="1" smtClean="0"/>
              <a:t>nd</a:t>
            </a:r>
            <a:r>
              <a:rPr lang="en-US" altLang="pl-PL" sz="1800" dirty="0" smtClean="0"/>
              <a:t> Coupling Libraries</a:t>
            </a:r>
            <a:r>
              <a:rPr lang="pl-PL" altLang="pl-PL" sz="1800" dirty="0" smtClean="0"/>
              <a:t> </a:t>
            </a:r>
            <a:r>
              <a:rPr lang="en-US" altLang="pl-PL" sz="1800" dirty="0" err="1" smtClean="0"/>
              <a:t>M.Nowak</a:t>
            </a:r>
            <a:r>
              <a:rPr lang="en-US" altLang="pl-PL" sz="1800" dirty="0" smtClean="0"/>
              <a:t> supervised by</a:t>
            </a:r>
            <a:r>
              <a:rPr lang="pl-PL" altLang="pl-PL" sz="1800" dirty="0" smtClean="0"/>
              <a:t> Katarzyna Rycerz</a:t>
            </a:r>
            <a:r>
              <a:rPr lang="en-US" altLang="pl-PL" sz="1800" dirty="0" smtClean="0"/>
              <a:t>; AGH University of Science and Technology, Krakow, Poland,(</a:t>
            </a:r>
            <a:r>
              <a:rPr lang="pl-PL" altLang="pl-PL" sz="1800" dirty="0" err="1" smtClean="0"/>
              <a:t>June</a:t>
            </a:r>
            <a:r>
              <a:rPr lang="en-US" altLang="pl-PL" sz="1800" dirty="0" smtClean="0"/>
              <a:t> 2012) </a:t>
            </a:r>
            <a:endParaRPr lang="pl-PL" altLang="pl-PL" sz="1800" dirty="0" smtClean="0"/>
          </a:p>
          <a:p>
            <a:r>
              <a:rPr lang="en-US" altLang="pl-PL" sz="1800" dirty="0" smtClean="0"/>
              <a:t>Assessment of Software Quality with Static Source Code Analysis: GridSpace2 Case Study, </a:t>
            </a:r>
            <a:r>
              <a:rPr lang="en-US" altLang="pl-PL" sz="1800" dirty="0" err="1" smtClean="0"/>
              <a:t>Bartłomiej</a:t>
            </a:r>
            <a:r>
              <a:rPr lang="en-US" altLang="pl-PL" sz="1800" dirty="0" smtClean="0"/>
              <a:t> </a:t>
            </a:r>
            <a:r>
              <a:rPr lang="en-US" altLang="pl-PL" sz="1800" dirty="0" err="1" smtClean="0"/>
              <a:t>Bodziechowski</a:t>
            </a:r>
            <a:r>
              <a:rPr lang="en-US" altLang="pl-PL" sz="1800" dirty="0" smtClean="0"/>
              <a:t>; Master of Science Thesis supervised by Marian </a:t>
            </a:r>
            <a:r>
              <a:rPr lang="en-US" altLang="pl-PL" sz="1800" dirty="0" err="1" smtClean="0"/>
              <a:t>Bubak</a:t>
            </a:r>
            <a:r>
              <a:rPr lang="en-US" altLang="pl-PL" sz="1800" dirty="0" smtClean="0"/>
              <a:t>; consulted by </a:t>
            </a:r>
            <a:r>
              <a:rPr lang="en-US" altLang="pl-PL" sz="1800" dirty="0" err="1" smtClean="0"/>
              <a:t>Eryk</a:t>
            </a:r>
            <a:r>
              <a:rPr lang="en-US" altLang="pl-PL" sz="1800" dirty="0" smtClean="0"/>
              <a:t> </a:t>
            </a:r>
            <a:r>
              <a:rPr lang="en-US" altLang="pl-PL" sz="1800" dirty="0" err="1" smtClean="0"/>
              <a:t>Ciepiela</a:t>
            </a:r>
            <a:r>
              <a:rPr lang="en-US" altLang="pl-PL" sz="1800" dirty="0" smtClean="0"/>
              <a:t>; AGH University of Science and Technology, Krakow, Poland,  (September 2012)</a:t>
            </a:r>
            <a:endParaRPr lang="pl-PL" altLang="pl-PL" sz="1800" dirty="0" smtClean="0"/>
          </a:p>
          <a:p>
            <a:r>
              <a:rPr lang="en-US" altLang="pl-PL" sz="1800" dirty="0" err="1" smtClean="0"/>
              <a:t>Multiscale</a:t>
            </a:r>
            <a:r>
              <a:rPr lang="en-US" altLang="pl-PL" sz="1800" dirty="0" smtClean="0"/>
              <a:t> Applications </a:t>
            </a:r>
            <a:r>
              <a:rPr lang="pl-PL" altLang="pl-PL" sz="1800" dirty="0" smtClean="0"/>
              <a:t>i</a:t>
            </a:r>
            <a:r>
              <a:rPr lang="en-US" altLang="pl-PL" sz="1800" dirty="0" smtClean="0"/>
              <a:t>n </a:t>
            </a:r>
            <a:r>
              <a:rPr lang="pl-PL" altLang="pl-PL" sz="1800" dirty="0" smtClean="0"/>
              <a:t>t</a:t>
            </a:r>
            <a:r>
              <a:rPr lang="en-US" altLang="pl-PL" sz="1800" dirty="0" smtClean="0"/>
              <a:t>he </a:t>
            </a:r>
            <a:r>
              <a:rPr lang="en-US" altLang="pl-PL" sz="1800" dirty="0" err="1" smtClean="0"/>
              <a:t>Gridspace</a:t>
            </a:r>
            <a:r>
              <a:rPr lang="en-US" altLang="pl-PL" sz="1800" dirty="0" smtClean="0"/>
              <a:t> Virtual Laboratory, </a:t>
            </a:r>
            <a:r>
              <a:rPr lang="en-US" altLang="pl-PL" sz="1800" dirty="0" err="1" smtClean="0"/>
              <a:t>Pawe</a:t>
            </a:r>
            <a:r>
              <a:rPr lang="pl-PL" altLang="pl-PL" sz="1800" dirty="0" smtClean="0"/>
              <a:t>ł</a:t>
            </a:r>
            <a:r>
              <a:rPr lang="en-US" altLang="pl-PL" sz="1800" dirty="0" smtClean="0"/>
              <a:t> </a:t>
            </a:r>
            <a:r>
              <a:rPr lang="en-US" altLang="pl-PL" sz="1800" dirty="0" err="1" smtClean="0"/>
              <a:t>Pierzcha</a:t>
            </a:r>
            <a:r>
              <a:rPr lang="pl-PL" altLang="pl-PL" sz="1800" dirty="0" smtClean="0"/>
              <a:t>ł</a:t>
            </a:r>
            <a:r>
              <a:rPr lang="en-US" altLang="pl-PL" sz="1800" dirty="0" smtClean="0"/>
              <a:t>a supervised by</a:t>
            </a:r>
            <a:r>
              <a:rPr lang="pl-PL" altLang="pl-PL" sz="1800" dirty="0" smtClean="0"/>
              <a:t> Katarzyna Rycerz</a:t>
            </a:r>
            <a:r>
              <a:rPr lang="en-US" altLang="pl-PL" sz="1800" dirty="0" smtClean="0"/>
              <a:t>; AGH University of Science and Technology, Krakow, Poland,  (September 2012) </a:t>
            </a:r>
            <a:endParaRPr lang="pl-PL" altLang="pl-PL" sz="1800" dirty="0"/>
          </a:p>
          <a:p>
            <a:r>
              <a:rPr lang="en-US" altLang="pl-PL" sz="1800" dirty="0" smtClean="0"/>
              <a:t>Optimization of Application Execution in Virtual Laboratory, </a:t>
            </a:r>
            <a:r>
              <a:rPr lang="en-US" altLang="pl-PL" sz="1800" dirty="0" err="1" smtClean="0"/>
              <a:t>Mikolaj</a:t>
            </a:r>
            <a:r>
              <a:rPr lang="en-US" altLang="pl-PL" sz="1800" dirty="0" smtClean="0"/>
              <a:t> </a:t>
            </a:r>
            <a:r>
              <a:rPr lang="en-US" altLang="pl-PL" sz="1800" dirty="0" err="1" smtClean="0"/>
              <a:t>Baranowski</a:t>
            </a:r>
            <a:r>
              <a:rPr lang="en-US" altLang="pl-PL" sz="1800" dirty="0" smtClean="0"/>
              <a:t>; Master of Science Thesis supervised by Marian </a:t>
            </a:r>
            <a:r>
              <a:rPr lang="en-US" altLang="pl-PL" sz="1800" dirty="0" err="1" smtClean="0"/>
              <a:t>Bubak</a:t>
            </a:r>
            <a:r>
              <a:rPr lang="en-US" altLang="pl-PL" sz="1800" dirty="0" smtClean="0"/>
              <a:t>; AGH University of Science and Technology, Krakow, Poland (2011)</a:t>
            </a:r>
            <a:endParaRPr lang="en-US" altLang="pl-PL" sz="1800" b="1" dirty="0" smtClean="0"/>
          </a:p>
          <a:p>
            <a:pPr lvl="1"/>
            <a:endParaRPr lang="en-US" altLang="pl-PL" sz="16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WP8 Programming and Execution Tools after Year </a:t>
            </a:r>
            <a:r>
              <a:rPr lang="pl-PL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19100" y="115888"/>
            <a:ext cx="6191250" cy="920750"/>
          </a:xfrm>
        </p:spPr>
        <p:txBody>
          <a:bodyPr/>
          <a:lstStyle/>
          <a:p>
            <a:pPr algn="ctr"/>
            <a:r>
              <a:rPr lang="pl-PL" altLang="pl-PL" sz="3600" dirty="0" err="1"/>
              <a:t>C</a:t>
            </a:r>
            <a:r>
              <a:rPr lang="pl-PL" altLang="pl-PL" sz="3600" dirty="0" err="1" smtClean="0"/>
              <a:t>ooperation</a:t>
            </a:r>
            <a:r>
              <a:rPr lang="pl-PL" altLang="pl-PL" sz="3600" dirty="0" smtClean="0"/>
              <a:t> with </a:t>
            </a:r>
            <a:r>
              <a:rPr lang="pl-PL" altLang="pl-PL" sz="3600" dirty="0" err="1" smtClean="0"/>
              <a:t>external</a:t>
            </a:r>
            <a:r>
              <a:rPr lang="pl-PL" altLang="pl-PL" sz="3600" dirty="0" smtClean="0"/>
              <a:t> and </a:t>
            </a:r>
            <a:r>
              <a:rPr lang="pl-PL" altLang="pl-PL" sz="3600" dirty="0" err="1" smtClean="0"/>
              <a:t>local</a:t>
            </a:r>
            <a:r>
              <a:rPr lang="pl-PL" altLang="pl-PL" sz="3600" dirty="0" smtClean="0"/>
              <a:t> </a:t>
            </a:r>
            <a:r>
              <a:rPr lang="pl-PL" altLang="pl-PL" sz="3600" dirty="0" err="1" smtClean="0"/>
              <a:t>users</a:t>
            </a:r>
            <a:endParaRPr lang="en-US" altLang="pl-PL" sz="3600" dirty="0" smtClean="0"/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0" y="1192213"/>
            <a:ext cx="9045575" cy="4678362"/>
          </a:xfrm>
        </p:spPr>
        <p:txBody>
          <a:bodyPr/>
          <a:lstStyle/>
          <a:p>
            <a:pPr marL="0" indent="0">
              <a:buNone/>
            </a:pPr>
            <a:endParaRPr lang="pl-PL" altLang="pl-PL" sz="1400" dirty="0" smtClean="0"/>
          </a:p>
          <a:p>
            <a:r>
              <a:rPr lang="pl-PL" altLang="pl-PL" sz="2200" dirty="0" smtClean="0"/>
              <a:t>MAPPER </a:t>
            </a:r>
            <a:r>
              <a:rPr lang="pl-PL" altLang="pl-PL" sz="2200" dirty="0" err="1" smtClean="0"/>
              <a:t>tools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are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available</a:t>
            </a:r>
            <a:r>
              <a:rPr lang="pl-PL" altLang="pl-PL" sz="2200" dirty="0" smtClean="0"/>
              <a:t> to PL-</a:t>
            </a:r>
            <a:r>
              <a:rPr lang="pl-PL" altLang="pl-PL" sz="2200" dirty="0" err="1" smtClean="0"/>
              <a:t>Grid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users</a:t>
            </a:r>
            <a:endParaRPr lang="pl-PL" altLang="pl-PL" sz="2200" dirty="0" smtClean="0"/>
          </a:p>
          <a:p>
            <a:r>
              <a:rPr lang="pl-PL" altLang="pl-PL" sz="2200" dirty="0" smtClean="0"/>
              <a:t>Collaboration with Dr Łukasz </a:t>
            </a:r>
            <a:r>
              <a:rPr lang="pl-PL" altLang="pl-PL" sz="2200" dirty="0" err="1" smtClean="0"/>
              <a:t>Rauch</a:t>
            </a:r>
            <a:r>
              <a:rPr lang="pl-PL" altLang="pl-PL" sz="2200" dirty="0" smtClean="0"/>
              <a:t> from </a:t>
            </a:r>
            <a:r>
              <a:rPr lang="en-US" altLang="pl-PL" sz="2200" dirty="0" smtClean="0"/>
              <a:t>Department of Applied Computer Science and Modelling AGH</a:t>
            </a:r>
            <a:r>
              <a:rPr lang="pl-PL" altLang="pl-PL" sz="2200" dirty="0" smtClean="0"/>
              <a:t>, Kraków </a:t>
            </a:r>
          </a:p>
          <a:p>
            <a:r>
              <a:rPr lang="pl-PL" altLang="pl-PL" sz="2200" dirty="0" smtClean="0"/>
              <a:t>Collaboration with Olivier </a:t>
            </a:r>
            <a:r>
              <a:rPr lang="pl-PL" altLang="pl-PL" sz="2200" dirty="0" err="1" smtClean="0"/>
              <a:t>Hoenen</a:t>
            </a:r>
            <a:r>
              <a:rPr lang="pl-PL" altLang="pl-PL" sz="2200" dirty="0" smtClean="0"/>
              <a:t> and Dr David </a:t>
            </a:r>
            <a:r>
              <a:rPr lang="pl-PL" altLang="pl-PL" sz="2200" dirty="0" err="1" smtClean="0"/>
              <a:t>Coster</a:t>
            </a:r>
            <a:r>
              <a:rPr lang="pl-PL" altLang="pl-PL" sz="2200" dirty="0"/>
              <a:t> from Max Planck </a:t>
            </a:r>
            <a:r>
              <a:rPr lang="pl-PL" altLang="pl-PL" sz="2200" dirty="0" err="1"/>
              <a:t>Institute</a:t>
            </a:r>
            <a:r>
              <a:rPr lang="pl-PL" altLang="pl-PL" sz="2200" dirty="0"/>
              <a:t> for </a:t>
            </a:r>
            <a:r>
              <a:rPr lang="pl-PL" altLang="pl-PL" sz="2200" dirty="0" err="1"/>
              <a:t>Plasma</a:t>
            </a:r>
            <a:r>
              <a:rPr lang="pl-PL" altLang="pl-PL" sz="2200" dirty="0"/>
              <a:t> </a:t>
            </a:r>
            <a:r>
              <a:rPr lang="pl-PL" altLang="pl-PL" sz="2200" dirty="0" err="1" smtClean="0"/>
              <a:t>Physics</a:t>
            </a:r>
            <a:endParaRPr lang="pl-PL" altLang="pl-PL" sz="2200" dirty="0"/>
          </a:p>
          <a:p>
            <a:r>
              <a:rPr lang="pl-PL" altLang="pl-PL" sz="2200" dirty="0" smtClean="0"/>
              <a:t>MAPPER </a:t>
            </a:r>
            <a:r>
              <a:rPr lang="pl-PL" altLang="pl-PL" sz="2200" dirty="0" err="1" smtClean="0"/>
              <a:t>tools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tutorial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is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used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during</a:t>
            </a:r>
            <a:r>
              <a:rPr lang="pl-PL" altLang="pl-PL" sz="2200" dirty="0" smtClean="0"/>
              <a:t> the </a:t>
            </a:r>
            <a:r>
              <a:rPr lang="pl-PL" altLang="pl-PL" sz="2200" dirty="0" err="1" smtClean="0"/>
              <a:t>courses</a:t>
            </a:r>
            <a:r>
              <a:rPr lang="pl-PL" altLang="pl-PL" sz="2200" dirty="0" smtClean="0"/>
              <a:t> for </a:t>
            </a:r>
            <a:r>
              <a:rPr lang="pl-PL" altLang="pl-PL" sz="2200" dirty="0" err="1" smtClean="0"/>
              <a:t>students</a:t>
            </a:r>
            <a:r>
              <a:rPr lang="pl-PL" altLang="pl-PL" sz="2200" dirty="0" smtClean="0"/>
              <a:t> on </a:t>
            </a:r>
            <a:r>
              <a:rPr lang="pl-PL" altLang="pl-PL" sz="2200" dirty="0" err="1" smtClean="0"/>
              <a:t>subjects</a:t>
            </a:r>
            <a:r>
              <a:rPr lang="pl-PL" altLang="pl-PL" sz="2200" dirty="0" smtClean="0"/>
              <a:t>: „</a:t>
            </a:r>
            <a:r>
              <a:rPr lang="pl-PL" altLang="pl-PL" sz="2200" dirty="0" err="1" smtClean="0"/>
              <a:t>Computational</a:t>
            </a:r>
            <a:r>
              <a:rPr lang="pl-PL" altLang="pl-PL" sz="2200" dirty="0" smtClean="0"/>
              <a:t> </a:t>
            </a:r>
            <a:r>
              <a:rPr lang="pl-PL" altLang="pl-PL" sz="2200" dirty="0" err="1" smtClean="0"/>
              <a:t>Methods</a:t>
            </a:r>
            <a:r>
              <a:rPr lang="pl-PL" altLang="pl-PL" sz="2200" dirty="0" smtClean="0"/>
              <a:t> in Science” and „</a:t>
            </a:r>
            <a:r>
              <a:rPr lang="pl-PL" altLang="pl-PL" sz="2200" dirty="0" err="1" smtClean="0"/>
              <a:t>Large</a:t>
            </a:r>
            <a:r>
              <a:rPr lang="pl-PL" altLang="pl-PL" sz="2200" dirty="0" smtClean="0"/>
              <a:t> </a:t>
            </a:r>
            <a:r>
              <a:rPr lang="pl-PL" altLang="pl-PL" sz="2200" dirty="0" err="1"/>
              <a:t>S</a:t>
            </a:r>
            <a:r>
              <a:rPr lang="pl-PL" altLang="pl-PL" sz="2200" dirty="0" err="1" smtClean="0"/>
              <a:t>cale</a:t>
            </a:r>
            <a:r>
              <a:rPr lang="pl-PL" altLang="pl-PL" sz="2200" dirty="0" smtClean="0"/>
              <a:t> </a:t>
            </a:r>
            <a:r>
              <a:rPr lang="pl-PL" altLang="pl-PL" sz="2200" dirty="0"/>
              <a:t>C</a:t>
            </a:r>
            <a:r>
              <a:rPr lang="pl-PL" altLang="pl-PL" sz="2200" dirty="0" smtClean="0"/>
              <a:t>omputing  Systems”</a:t>
            </a:r>
          </a:p>
          <a:p>
            <a:r>
              <a:rPr lang="en-US" altLang="pl-PL" sz="2200" dirty="0" err="1"/>
              <a:t>GridSpace</a:t>
            </a:r>
            <a:r>
              <a:rPr lang="en-US" altLang="pl-PL" sz="2200" dirty="0"/>
              <a:t> installation and deployment for the community of 3D object retrieval through CNR-IMATI institute in </a:t>
            </a:r>
            <a:r>
              <a:rPr lang="en-US" altLang="pl-PL" sz="2200" dirty="0" err="1"/>
              <a:t>Genova</a:t>
            </a:r>
            <a:endParaRPr lang="pl-PL" altLang="pl-PL" sz="2200" dirty="0" smtClean="0"/>
          </a:p>
          <a:p>
            <a:pPr lvl="1"/>
            <a:endParaRPr lang="pl-PL" altLang="pl-PL" sz="1400" dirty="0" smtClean="0"/>
          </a:p>
          <a:p>
            <a:pPr lvl="1"/>
            <a:endParaRPr lang="en-US" altLang="pl-PL" sz="1400" b="1" dirty="0" smtClean="0"/>
          </a:p>
          <a:p>
            <a:pPr lvl="1"/>
            <a:endParaRPr lang="en-US" altLang="pl-PL" sz="16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WP8 Programming and Execution Tools after Year </a:t>
            </a:r>
            <a:r>
              <a:rPr lang="pl-PL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MAPPER Funding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26445"/>
              </p:ext>
            </p:extLst>
          </p:nvPr>
        </p:nvGraphicFramePr>
        <p:xfrm>
          <a:off x="555171" y="1469571"/>
          <a:ext cx="7682593" cy="40598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27122"/>
                <a:gridCol w="2955471"/>
              </a:tblGrid>
              <a:tr h="57150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r>
                        <a:rPr lang="pl-PL" sz="2400" b="1" dirty="0" smtClean="0"/>
                        <a:t> 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336</a:t>
                      </a:r>
                      <a:r>
                        <a:rPr lang="pl-PL" sz="2800" b="1" dirty="0" smtClean="0"/>
                        <a:t> </a:t>
                      </a:r>
                      <a:r>
                        <a:rPr lang="en-US" sz="2800" b="1" dirty="0" smtClean="0"/>
                        <a:t>000</a:t>
                      </a:r>
                      <a:r>
                        <a:rPr lang="pl-PL" sz="2800" b="1" dirty="0" smtClean="0"/>
                        <a:t> euro</a:t>
                      </a:r>
                    </a:p>
                    <a:p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EC</a:t>
                      </a:r>
                      <a:endParaRPr lang="pl-P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241</a:t>
                      </a:r>
                      <a:r>
                        <a:rPr lang="pl-PL" sz="2800" dirty="0" smtClean="0"/>
                        <a:t> </a:t>
                      </a:r>
                      <a:r>
                        <a:rPr lang="en-US" sz="2800" dirty="0" smtClean="0"/>
                        <a:t>903</a:t>
                      </a:r>
                      <a:r>
                        <a:rPr lang="pl-PL" sz="2800" dirty="0" smtClean="0"/>
                        <a:t> euro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1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MNiSzW</a:t>
                      </a:r>
                      <a:endParaRPr lang="pl-P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94</a:t>
                      </a:r>
                      <a:r>
                        <a:rPr lang="pl-PL" sz="2800" dirty="0" smtClean="0"/>
                        <a:t> </a:t>
                      </a:r>
                      <a:r>
                        <a:rPr lang="en-US" sz="2800" dirty="0" smtClean="0"/>
                        <a:t>097</a:t>
                      </a:r>
                      <a:r>
                        <a:rPr lang="pl-PL" sz="2800" dirty="0" smtClean="0"/>
                        <a:t> euro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Cyfronet</a:t>
                      </a:r>
                      <a:r>
                        <a:rPr lang="pl-PL" sz="2400" dirty="0" smtClean="0"/>
                        <a:t> AGH </a:t>
                      </a:r>
                      <a:r>
                        <a:rPr lang="pl-PL" sz="2400" dirty="0" err="1" smtClean="0"/>
                        <a:t>contribution</a:t>
                      </a:r>
                      <a:endParaRPr lang="pl-P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0 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9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Overhead for </a:t>
                      </a:r>
                      <a:r>
                        <a:rPr lang="en-US" sz="2400" dirty="0" err="1" smtClean="0"/>
                        <a:t>Cyfronet</a:t>
                      </a:r>
                      <a:r>
                        <a:rPr lang="en-US" sz="2400" dirty="0" smtClean="0"/>
                        <a:t> AGH</a:t>
                      </a:r>
                      <a:endParaRPr lang="pl-P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126</a:t>
                      </a:r>
                      <a:r>
                        <a:rPr lang="pl-PL" sz="2800" dirty="0" smtClean="0"/>
                        <a:t> </a:t>
                      </a:r>
                      <a:r>
                        <a:rPr lang="en-US" sz="2800" dirty="0" smtClean="0"/>
                        <a:t>000</a:t>
                      </a:r>
                      <a:r>
                        <a:rPr lang="pl-PL" sz="2800" dirty="0" smtClean="0"/>
                        <a:t> euro</a:t>
                      </a:r>
                      <a:endParaRPr lang="en-US" sz="2800" dirty="0" smtClean="0"/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6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 smtClean="0"/>
              <a:t>Summary</a:t>
            </a:r>
            <a:endParaRPr lang="pl-PL" altLang="pl-PL" dirty="0" smtClean="0"/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73025" y="1184275"/>
            <a:ext cx="8923338" cy="4865688"/>
          </a:xfrm>
        </p:spPr>
        <p:txBody>
          <a:bodyPr/>
          <a:lstStyle/>
          <a:p>
            <a:r>
              <a:rPr lang="pl-PL" altLang="pl-PL" sz="2400" dirty="0" smtClean="0"/>
              <a:t>We </a:t>
            </a:r>
            <a:r>
              <a:rPr lang="pl-PL" altLang="pl-PL" sz="2400" dirty="0" err="1" smtClean="0"/>
              <a:t>have</a:t>
            </a:r>
            <a:r>
              <a:rPr lang="pl-PL" altLang="pl-PL" sz="2400" dirty="0" smtClean="0"/>
              <a:t> </a:t>
            </a:r>
            <a:r>
              <a:rPr lang="en-US" altLang="pl-PL" sz="2400" dirty="0" smtClean="0"/>
              <a:t>design</a:t>
            </a:r>
            <a:r>
              <a:rPr lang="pl-PL" altLang="pl-PL" sz="2400" dirty="0" err="1" smtClean="0"/>
              <a:t>ed</a:t>
            </a:r>
            <a:r>
              <a:rPr lang="en-US" altLang="pl-PL" sz="2400" dirty="0" smtClean="0"/>
              <a:t> and implement</a:t>
            </a:r>
            <a:r>
              <a:rPr lang="pl-PL" altLang="pl-PL" sz="2400" dirty="0" err="1" smtClean="0"/>
              <a:t>ed</a:t>
            </a:r>
            <a:r>
              <a:rPr lang="en-US" altLang="pl-PL" sz="2400" dirty="0" smtClean="0"/>
              <a:t> an environment for composing </a:t>
            </a:r>
            <a:r>
              <a:rPr lang="pl-PL" altLang="pl-PL" sz="2400" dirty="0" smtClean="0"/>
              <a:t>and </a:t>
            </a:r>
            <a:r>
              <a:rPr lang="pl-PL" altLang="pl-PL" sz="2400" dirty="0" err="1" smtClean="0"/>
              <a:t>running</a:t>
            </a:r>
            <a:r>
              <a:rPr lang="pl-PL" altLang="pl-PL" sz="2400" dirty="0" smtClean="0"/>
              <a:t> </a:t>
            </a:r>
            <a:r>
              <a:rPr lang="en-US" altLang="pl-PL" sz="2400" dirty="0" err="1" smtClean="0"/>
              <a:t>multiscale</a:t>
            </a:r>
            <a:r>
              <a:rPr lang="en-US" altLang="pl-PL" sz="2400" dirty="0" smtClean="0"/>
              <a:t> simulations </a:t>
            </a:r>
            <a:r>
              <a:rPr lang="pl-PL" altLang="pl-PL" sz="2400" dirty="0" smtClean="0"/>
              <a:t> </a:t>
            </a:r>
          </a:p>
          <a:p>
            <a:r>
              <a:rPr lang="en-US" altLang="pl-PL" sz="2400" dirty="0" smtClean="0"/>
              <a:t>The accessibility of web-based tools enables applications to be shared among scientists working in the same area</a:t>
            </a:r>
            <a:r>
              <a:rPr lang="pl-PL" altLang="pl-PL" sz="2400" dirty="0" smtClean="0"/>
              <a:t> </a:t>
            </a:r>
          </a:p>
          <a:p>
            <a:r>
              <a:rPr lang="pl-PL" altLang="pl-PL" sz="2400" dirty="0" smtClean="0"/>
              <a:t>Tools </a:t>
            </a:r>
            <a:r>
              <a:rPr lang="pl-PL" altLang="pl-PL" sz="2400" dirty="0" err="1" smtClean="0"/>
              <a:t>are</a:t>
            </a:r>
            <a:r>
              <a:rPr lang="pl-PL" altLang="pl-PL" sz="2400" dirty="0" smtClean="0"/>
              <a:t> </a:t>
            </a:r>
            <a:r>
              <a:rPr lang="pl-PL" altLang="pl-PL" sz="2400" dirty="0" err="1"/>
              <a:t>a</a:t>
            </a:r>
            <a:r>
              <a:rPr lang="pl-PL" altLang="pl-PL" sz="2400" dirty="0" err="1" smtClean="0"/>
              <a:t>vailable</a:t>
            </a:r>
            <a:r>
              <a:rPr lang="pl-PL" altLang="pl-PL" sz="2400" dirty="0" smtClean="0"/>
              <a:t>  </a:t>
            </a:r>
            <a:r>
              <a:rPr lang="pl-PL" altLang="pl-PL" sz="2400" smtClean="0"/>
              <a:t>to Kraków </a:t>
            </a:r>
            <a:r>
              <a:rPr lang="pl-PL" altLang="pl-PL" sz="2400" dirty="0" smtClean="0"/>
              <a:t>and </a:t>
            </a:r>
            <a:r>
              <a:rPr lang="pl-PL" altLang="pl-PL" sz="2400" dirty="0" err="1" smtClean="0"/>
              <a:t>Polish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scientists</a:t>
            </a:r>
            <a:r>
              <a:rPr lang="pl-PL" altLang="pl-PL" sz="2400" dirty="0" smtClean="0"/>
              <a:t> </a:t>
            </a:r>
            <a:endParaRPr lang="pl-PL" altLang="pl-PL" sz="2400" dirty="0"/>
          </a:p>
          <a:p>
            <a:r>
              <a:rPr lang="pl-PL" altLang="pl-PL" sz="2400" dirty="0" err="1"/>
              <a:t>M</a:t>
            </a:r>
            <a:r>
              <a:rPr lang="en-US" altLang="pl-PL" sz="2400" dirty="0" err="1" smtClean="0"/>
              <a:t>ultiscale</a:t>
            </a:r>
            <a:r>
              <a:rPr lang="en-US" altLang="pl-PL" sz="2400" dirty="0" smtClean="0"/>
              <a:t> simulations</a:t>
            </a:r>
            <a:r>
              <a:rPr lang="pl-PL" altLang="pl-PL" sz="2400" dirty="0" smtClean="0"/>
              <a:t> </a:t>
            </a:r>
            <a:r>
              <a:rPr lang="en-US" altLang="pl-PL" sz="2400" dirty="0" smtClean="0"/>
              <a:t>solutions</a:t>
            </a:r>
            <a:r>
              <a:rPr lang="en-US" altLang="pl-PL" sz="2400" dirty="0"/>
              <a:t>’ </a:t>
            </a:r>
            <a:r>
              <a:rPr lang="pl-PL" altLang="pl-PL" sz="2400" dirty="0" err="1" smtClean="0"/>
              <a:t>integrated</a:t>
            </a:r>
            <a:r>
              <a:rPr lang="pl-PL" altLang="pl-PL" sz="2400" dirty="0" smtClean="0"/>
              <a:t> </a:t>
            </a:r>
            <a:r>
              <a:rPr lang="en-US" altLang="pl-PL" sz="2400" dirty="0" smtClean="0"/>
              <a:t>with possibilities given by environments for application composition and European e-Infrastructures</a:t>
            </a:r>
            <a:r>
              <a:rPr lang="pl-PL" altLang="pl-PL" sz="2400" dirty="0" smtClean="0"/>
              <a:t> (</a:t>
            </a:r>
            <a:r>
              <a:rPr lang="pl-PL" altLang="pl-PL" sz="2400" dirty="0" err="1" smtClean="0"/>
              <a:t>including</a:t>
            </a:r>
            <a:r>
              <a:rPr lang="pl-PL" altLang="pl-PL" sz="2400" dirty="0" smtClean="0"/>
              <a:t> PL-</a:t>
            </a:r>
            <a:r>
              <a:rPr lang="pl-PL" altLang="pl-PL" sz="2400" dirty="0" err="1" smtClean="0"/>
              <a:t>Grid</a:t>
            </a:r>
            <a:r>
              <a:rPr lang="pl-PL" altLang="pl-PL" sz="2400" dirty="0" smtClean="0"/>
              <a:t>)</a:t>
            </a:r>
          </a:p>
          <a:p>
            <a:r>
              <a:rPr lang="en-US" altLang="pl-PL" sz="2400" dirty="0" smtClean="0"/>
              <a:t>Efficiency evaluation results </a:t>
            </a:r>
            <a:r>
              <a:rPr lang="pl-PL" altLang="pl-PL" sz="2400" dirty="0" smtClean="0"/>
              <a:t> </a:t>
            </a:r>
            <a:r>
              <a:rPr lang="en-US" altLang="pl-PL" sz="2400" dirty="0" smtClean="0"/>
              <a:t>show that the proposed approach is successful and that it can be used for </a:t>
            </a:r>
            <a:r>
              <a:rPr lang="en-US" altLang="pl-PL" sz="2400" dirty="0" err="1" smtClean="0"/>
              <a:t>multiscale</a:t>
            </a:r>
            <a:r>
              <a:rPr lang="en-US" altLang="pl-PL" sz="2400" dirty="0" smtClean="0"/>
              <a:t> applications in various research fields</a:t>
            </a:r>
            <a:endParaRPr lang="pl-PL" altLang="pl-PL" sz="2400" dirty="0" smtClean="0"/>
          </a:p>
          <a:p>
            <a:endParaRPr lang="pl-PL" altLang="pl-PL" sz="1600" dirty="0" smtClean="0"/>
          </a:p>
          <a:p>
            <a:endParaRPr lang="pl-PL" alt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3284538"/>
            <a:ext cx="7019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pl-PL" altLang="pl-PL" sz="3200">
                <a:solidFill>
                  <a:srgbClr val="000000"/>
                </a:solidFill>
              </a:rPr>
              <a:t>MAPPER at ACC Cyfronet AGH - see</a:t>
            </a:r>
            <a:endParaRPr lang="en-US" altLang="pl-PL" sz="3200">
              <a:solidFill>
                <a:srgbClr val="000000"/>
              </a:solidFill>
            </a:endParaRPr>
          </a:p>
        </p:txBody>
      </p:sp>
      <p:sp>
        <p:nvSpPr>
          <p:cNvPr id="36867" name="Prostokąt 3"/>
          <p:cNvSpPr>
            <a:spLocks noChangeArrowheads="1"/>
          </p:cNvSpPr>
          <p:nvPr/>
        </p:nvSpPr>
        <p:spPr bwMode="auto">
          <a:xfrm>
            <a:off x="7691438" y="4327525"/>
            <a:ext cx="1452562" cy="1436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/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265238" y="4294188"/>
            <a:ext cx="7675562" cy="2359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dirty="0" smtClean="0"/>
              <a:t>http</a:t>
            </a:r>
            <a:r>
              <a:rPr lang="pl-PL" altLang="pl-PL" dirty="0"/>
              <a:t>://</a:t>
            </a:r>
            <a:r>
              <a:rPr lang="pl-PL" altLang="pl-PL" dirty="0" smtClean="0"/>
              <a:t>dice.cyfronet.pl/</a:t>
            </a:r>
            <a:endParaRPr lang="pl-PL" altLang="pl-PL" dirty="0"/>
          </a:p>
          <a:p>
            <a:endParaRPr lang="pl-PL" altLang="pl-PL" dirty="0">
              <a:hlinkClick r:id="rId3"/>
            </a:endParaRPr>
          </a:p>
          <a:p>
            <a:pPr lvl="1">
              <a:buFont typeface="Arial" charset="0"/>
              <a:buChar char="•"/>
            </a:pPr>
            <a:r>
              <a:rPr lang="pl-PL" altLang="pl-PL" dirty="0"/>
              <a:t>Project </a:t>
            </a:r>
            <a:r>
              <a:rPr lang="pl-PL" altLang="pl-PL" dirty="0" err="1"/>
              <a:t>publications</a:t>
            </a:r>
            <a:r>
              <a:rPr lang="pl-PL" altLang="pl-PL" dirty="0"/>
              <a:t>, </a:t>
            </a:r>
            <a:r>
              <a:rPr lang="pl-PL" altLang="pl-PL" dirty="0" err="1"/>
              <a:t>presentations</a:t>
            </a:r>
            <a:r>
              <a:rPr lang="pl-PL" altLang="pl-PL" dirty="0"/>
              <a:t> and </a:t>
            </a:r>
            <a:r>
              <a:rPr lang="pl-PL" altLang="pl-PL" dirty="0" err="1"/>
              <a:t>posters</a:t>
            </a:r>
            <a:endParaRPr lang="en-US" altLang="pl-PL" dirty="0"/>
          </a:p>
          <a:p>
            <a:pPr lvl="1">
              <a:buFont typeface="Arial" charset="0"/>
              <a:buChar char="•"/>
            </a:pPr>
            <a:r>
              <a:rPr lang="en-US" altLang="pl-PL" dirty="0"/>
              <a:t>Administrators manuals</a:t>
            </a:r>
          </a:p>
          <a:p>
            <a:pPr lvl="1">
              <a:buFont typeface="Arial" charset="0"/>
              <a:buChar char="•"/>
            </a:pPr>
            <a:r>
              <a:rPr lang="en-US" altLang="pl-PL" dirty="0"/>
              <a:t>Tutorials for end users </a:t>
            </a:r>
            <a:endParaRPr lang="pl-PL" altLang="pl-PL" dirty="0"/>
          </a:p>
          <a:p>
            <a:pPr lvl="1">
              <a:buFont typeface="Arial" charset="0"/>
              <a:buChar char="•"/>
            </a:pPr>
            <a:r>
              <a:rPr lang="pl-PL" altLang="pl-PL" dirty="0" err="1"/>
              <a:t>Demonstration</a:t>
            </a:r>
            <a:r>
              <a:rPr lang="pl-PL" altLang="pl-PL" dirty="0"/>
              <a:t> </a:t>
            </a:r>
            <a:r>
              <a:rPr lang="pl-PL" altLang="pl-PL" dirty="0" err="1"/>
              <a:t>videos</a:t>
            </a:r>
            <a:r>
              <a:rPr lang="pl-PL" altLang="pl-PL" dirty="0"/>
              <a:t> from </a:t>
            </a:r>
            <a:r>
              <a:rPr lang="pl-PL" altLang="pl-PL" dirty="0" err="1"/>
              <a:t>all</a:t>
            </a:r>
            <a:r>
              <a:rPr lang="pl-PL" altLang="pl-PL" dirty="0"/>
              <a:t> </a:t>
            </a:r>
            <a:r>
              <a:rPr lang="pl-PL" altLang="pl-PL" dirty="0" err="1"/>
              <a:t>meetings</a:t>
            </a:r>
            <a:endParaRPr lang="en-US" alt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070600" cy="717550"/>
          </a:xfrm>
        </p:spPr>
        <p:txBody>
          <a:bodyPr/>
          <a:lstStyle/>
          <a:p>
            <a:pPr algn="ctr"/>
            <a:r>
              <a:rPr lang="pl-PL" altLang="pl-PL" sz="3600" smtClean="0"/>
              <a:t>Overview of the Tools </a:t>
            </a:r>
            <a:endParaRPr lang="en-US" altLang="pl-PL" sz="3600" smtClean="0"/>
          </a:p>
        </p:txBody>
      </p:sp>
      <p:sp>
        <p:nvSpPr>
          <p:cNvPr id="18435" name="Rectangle 9"/>
          <p:cNvSpPr txBox="1">
            <a:spLocks noChangeArrowheads="1"/>
          </p:cNvSpPr>
          <p:nvPr/>
        </p:nvSpPr>
        <p:spPr bwMode="auto">
          <a:xfrm>
            <a:off x="571500" y="6429375"/>
            <a:ext cx="8207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pl-PL" sz="14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t>WP8 Programming and Execution Tools after Year </a:t>
            </a:r>
            <a:r>
              <a:rPr lang="pl-PL" altLang="pl-PL" sz="14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t>3</a:t>
            </a:r>
            <a:endParaRPr lang="en-US" altLang="pl-PL" sz="14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pl-PL">
              <a:solidFill>
                <a:srgbClr val="000000"/>
              </a:solidFill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04913"/>
            <a:ext cx="7723188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19100" y="115888"/>
            <a:ext cx="6191250" cy="920750"/>
          </a:xfrm>
        </p:spPr>
        <p:txBody>
          <a:bodyPr/>
          <a:lstStyle/>
          <a:p>
            <a:pPr algn="ctr"/>
            <a:r>
              <a:rPr lang="pl-PL" altLang="pl-PL" sz="3600" smtClean="0"/>
              <a:t>Cooperation with external users</a:t>
            </a:r>
            <a:endParaRPr lang="en-US" altLang="pl-PL" sz="3600" smtClean="0"/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>
          <a:xfrm>
            <a:off x="0" y="1192213"/>
            <a:ext cx="9045575" cy="46783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pl-PL" smtClean="0"/>
              <a:t>Summer School on Grid and Cloud Workflows and Gateways, 1-6 July 2013, Budapest, </a:t>
            </a:r>
            <a:endParaRPr lang="pl-PL" altLang="pl-PL" smtClean="0"/>
          </a:p>
          <a:p>
            <a:pPr lvl="1">
              <a:buFont typeface="Arial" charset="0"/>
              <a:buChar char="•"/>
            </a:pPr>
            <a:r>
              <a:rPr lang="pl-PL" altLang="pl-PL" smtClean="0"/>
              <a:t>MAPPER tools are intruduced to PL-Grid users</a:t>
            </a:r>
          </a:p>
          <a:p>
            <a:pPr lvl="2">
              <a:buFont typeface="Arial" charset="0"/>
              <a:buChar char="•"/>
            </a:pPr>
            <a:r>
              <a:rPr lang="en-US" altLang="pl-PL" smtClean="0"/>
              <a:t>http://www.plgrid.pl/en</a:t>
            </a:r>
            <a:endParaRPr lang="pl-PL" altLang="pl-PL" smtClean="0"/>
          </a:p>
          <a:p>
            <a:pPr lvl="1">
              <a:buFont typeface="Arial" charset="0"/>
              <a:buChar char="•"/>
            </a:pPr>
            <a:r>
              <a:rPr lang="pl-PL" altLang="pl-PL" smtClean="0"/>
              <a:t>Collaboration with Dr Łukasz Rauch from </a:t>
            </a:r>
            <a:r>
              <a:rPr lang="en-US" altLang="pl-PL" smtClean="0"/>
              <a:t>Department of Applied Computer Science and Modelling AGH</a:t>
            </a:r>
            <a:r>
              <a:rPr lang="pl-PL" altLang="pl-PL" smtClean="0"/>
              <a:t>, Kraków</a:t>
            </a:r>
          </a:p>
          <a:p>
            <a:pPr lvl="2">
              <a:buFont typeface="Arial" charset="0"/>
              <a:buChar char="•"/>
            </a:pPr>
            <a:r>
              <a:rPr lang="en-US" altLang="pl-PL" smtClean="0"/>
              <a:t>Results of using WP8 tools for an external metallurgical application were presented as a poster (“Efficient Execution of Grid-based Multiscale Applications for Metallurgical Industry”) by B. Wilk et al</a:t>
            </a:r>
            <a:r>
              <a:rPr lang="pl-PL" altLang="pl-PL" smtClean="0"/>
              <a:t>. in Budapest</a:t>
            </a:r>
          </a:p>
          <a:p>
            <a:pPr lvl="1">
              <a:buFont typeface="Arial" charset="0"/>
              <a:buChar char="•"/>
            </a:pPr>
            <a:r>
              <a:rPr lang="pl-PL" altLang="pl-PL" smtClean="0"/>
              <a:t>GridSpace installation and deployment for</a:t>
            </a:r>
            <a:r>
              <a:rPr lang="en-US" altLang="pl-PL" smtClean="0"/>
              <a:t> the community of 3D object retrieval through CNR-IMATI institute in Genova . </a:t>
            </a:r>
            <a:endParaRPr lang="pl-PL" altLang="pl-PL" smtClean="0"/>
          </a:p>
          <a:p>
            <a:pPr lvl="3">
              <a:buFont typeface="Arial" charset="0"/>
              <a:buChar char="•"/>
            </a:pPr>
            <a:endParaRPr lang="en-US" altLang="pl-PL" b="1" smtClean="0"/>
          </a:p>
          <a:p>
            <a:pPr lvl="2"/>
            <a:endParaRPr lang="en-US" altLang="pl-PL" sz="1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z="3600" smtClean="0"/>
              <a:t>Multiscale Modeling Language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/>
              <a:t>and JMML library</a:t>
            </a:r>
            <a:endParaRPr lang="en-US" altLang="pl-PL" sz="3600" smtClean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28575" y="1435100"/>
            <a:ext cx="4646613" cy="4678363"/>
          </a:xfrm>
        </p:spPr>
        <p:txBody>
          <a:bodyPr/>
          <a:lstStyle/>
          <a:p>
            <a:r>
              <a:rPr lang="pl-PL" altLang="pl-PL" sz="1800" smtClean="0"/>
              <a:t>MML u</a:t>
            </a:r>
            <a:r>
              <a:rPr lang="en-US" altLang="pl-PL" sz="1800" smtClean="0"/>
              <a:t>niformly describes multiscale models and their computational implementation on abstract level</a:t>
            </a:r>
            <a:r>
              <a:rPr lang="pl-PL" altLang="pl-PL" sz="1800" smtClean="0"/>
              <a:t> </a:t>
            </a:r>
          </a:p>
          <a:p>
            <a:pPr lvl="1"/>
            <a:r>
              <a:rPr lang="pl-PL" altLang="pl-PL" sz="1400" smtClean="0"/>
              <a:t>Textual form (XMML) and graphical form (</a:t>
            </a:r>
            <a:r>
              <a:rPr lang="en-US" altLang="pl-PL" sz="1400" smtClean="0"/>
              <a:t>g</a:t>
            </a:r>
            <a:r>
              <a:rPr lang="pl-PL" altLang="pl-PL" sz="1400" smtClean="0"/>
              <a:t>MML) </a:t>
            </a:r>
          </a:p>
          <a:p>
            <a:pPr lvl="1"/>
            <a:r>
              <a:rPr lang="pl-PL" altLang="pl-PL" sz="1400" smtClean="0"/>
              <a:t>Describes: </a:t>
            </a:r>
            <a:r>
              <a:rPr lang="en-US" altLang="pl-PL" sz="1400" smtClean="0"/>
              <a:t>scale submodules</a:t>
            </a:r>
            <a:r>
              <a:rPr lang="pl-PL" altLang="pl-PL" sz="1400" smtClean="0"/>
              <a:t>, </a:t>
            </a:r>
            <a:r>
              <a:rPr lang="en-US" altLang="pl-PL" sz="1400" smtClean="0"/>
              <a:t>scaleless  mappers and fi</a:t>
            </a:r>
            <a:r>
              <a:rPr lang="pl-PL" altLang="pl-PL" sz="1400" smtClean="0"/>
              <a:t>lters and their connection scheme</a:t>
            </a:r>
          </a:p>
          <a:p>
            <a:pPr lvl="1"/>
            <a:r>
              <a:rPr lang="pl-PL" altLang="pl-PL" sz="1400" smtClean="0"/>
              <a:t>New MML </a:t>
            </a:r>
            <a:r>
              <a:rPr lang="en-US" altLang="pl-PL" sz="1400" smtClean="0"/>
              <a:t>element </a:t>
            </a:r>
            <a:r>
              <a:rPr lang="pl-PL" altLang="pl-PL" sz="1400" smtClean="0"/>
              <a:t>that terminates conduit - </a:t>
            </a:r>
            <a:r>
              <a:rPr lang="en-US" altLang="pl-PL" sz="1400" smtClean="0"/>
              <a:t> </a:t>
            </a:r>
            <a:r>
              <a:rPr lang="en-US" altLang="pl-PL" sz="1400" i="1" smtClean="0"/>
              <a:t>terminal</a:t>
            </a:r>
            <a:r>
              <a:rPr lang="pl-PL" altLang="pl-PL" sz="1400" i="1" smtClean="0"/>
              <a:t> </a:t>
            </a:r>
            <a:r>
              <a:rPr lang="en-US" altLang="pl-PL" sz="1400" smtClean="0"/>
              <a:t> </a:t>
            </a:r>
            <a:r>
              <a:rPr lang="pl-PL" altLang="pl-PL" sz="1400" smtClean="0"/>
              <a:t>(</a:t>
            </a:r>
            <a:r>
              <a:rPr lang="en-US" altLang="pl-PL" sz="1400" smtClean="0"/>
              <a:t>a source and a sink</a:t>
            </a:r>
            <a:r>
              <a:rPr lang="pl-PL" altLang="pl-PL" sz="1400" smtClean="0"/>
              <a:t>)</a:t>
            </a:r>
            <a:r>
              <a:rPr lang="en-US" altLang="pl-PL" sz="1400" smtClean="0"/>
              <a:t>. </a:t>
            </a:r>
            <a:endParaRPr lang="pl-PL" altLang="pl-PL" sz="1400" smtClean="0"/>
          </a:p>
          <a:p>
            <a:r>
              <a:rPr lang="pl-PL" altLang="pl-PL" sz="1800" smtClean="0"/>
              <a:t>jMML library handles MML, n</a:t>
            </a:r>
            <a:r>
              <a:rPr lang="en-US" altLang="pl-PL" sz="1800" smtClean="0"/>
              <a:t>ew</a:t>
            </a:r>
            <a:r>
              <a:rPr lang="pl-PL" altLang="pl-PL" sz="1800" smtClean="0"/>
              <a:t> features:</a:t>
            </a:r>
          </a:p>
          <a:p>
            <a:pPr lvl="1"/>
            <a:r>
              <a:rPr lang="pl-PL" altLang="pl-PL" sz="1400" smtClean="0"/>
              <a:t>outputting </a:t>
            </a:r>
            <a:r>
              <a:rPr lang="en-US" altLang="pl-PL" sz="1400" smtClean="0"/>
              <a:t>MUSCLE configuration file for a given xMML file.</a:t>
            </a:r>
            <a:endParaRPr lang="pl-PL" altLang="pl-PL" sz="1400" smtClean="0"/>
          </a:p>
          <a:p>
            <a:pPr lvl="1"/>
            <a:r>
              <a:rPr lang="en-US" altLang="pl-PL" sz="1400" smtClean="0"/>
              <a:t>generat</a:t>
            </a:r>
            <a:r>
              <a:rPr lang="pl-PL" altLang="pl-PL" sz="1400" smtClean="0"/>
              <a:t>ing</a:t>
            </a:r>
            <a:r>
              <a:rPr lang="en-US" altLang="pl-PL" sz="1400" smtClean="0"/>
              <a:t> a directory structure with preliminary code  based on the xMML file.</a:t>
            </a:r>
          </a:p>
          <a:p>
            <a:endParaRPr lang="en-US" altLang="pl-PL" sz="18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179638"/>
            <a:ext cx="47561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pole tekstowe 49"/>
          <p:cNvSpPr txBox="1">
            <a:spLocks noChangeArrowheads="1"/>
          </p:cNvSpPr>
          <p:nvPr/>
        </p:nvSpPr>
        <p:spPr bwMode="auto">
          <a:xfrm>
            <a:off x="5280025" y="3873500"/>
            <a:ext cx="3089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100" b="1">
                <a:solidFill>
                  <a:srgbClr val="000000"/>
                </a:solidFill>
              </a:rPr>
              <a:t>Example for Instent Restenosis Application</a:t>
            </a:r>
            <a:endParaRPr lang="en-GB" altLang="pl-PL" sz="1100" b="1">
              <a:solidFill>
                <a:srgbClr val="000000"/>
              </a:solidFill>
            </a:endParaRPr>
          </a:p>
        </p:txBody>
      </p:sp>
      <p:sp>
        <p:nvSpPr>
          <p:cNvPr id="17415" name="pole tekstowe 50"/>
          <p:cNvSpPr txBox="1">
            <a:spLocks noChangeArrowheads="1"/>
          </p:cNvSpPr>
          <p:nvPr/>
        </p:nvSpPr>
        <p:spPr bwMode="auto">
          <a:xfrm>
            <a:off x="5651500" y="4371975"/>
            <a:ext cx="20796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200">
                <a:solidFill>
                  <a:srgbClr val="000000"/>
                </a:solidFill>
              </a:rPr>
              <a:t>IC – initial conditions</a:t>
            </a:r>
          </a:p>
          <a:p>
            <a:r>
              <a:rPr lang="pl-PL" altLang="pl-PL" sz="1200">
                <a:solidFill>
                  <a:srgbClr val="000000"/>
                </a:solidFill>
              </a:rPr>
              <a:t>DD- drug diffusion</a:t>
            </a:r>
          </a:p>
          <a:p>
            <a:r>
              <a:rPr lang="pl-PL" altLang="pl-PL" sz="1200">
                <a:solidFill>
                  <a:srgbClr val="000000"/>
                </a:solidFill>
              </a:rPr>
              <a:t>BF – blood flow</a:t>
            </a:r>
          </a:p>
          <a:p>
            <a:r>
              <a:rPr lang="pl-PL" altLang="pl-PL" sz="1200">
                <a:solidFill>
                  <a:srgbClr val="000000"/>
                </a:solidFill>
              </a:rPr>
              <a:t>SMC – smooth muscle cells</a:t>
            </a:r>
          </a:p>
          <a:p>
            <a:endParaRPr lang="en-GB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l-PL" sz="2400" dirty="0" smtClean="0"/>
              <a:t>statistics of successful execution of complete multi-scale simulations</a:t>
            </a:r>
            <a:r>
              <a:rPr lang="pl-PL" altLang="pl-PL" sz="2400" dirty="0" smtClean="0"/>
              <a:t> (Jan –Sep 2013)</a:t>
            </a:r>
          </a:p>
          <a:p>
            <a:pPr lvl="1"/>
            <a:r>
              <a:rPr lang="en-US" altLang="pl-PL" sz="2000" dirty="0" smtClean="0"/>
              <a:t>the provenance system </a:t>
            </a:r>
            <a:r>
              <a:rPr lang="pl-PL" altLang="pl-PL" sz="2000" dirty="0" smtClean="0"/>
              <a:t>was </a:t>
            </a:r>
            <a:r>
              <a:rPr lang="pl-PL" altLang="pl-PL" sz="2000" dirty="0" err="1" smtClean="0"/>
              <a:t>used</a:t>
            </a:r>
            <a:r>
              <a:rPr lang="pl-PL" altLang="pl-PL" sz="2000" dirty="0" smtClean="0"/>
              <a:t> </a:t>
            </a:r>
            <a:r>
              <a:rPr lang="en-US" altLang="pl-PL" sz="2000" dirty="0" smtClean="0"/>
              <a:t>to track execution of individual simulation stages.</a:t>
            </a:r>
            <a:endParaRPr lang="pl-PL" altLang="pl-PL" sz="2000" dirty="0" smtClean="0"/>
          </a:p>
          <a:p>
            <a:pPr lvl="1"/>
            <a:r>
              <a:rPr lang="en-US" altLang="pl-PL" sz="2000" dirty="0" smtClean="0"/>
              <a:t>users completed 2326 snippet runs which can be interpreted as executions of a single simulation stage. </a:t>
            </a:r>
            <a:endParaRPr lang="pl-PL" altLang="pl-PL" sz="2000" dirty="0" smtClean="0"/>
          </a:p>
          <a:p>
            <a:pPr lvl="1"/>
            <a:r>
              <a:rPr lang="en-US" altLang="pl-PL" sz="2000" dirty="0" smtClean="0"/>
              <a:t>the </a:t>
            </a:r>
            <a:r>
              <a:rPr lang="en-US" altLang="pl-PL" sz="2000" dirty="0" err="1" smtClean="0"/>
              <a:t>GridSpace</a:t>
            </a:r>
            <a:r>
              <a:rPr lang="en-US" altLang="pl-PL" sz="2000" dirty="0" smtClean="0"/>
              <a:t> login operation was performed successfully 1563 times,</a:t>
            </a:r>
            <a:endParaRPr lang="pl-PL" altLang="pl-PL" sz="2000" dirty="0" smtClean="0"/>
          </a:p>
          <a:p>
            <a:pPr lvl="1"/>
            <a:r>
              <a:rPr lang="en-US" altLang="pl-PL" sz="2000" dirty="0" smtClean="0"/>
              <a:t>users converted their MAD MML designs to </a:t>
            </a:r>
            <a:r>
              <a:rPr lang="en-US" altLang="pl-PL" sz="2000" dirty="0" err="1" smtClean="0"/>
              <a:t>GridSpace</a:t>
            </a:r>
            <a:r>
              <a:rPr lang="en-US" altLang="pl-PL" sz="2000" dirty="0" smtClean="0"/>
              <a:t> experiments 232 times,</a:t>
            </a:r>
            <a:endParaRPr lang="pl-PL" altLang="pl-PL" sz="2000" dirty="0" smtClean="0"/>
          </a:p>
          <a:p>
            <a:pPr lvl="1"/>
            <a:r>
              <a:rPr lang="en-US" altLang="pl-PL" sz="2000" dirty="0" err="1" smtClean="0"/>
              <a:t>GridSpace</a:t>
            </a:r>
            <a:r>
              <a:rPr lang="en-US" altLang="pl-PL" sz="2000" dirty="0" smtClean="0"/>
              <a:t> experiments were created (including those based on MML) 553 times</a:t>
            </a:r>
            <a:endParaRPr lang="pl-PL" altLang="pl-PL" sz="2000" dirty="0" smtClean="0"/>
          </a:p>
          <a:p>
            <a:pPr lvl="1"/>
            <a:endParaRPr lang="pl-PL" altLang="pl-PL" sz="2000" dirty="0" smtClean="0"/>
          </a:p>
          <a:p>
            <a:endParaRPr lang="en-US" altLang="pl-PL" sz="4000" dirty="0" smtClean="0"/>
          </a:p>
          <a:p>
            <a:endParaRPr lang="pl-PL" alt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WP8 Programming and Execution Tools after Year </a:t>
            </a:r>
            <a:r>
              <a:rPr lang="pl-PL" dirty="0" smtClean="0"/>
              <a:t>3</a:t>
            </a:r>
            <a:endParaRPr lang="en-US" dirty="0"/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pl-PL" sz="2800" smtClean="0">
                <a:latin typeface="Arial" charset="0"/>
                <a:cs typeface="Arial" charset="0"/>
              </a:rPr>
              <a:t>Evaluation of efficiency</a:t>
            </a:r>
          </a:p>
        </p:txBody>
      </p:sp>
    </p:spTree>
    <p:extLst>
      <p:ext uri="{BB962C8B-B14F-4D97-AF65-F5344CB8AC3E}">
        <p14:creationId xmlns:p14="http://schemas.microsoft.com/office/powerpoint/2010/main" val="15185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z="3200" smtClean="0"/>
              <a:t>Statistics from monitoring MAPPER web pages </a:t>
            </a:r>
            <a:endParaRPr lang="pl-PL" altLang="pl-PL" sz="320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159125" y="1366838"/>
          <a:ext cx="5410199" cy="1513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363"/>
                <a:gridCol w="1982363"/>
                <a:gridCol w="1445473"/>
              </a:tblGrid>
              <a:tr h="378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Tool name</a:t>
                      </a:r>
                      <a:endParaRPr lang="pl-PL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Page Views</a:t>
                      </a:r>
                      <a:endParaRPr lang="pl-PL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Unique Page Views</a:t>
                      </a:r>
                      <a:endParaRPr lang="pl-PL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MAD</a:t>
                      </a:r>
                      <a:endParaRPr lang="pl-P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1503</a:t>
                      </a:r>
                      <a:endParaRPr lang="pl-P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700</a:t>
                      </a:r>
                      <a:endParaRPr lang="pl-P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MaMe</a:t>
                      </a:r>
                      <a:endParaRPr lang="pl-P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1000</a:t>
                      </a:r>
                      <a:endParaRPr lang="pl-P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435</a:t>
                      </a:r>
                      <a:endParaRPr lang="pl-P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GridSpace EW</a:t>
                      </a:r>
                      <a:endParaRPr lang="pl-P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1392</a:t>
                      </a:r>
                      <a:endParaRPr lang="pl-P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633</a:t>
                      </a:r>
                      <a:endParaRPr lang="pl-P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433" marB="63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WP8 Programming and Execution Tools after Year </a:t>
            </a:r>
            <a:r>
              <a:rPr lang="pl-PL" dirty="0" smtClean="0"/>
              <a:t>3</a:t>
            </a:r>
            <a:endParaRPr lang="en-US" dirty="0"/>
          </a:p>
        </p:txBody>
      </p:sp>
      <p:sp>
        <p:nvSpPr>
          <p:cNvPr id="32794" name="Rectangle 2"/>
          <p:cNvSpPr>
            <a:spLocks noChangeArrowheads="1"/>
          </p:cNvSpPr>
          <p:nvPr/>
        </p:nvSpPr>
        <p:spPr bwMode="auto">
          <a:xfrm>
            <a:off x="3184525" y="2849563"/>
            <a:ext cx="5659438" cy="512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ru-RU" altLang="pl-PL" sz="1000" b="1" smtClean="0">
                <a:solidFill>
                  <a:srgbClr val="000000"/>
                </a:solidFill>
                <a:cs typeface="Times New Roman" pitchFamily="18" charset="0"/>
              </a:rPr>
              <a:t>Number of page views for MAD, MaMe and GridSpace EW tools</a:t>
            </a:r>
            <a:r>
              <a:rPr lang="en-US" altLang="pl-PL" sz="1000" b="1" smtClean="0">
                <a:solidFill>
                  <a:srgbClr val="000000"/>
                </a:solidFill>
                <a:cs typeface="Times New Roman" pitchFamily="18" charset="0"/>
              </a:rPr>
              <a:t> separately</a:t>
            </a:r>
            <a:r>
              <a:rPr lang="pl-PL" altLang="pl-PL" sz="1000" b="1" smtClean="0">
                <a:solidFill>
                  <a:srgbClr val="000000"/>
                </a:solidFill>
                <a:cs typeface="Times New Roman" pitchFamily="18" charset="0"/>
              </a:rPr>
              <a:t> (Jan-Sep 2013)</a:t>
            </a:r>
            <a:r>
              <a:rPr lang="ru-RU" altLang="pl-PL" sz="1000" b="1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pl-PL" altLang="pl-PL" sz="600" smtClean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pl-PL" altLang="pl-PL" smtClean="0">
              <a:solidFill>
                <a:srgbClr val="000000"/>
              </a:solidFill>
            </a:endParaRPr>
          </a:p>
        </p:txBody>
      </p:sp>
      <p:pic>
        <p:nvPicPr>
          <p:cNvPr id="32795" name="imag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582988"/>
            <a:ext cx="5400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3"/>
          <p:cNvSpPr>
            <a:spLocks noChangeArrowheads="1"/>
          </p:cNvSpPr>
          <p:nvPr/>
        </p:nvSpPr>
        <p:spPr bwMode="auto">
          <a:xfrm>
            <a:off x="1866900" y="4979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30175" y="1339850"/>
            <a:ext cx="29972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2000" kern="0" dirty="0" smtClean="0"/>
              <a:t>Monitoring </a:t>
            </a:r>
            <a:r>
              <a:rPr lang="pl-PL" sz="2000" kern="0" dirty="0" err="1" smtClean="0"/>
              <a:t>using</a:t>
            </a:r>
            <a:r>
              <a:rPr lang="pl-PL" sz="2000" kern="0" dirty="0" smtClean="0"/>
              <a:t> </a:t>
            </a:r>
            <a:r>
              <a:rPr lang="pl-PL" sz="2000" kern="0" dirty="0" err="1" smtClean="0"/>
              <a:t>google</a:t>
            </a:r>
            <a:r>
              <a:rPr lang="pl-PL" sz="2000" kern="0" dirty="0" smtClean="0"/>
              <a:t> </a:t>
            </a:r>
            <a:r>
              <a:rPr lang="pl-PL" sz="2000" kern="0" dirty="0" err="1" smtClean="0"/>
              <a:t>analytics</a:t>
            </a:r>
            <a:endParaRPr lang="pl-PL" sz="2000" kern="0" dirty="0" smtClean="0"/>
          </a:p>
          <a:p>
            <a:pPr>
              <a:defRPr/>
            </a:pPr>
            <a:r>
              <a:rPr lang="pl-PL" sz="2000" kern="0" dirty="0" smtClean="0"/>
              <a:t>Monitoring of web </a:t>
            </a:r>
            <a:r>
              <a:rPr lang="pl-PL" sz="2000" kern="0" dirty="0" err="1" smtClean="0"/>
              <a:t>interfaces</a:t>
            </a:r>
            <a:r>
              <a:rPr lang="pl-PL" sz="2000" kern="0" dirty="0" smtClean="0"/>
              <a:t> to the </a:t>
            </a:r>
            <a:r>
              <a:rPr lang="pl-PL" sz="2000" kern="0" dirty="0" err="1" smtClean="0"/>
              <a:t>tools</a:t>
            </a:r>
            <a:r>
              <a:rPr lang="pl-PL" sz="2000" kern="0" dirty="0" smtClean="0"/>
              <a:t>, administrator and </a:t>
            </a:r>
            <a:r>
              <a:rPr lang="pl-PL" sz="2000" kern="0" dirty="0" err="1" smtClean="0"/>
              <a:t>user</a:t>
            </a:r>
            <a:r>
              <a:rPr lang="pl-PL" sz="2000" kern="0" dirty="0" smtClean="0"/>
              <a:t> </a:t>
            </a:r>
            <a:r>
              <a:rPr lang="pl-PL" sz="2000" kern="0" dirty="0" err="1" smtClean="0"/>
              <a:t>manuals</a:t>
            </a:r>
            <a:r>
              <a:rPr lang="pl-PL" sz="2000" kern="0" dirty="0" smtClean="0"/>
              <a:t> and </a:t>
            </a:r>
            <a:r>
              <a:rPr lang="pl-PL" sz="2000" kern="0" dirty="0" err="1" smtClean="0"/>
              <a:t>downloads</a:t>
            </a:r>
            <a:r>
              <a:rPr lang="pl-PL" sz="2000" kern="0" dirty="0" smtClean="0"/>
              <a:t> of </a:t>
            </a:r>
            <a:r>
              <a:rPr lang="pl-PL" sz="2000" kern="0" dirty="0" err="1" smtClean="0"/>
              <a:t>source</a:t>
            </a:r>
            <a:r>
              <a:rPr lang="pl-PL" sz="2000" kern="0" dirty="0" smtClean="0"/>
              <a:t> </a:t>
            </a:r>
            <a:r>
              <a:rPr lang="pl-PL" sz="2000" kern="0" dirty="0" err="1" smtClean="0"/>
              <a:t>codes</a:t>
            </a:r>
            <a:r>
              <a:rPr lang="pl-PL" sz="2000" kern="0" dirty="0" smtClean="0"/>
              <a:t> </a:t>
            </a:r>
            <a:endParaRPr lang="en-US" sz="2000" kern="0" dirty="0" smtClean="0"/>
          </a:p>
          <a:p>
            <a:pPr>
              <a:defRPr/>
            </a:pPr>
            <a:r>
              <a:rPr lang="pl-PL" sz="2000" kern="0" dirty="0" smtClean="0"/>
              <a:t>Monitoring of p</a:t>
            </a:r>
            <a:r>
              <a:rPr lang="en-US" sz="2000" kern="0" dirty="0" smtClean="0"/>
              <a:t>age </a:t>
            </a:r>
            <a:r>
              <a:rPr lang="pl-PL" sz="2000" kern="0" dirty="0" smtClean="0"/>
              <a:t>v</a:t>
            </a:r>
            <a:r>
              <a:rPr lang="en-US" sz="2000" kern="0" dirty="0" err="1" smtClean="0"/>
              <a:t>iews</a:t>
            </a:r>
            <a:r>
              <a:rPr lang="pl-PL" sz="2000" kern="0" dirty="0" smtClean="0"/>
              <a:t>, u</a:t>
            </a:r>
            <a:r>
              <a:rPr lang="en-US" sz="2000" kern="0" dirty="0" err="1" smtClean="0"/>
              <a:t>nique</a:t>
            </a:r>
            <a:r>
              <a:rPr lang="en-US" sz="2000" kern="0" dirty="0" smtClean="0"/>
              <a:t> </a:t>
            </a:r>
            <a:r>
              <a:rPr lang="pl-PL" sz="2000" kern="0" dirty="0" smtClean="0"/>
              <a:t>p</a:t>
            </a:r>
            <a:r>
              <a:rPr lang="en-US" sz="2000" kern="0" dirty="0" smtClean="0"/>
              <a:t>age </a:t>
            </a:r>
            <a:r>
              <a:rPr lang="pl-PL" sz="2000" kern="0" dirty="0" smtClean="0"/>
              <a:t>v</a:t>
            </a:r>
            <a:r>
              <a:rPr lang="en-US" sz="2000" kern="0" dirty="0" err="1" smtClean="0"/>
              <a:t>iews</a:t>
            </a:r>
            <a:r>
              <a:rPr lang="pl-PL" sz="2000" kern="0" dirty="0" smtClean="0"/>
              <a:t> and v</a:t>
            </a:r>
            <a:r>
              <a:rPr lang="en-US" sz="2000" kern="0" dirty="0" err="1" smtClean="0"/>
              <a:t>isit</a:t>
            </a:r>
            <a:r>
              <a:rPr lang="pl-PL" sz="2000" kern="0" dirty="0" smtClean="0"/>
              <a:t>s</a:t>
            </a:r>
            <a:r>
              <a:rPr lang="en-US" sz="2000" kern="0" dirty="0" smtClean="0"/>
              <a:t> </a:t>
            </a:r>
            <a:endParaRPr lang="pl-PL" sz="2000" kern="0" dirty="0" smtClean="0"/>
          </a:p>
          <a:p>
            <a:pPr>
              <a:defRPr/>
            </a:pPr>
            <a:endParaRPr lang="pl-PL" sz="2000" kern="0" dirty="0"/>
          </a:p>
        </p:txBody>
      </p:sp>
    </p:spTree>
    <p:extLst>
      <p:ext uri="{BB962C8B-B14F-4D97-AF65-F5344CB8AC3E}">
        <p14:creationId xmlns:p14="http://schemas.microsoft.com/office/powerpoint/2010/main" val="26869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16" name="Oval 40"/>
          <p:cNvSpPr>
            <a:spLocks noChangeArrowheads="1"/>
          </p:cNvSpPr>
          <p:nvPr/>
        </p:nvSpPr>
        <p:spPr bwMode="auto">
          <a:xfrm>
            <a:off x="431799" y="4797425"/>
            <a:ext cx="3311525" cy="1123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4837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r>
              <a:rPr lang="pl-PL" altLang="pl-PL" sz="3600" dirty="0" err="1" smtClean="0">
                <a:solidFill>
                  <a:schemeClr val="tx1"/>
                </a:solidFill>
              </a:rPr>
              <a:t>Multiscale</a:t>
            </a:r>
            <a:r>
              <a:rPr lang="pl-PL" altLang="pl-PL" sz="3600" dirty="0" smtClean="0">
                <a:solidFill>
                  <a:schemeClr val="tx1"/>
                </a:solidFill>
              </a:rPr>
              <a:t> </a:t>
            </a:r>
            <a:r>
              <a:rPr lang="pl-PL" altLang="pl-PL" sz="3600" dirty="0" err="1" smtClean="0">
                <a:solidFill>
                  <a:schemeClr val="tx1"/>
                </a:solidFill>
              </a:rPr>
              <a:t>Simulations</a:t>
            </a:r>
            <a:endParaRPr lang="pl-PL" altLang="pl-PL" sz="3600" dirty="0" smtClean="0">
              <a:solidFill>
                <a:schemeClr val="tx1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54" y="1161256"/>
            <a:ext cx="428171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defTabSz="914400"/>
            <a:r>
              <a:rPr lang="pl-PL" altLang="pl-PL" sz="2200" dirty="0" err="1" smtClean="0">
                <a:solidFill>
                  <a:schemeClr val="tx1"/>
                </a:solidFill>
              </a:rPr>
              <a:t>Consists</a:t>
            </a:r>
            <a:r>
              <a:rPr lang="pl-PL" altLang="pl-PL" sz="2200" dirty="0" smtClean="0">
                <a:solidFill>
                  <a:schemeClr val="tx1"/>
                </a:solidFill>
              </a:rPr>
              <a:t> of </a:t>
            </a:r>
            <a:r>
              <a:rPr lang="pl-PL" altLang="pl-PL" sz="2200" dirty="0" err="1" smtClean="0">
                <a:solidFill>
                  <a:schemeClr val="tx1"/>
                </a:solidFill>
              </a:rPr>
              <a:t>modules</a:t>
            </a:r>
            <a:r>
              <a:rPr lang="pl-PL" altLang="pl-PL" sz="2200" dirty="0" smtClean="0">
                <a:solidFill>
                  <a:schemeClr val="tx1"/>
                </a:solidFill>
              </a:rPr>
              <a:t> of </a:t>
            </a:r>
            <a:r>
              <a:rPr lang="pl-PL" altLang="pl-PL" sz="2200" dirty="0" err="1" smtClean="0">
                <a:solidFill>
                  <a:schemeClr val="tx1"/>
                </a:solidFill>
              </a:rPr>
              <a:t>different</a:t>
            </a:r>
            <a:r>
              <a:rPr lang="pl-PL" altLang="pl-PL" sz="2200" dirty="0" smtClean="0">
                <a:solidFill>
                  <a:schemeClr val="tx1"/>
                </a:solidFill>
              </a:rPr>
              <a:t> </a:t>
            </a:r>
            <a:r>
              <a:rPr lang="pl-PL" altLang="pl-PL" sz="2200" dirty="0" err="1" smtClean="0">
                <a:solidFill>
                  <a:schemeClr val="tx1"/>
                </a:solidFill>
              </a:rPr>
              <a:t>scale</a:t>
            </a:r>
            <a:endParaRPr lang="pl-PL" altLang="pl-PL" sz="2200" dirty="0" smtClean="0">
              <a:solidFill>
                <a:schemeClr val="tx1"/>
              </a:solidFill>
            </a:endParaRPr>
          </a:p>
          <a:p>
            <a:pPr marL="447675" indent="-447675" defTabSz="914400"/>
            <a:r>
              <a:rPr lang="pl-PL" altLang="pl-PL" sz="2200" dirty="0" err="1" smtClean="0">
                <a:solidFill>
                  <a:schemeClr val="tx1"/>
                </a:solidFill>
              </a:rPr>
              <a:t>Examples</a:t>
            </a:r>
            <a:r>
              <a:rPr lang="pl-PL" altLang="pl-PL" sz="2200" dirty="0" smtClean="0">
                <a:solidFill>
                  <a:schemeClr val="tx1"/>
                </a:solidFill>
              </a:rPr>
              <a:t> – </a:t>
            </a:r>
            <a:r>
              <a:rPr lang="pl-PL" altLang="pl-PL" sz="2200" dirty="0" err="1" smtClean="0">
                <a:solidFill>
                  <a:schemeClr val="tx1"/>
                </a:solidFill>
              </a:rPr>
              <a:t>e.g</a:t>
            </a:r>
            <a:r>
              <a:rPr lang="pl-PL" altLang="pl-PL" sz="2200" dirty="0" smtClean="0">
                <a:solidFill>
                  <a:schemeClr val="tx1"/>
                </a:solidFill>
              </a:rPr>
              <a:t>. </a:t>
            </a:r>
            <a:r>
              <a:rPr lang="pl-PL" altLang="pl-PL" sz="2200" dirty="0" err="1" smtClean="0">
                <a:solidFill>
                  <a:schemeClr val="tx1"/>
                </a:solidFill>
              </a:rPr>
              <a:t>modelling</a:t>
            </a:r>
            <a:r>
              <a:rPr lang="pl-PL" altLang="pl-PL" sz="2200" dirty="0" smtClean="0">
                <a:solidFill>
                  <a:schemeClr val="tx1"/>
                </a:solidFill>
              </a:rPr>
              <a:t>:</a:t>
            </a:r>
          </a:p>
          <a:p>
            <a:pPr marL="889000" lvl="1" indent="-439738" defTabSz="914400"/>
            <a:r>
              <a:rPr lang="pl-PL" altLang="pl-PL" sz="2000" dirty="0" err="1" smtClean="0">
                <a:solidFill>
                  <a:schemeClr val="tx1"/>
                </a:solidFill>
              </a:rPr>
              <a:t>Physiological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processes</a:t>
            </a:r>
            <a:endParaRPr lang="pl-PL" altLang="pl-PL" sz="2000" dirty="0" smtClean="0">
              <a:solidFill>
                <a:schemeClr val="tx1"/>
              </a:solidFill>
            </a:endParaRPr>
          </a:p>
          <a:p>
            <a:pPr marL="889000" lvl="1" indent="-439738" defTabSz="914400"/>
            <a:r>
              <a:rPr lang="pl-PL" altLang="pl-PL" sz="2000" dirty="0" err="1" smtClean="0">
                <a:solidFill>
                  <a:schemeClr val="tx1"/>
                </a:solidFill>
              </a:rPr>
              <a:t>Atomic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sz="2000" dirty="0" err="1">
                <a:solidFill>
                  <a:schemeClr val="tx1"/>
                </a:solidFill>
              </a:rPr>
              <a:t>f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usion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process</a:t>
            </a:r>
            <a:endParaRPr lang="pl-PL" altLang="pl-PL" sz="2000" dirty="0" smtClean="0">
              <a:solidFill>
                <a:schemeClr val="tx1"/>
              </a:solidFill>
            </a:endParaRPr>
          </a:p>
          <a:p>
            <a:pPr marL="889000" lvl="1" indent="-439738" defTabSz="914400"/>
            <a:r>
              <a:rPr lang="pl-PL" altLang="pl-PL" sz="2000" dirty="0" err="1" smtClean="0">
                <a:solidFill>
                  <a:schemeClr val="tx1"/>
                </a:solidFill>
              </a:rPr>
              <a:t>Irrigation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canals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</a:p>
          <a:p>
            <a:pPr marL="889000" lvl="1" indent="-439738" defTabSz="914400"/>
            <a:r>
              <a:rPr lang="pl-PL" altLang="pl-PL" sz="2000" dirty="0" err="1" smtClean="0">
                <a:solidFill>
                  <a:schemeClr val="tx1"/>
                </a:solidFill>
              </a:rPr>
              <a:t>Nanomaterials</a:t>
            </a:r>
            <a:r>
              <a:rPr lang="pl-PL" altLang="pl-PL" sz="2000" dirty="0" smtClean="0">
                <a:solidFill>
                  <a:schemeClr val="tx1"/>
                </a:solidFill>
              </a:rPr>
              <a:t>  </a:t>
            </a:r>
          </a:p>
          <a:p>
            <a:pPr marL="889000" lvl="1" indent="-439738" defTabSz="914400"/>
            <a:r>
              <a:rPr lang="pl-PL" altLang="pl-PL" sz="2000" dirty="0" smtClean="0">
                <a:solidFill>
                  <a:schemeClr val="tx1"/>
                </a:solidFill>
              </a:rPr>
              <a:t>and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many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more</a:t>
            </a:r>
            <a:r>
              <a:rPr lang="pl-PL" altLang="pl-PL" sz="2000" dirty="0" smtClean="0">
                <a:solidFill>
                  <a:schemeClr val="tx1"/>
                </a:solidFill>
              </a:rPr>
              <a:t> ...</a:t>
            </a:r>
          </a:p>
          <a:p>
            <a:pPr marL="889000" lvl="1" indent="-439738" defTabSz="914400"/>
            <a:endParaRPr lang="pl-PL" altLang="pl-PL" sz="2800" dirty="0" smtClean="0">
              <a:solidFill>
                <a:schemeClr val="tx1"/>
              </a:solidFill>
            </a:endParaRPr>
          </a:p>
          <a:p>
            <a:pPr marL="889000" lvl="1" indent="-439738" defTabSz="914400"/>
            <a:endParaRPr lang="pl-PL" altLang="pl-PL" sz="2800" dirty="0" smtClean="0"/>
          </a:p>
        </p:txBody>
      </p:sp>
      <p:pic>
        <p:nvPicPr>
          <p:cNvPr id="152610" name="Picture 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96975"/>
            <a:ext cx="3960812" cy="228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612" name="Picture 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3544888"/>
            <a:ext cx="4391025" cy="3313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614" name="Rectangle 38"/>
          <p:cNvSpPr>
            <a:spLocks noChangeArrowheads="1"/>
          </p:cNvSpPr>
          <p:nvPr/>
        </p:nvSpPr>
        <p:spPr bwMode="auto">
          <a:xfrm>
            <a:off x="649515" y="4984750"/>
            <a:ext cx="2663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47675" indent="-447675" eaLnBrk="0" hangingPunct="0">
              <a:defRPr sz="2200">
                <a:solidFill>
                  <a:srgbClr val="FFFFFF"/>
                </a:solidFill>
                <a:latin typeface="Constantia" pitchFamily="18" charset="0"/>
              </a:defRPr>
            </a:lvl1pPr>
            <a:lvl2pPr marL="889000" indent="-439738" eaLnBrk="0" hangingPunct="0">
              <a:spcBef>
                <a:spcPts val="600"/>
              </a:spcBef>
              <a:defRPr sz="2000">
                <a:solidFill>
                  <a:srgbClr val="FFFFFF"/>
                </a:solidFill>
                <a:latin typeface="Constantia" pitchFamily="18" charset="0"/>
              </a:defRPr>
            </a:lvl2pPr>
            <a:lvl3pPr marL="1293813" indent="-403225" eaLnBrk="0" hangingPunct="0">
              <a:spcBef>
                <a:spcPts val="525"/>
              </a:spcBef>
              <a:defRPr sz="1900">
                <a:solidFill>
                  <a:srgbClr val="FFFFFF"/>
                </a:solidFill>
                <a:latin typeface="Constantia" pitchFamily="18" charset="0"/>
              </a:defRPr>
            </a:lvl3pPr>
            <a:lvl4pPr marL="1681163" indent="-385763" eaLnBrk="0" hangingPunct="0">
              <a:spcBef>
                <a:spcPts val="500"/>
              </a:spcBef>
              <a:defRPr>
                <a:solidFill>
                  <a:srgbClr val="FFFFFF"/>
                </a:solidFill>
                <a:latin typeface="Constantia" pitchFamily="18" charset="0"/>
              </a:defRPr>
            </a:lvl4pPr>
            <a:lvl5pPr marL="2070100" indent="-387350" eaLnBrk="0" hangingPunct="0">
              <a:spcBef>
                <a:spcPts val="500"/>
              </a:spcBef>
              <a:defRPr>
                <a:solidFill>
                  <a:srgbClr val="FFFFFF"/>
                </a:solidFill>
                <a:latin typeface="Constantia" pitchFamily="18" charset="0"/>
              </a:defRPr>
            </a:lvl5pPr>
            <a:lvl6pPr marL="2527300" indent="-38735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Constantia" pitchFamily="18" charset="0"/>
              </a:defRPr>
            </a:lvl6pPr>
            <a:lvl7pPr marL="2984500" indent="-38735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Constantia" pitchFamily="18" charset="0"/>
              </a:defRPr>
            </a:lvl7pPr>
            <a:lvl8pPr marL="3441700" indent="-38735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Constantia" pitchFamily="18" charset="0"/>
              </a:defRPr>
            </a:lvl8pPr>
            <a:lvl9pPr marL="3898900" indent="-38735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Constantia" pitchFamily="18" charset="0"/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n-US" altLang="pl-PL" sz="1500" dirty="0">
                <a:solidFill>
                  <a:schemeClr val="tx1"/>
                </a:solidFill>
              </a:rPr>
              <a:t>the reoccurrence of stenosis, </a:t>
            </a:r>
            <a:r>
              <a:rPr lang="pl-PL" altLang="pl-PL" sz="1500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altLang="pl-PL" sz="1500" dirty="0">
                <a:solidFill>
                  <a:schemeClr val="tx1"/>
                </a:solidFill>
              </a:rPr>
              <a:t>a</a:t>
            </a:r>
            <a:r>
              <a:rPr lang="pl-PL" altLang="pl-PL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l-PL" sz="1500" dirty="0">
                <a:solidFill>
                  <a:schemeClr val="tx1"/>
                </a:solidFill>
              </a:rPr>
              <a:t>narrowing of a blood vessel,</a:t>
            </a:r>
            <a:r>
              <a:rPr lang="pl-PL" altLang="pl-PL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l-PL" sz="1500" dirty="0">
                <a:solidFill>
                  <a:schemeClr val="tx1"/>
                </a:solidFill>
              </a:rPr>
              <a:t>leading to restricted blood flow</a:t>
            </a:r>
            <a:endParaRPr lang="pl-PL" altLang="pl-PL" sz="1500" dirty="0"/>
          </a:p>
        </p:txBody>
      </p:sp>
      <p:sp>
        <p:nvSpPr>
          <p:cNvPr id="152617" name="Line 41"/>
          <p:cNvSpPr>
            <a:spLocks noChangeShapeType="1"/>
          </p:cNvSpPr>
          <p:nvPr/>
        </p:nvSpPr>
        <p:spPr bwMode="auto">
          <a:xfrm flipV="1">
            <a:off x="2987675" y="4797425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272184"/>
      </p:ext>
    </p:extLst>
  </p:cSld>
  <p:clrMapOvr>
    <a:masterClrMapping/>
  </p:clrMapOvr>
  <p:transition advTm="260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657350"/>
            <a:ext cx="51879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</a:t>
            </a:r>
            <a:r>
              <a:rPr lang="en-US" altLang="pl-PL" smtClean="0"/>
              <a:t>bjectives</a:t>
            </a:r>
          </a:p>
        </p:txBody>
      </p:sp>
      <p:sp>
        <p:nvSpPr>
          <p:cNvPr id="13316" name="Symbol zastępczy zawartości 2"/>
          <p:cNvSpPr>
            <a:spLocks noGrp="1"/>
          </p:cNvSpPr>
          <p:nvPr>
            <p:ph idx="1"/>
          </p:nvPr>
        </p:nvSpPr>
        <p:spPr>
          <a:xfrm>
            <a:off x="0" y="1285875"/>
            <a:ext cx="3886200" cy="4678363"/>
          </a:xfrm>
        </p:spPr>
        <p:txBody>
          <a:bodyPr/>
          <a:lstStyle/>
          <a:p>
            <a:r>
              <a:rPr lang="en-US" altLang="pl-PL" sz="1400" dirty="0" smtClean="0"/>
              <a:t>Design and implement an environment for composing </a:t>
            </a:r>
            <a:r>
              <a:rPr lang="en-US" altLang="pl-PL" sz="1400" dirty="0" err="1" smtClean="0"/>
              <a:t>multiscale</a:t>
            </a:r>
            <a:r>
              <a:rPr lang="en-US" altLang="pl-PL" sz="1400" dirty="0" smtClean="0"/>
              <a:t> simulations from single scale models </a:t>
            </a:r>
            <a:endParaRPr lang="en-US" altLang="pl-PL" sz="1800" dirty="0" smtClean="0"/>
          </a:p>
          <a:p>
            <a:pPr lvl="1"/>
            <a:r>
              <a:rPr lang="en-US" altLang="pl-PL" sz="1400" dirty="0" smtClean="0"/>
              <a:t>encapsulated as scientific software components</a:t>
            </a:r>
          </a:p>
          <a:p>
            <a:pPr lvl="1"/>
            <a:r>
              <a:rPr lang="en-US" altLang="pl-PL" sz="1400" dirty="0" smtClean="0"/>
              <a:t>distributed in various European e-Infrastructures </a:t>
            </a:r>
          </a:p>
          <a:p>
            <a:pPr lvl="1"/>
            <a:r>
              <a:rPr lang="en-US" altLang="pl-PL" sz="1400" dirty="0" smtClean="0"/>
              <a:t>supporting loosely coupled and tightly coupled paradigm  </a:t>
            </a:r>
          </a:p>
          <a:p>
            <a:r>
              <a:rPr lang="en-US" altLang="pl-PL" sz="1400" dirty="0" smtClean="0"/>
              <a:t>Support composition of simulation models:</a:t>
            </a:r>
          </a:p>
          <a:p>
            <a:pPr lvl="1"/>
            <a:r>
              <a:rPr lang="pl-PL" altLang="pl-PL" sz="1400" dirty="0" smtClean="0"/>
              <a:t>u</a:t>
            </a:r>
            <a:r>
              <a:rPr lang="en-US" altLang="pl-PL" sz="1400" dirty="0" smtClean="0"/>
              <a:t>sing scripting approach</a:t>
            </a:r>
          </a:p>
          <a:p>
            <a:pPr lvl="1"/>
            <a:r>
              <a:rPr lang="pl-PL" altLang="pl-PL" sz="1400" dirty="0" smtClean="0"/>
              <a:t>b</a:t>
            </a:r>
            <a:r>
              <a:rPr lang="en-US" altLang="pl-PL" sz="1400" dirty="0" smtClean="0"/>
              <a:t>y reusable “in-</a:t>
            </a:r>
            <a:r>
              <a:rPr lang="en-US" altLang="pl-PL" sz="1400" dirty="0" err="1" smtClean="0"/>
              <a:t>silico</a:t>
            </a:r>
            <a:r>
              <a:rPr lang="en-US" altLang="pl-PL" sz="1400" dirty="0" smtClean="0"/>
              <a:t>” experiments </a:t>
            </a:r>
          </a:p>
          <a:p>
            <a:r>
              <a:rPr lang="en-US" altLang="pl-PL" sz="1400" dirty="0" smtClean="0"/>
              <a:t>Allow interaction between software components from different e-Infrastructures in a hybrid way.</a:t>
            </a:r>
          </a:p>
          <a:p>
            <a:r>
              <a:rPr lang="en-US" altLang="pl-PL" sz="1400" dirty="0" smtClean="0"/>
              <a:t>Measure efficiency of the tools developed</a:t>
            </a:r>
          </a:p>
          <a:p>
            <a:endParaRPr lang="en-US" altLang="pl-PL" sz="1100" dirty="0" smtClean="0"/>
          </a:p>
        </p:txBody>
      </p:sp>
      <p:sp>
        <p:nvSpPr>
          <p:cNvPr id="13318" name="Prostokąt 5"/>
          <p:cNvSpPr>
            <a:spLocks noChangeArrowheads="1"/>
          </p:cNvSpPr>
          <p:nvPr/>
        </p:nvSpPr>
        <p:spPr bwMode="auto">
          <a:xfrm>
            <a:off x="4710113" y="1501775"/>
            <a:ext cx="2719387" cy="8080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Requirements </a:t>
            </a:r>
            <a:endParaRPr lang="en-GB" altLang="pl-PL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404485"/>
            <a:ext cx="8858250" cy="4678362"/>
          </a:xfrm>
        </p:spPr>
        <p:txBody>
          <a:bodyPr/>
          <a:lstStyle/>
          <a:p>
            <a:r>
              <a:rPr lang="pl-PL" altLang="pl-PL" sz="2400" dirty="0" err="1" smtClean="0"/>
              <a:t>Support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description</a:t>
            </a:r>
            <a:r>
              <a:rPr lang="pl-PL" altLang="pl-PL" sz="2400" dirty="0" smtClean="0"/>
              <a:t> of </a:t>
            </a:r>
            <a:r>
              <a:rPr lang="pl-PL" altLang="pl-PL" sz="2400" dirty="0" err="1" smtClean="0"/>
              <a:t>multiscale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applications</a:t>
            </a:r>
            <a:r>
              <a:rPr lang="pl-PL" altLang="pl-PL" sz="2400" dirty="0" smtClean="0"/>
              <a:t> in </a:t>
            </a:r>
            <a:r>
              <a:rPr lang="pl-PL" altLang="pl-PL" sz="2400" dirty="0" err="1" smtClean="0"/>
              <a:t>an</a:t>
            </a:r>
            <a:r>
              <a:rPr lang="pl-PL" altLang="pl-PL" sz="2400" dirty="0" smtClean="0"/>
              <a:t> uniform </a:t>
            </a:r>
            <a:r>
              <a:rPr lang="en-US" altLang="pl-PL" sz="2400" dirty="0" smtClean="0"/>
              <a:t>way</a:t>
            </a:r>
            <a:r>
              <a:rPr lang="pl-PL" altLang="pl-PL" sz="2400" dirty="0" smtClean="0"/>
              <a:t> to</a:t>
            </a:r>
          </a:p>
          <a:p>
            <a:pPr lvl="1"/>
            <a:r>
              <a:rPr lang="pl-PL" altLang="pl-PL" sz="2000" dirty="0" err="1" smtClean="0"/>
              <a:t>support</a:t>
            </a:r>
            <a:r>
              <a:rPr lang="pl-PL" altLang="pl-PL" sz="2000" dirty="0" smtClean="0"/>
              <a:t>  </a:t>
            </a:r>
            <a:r>
              <a:rPr lang="pl-PL" altLang="pl-PL" sz="2000" dirty="0" err="1" smtClean="0"/>
              <a:t>building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different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multiscale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applications</a:t>
            </a:r>
            <a:r>
              <a:rPr lang="pl-PL" altLang="pl-PL" sz="2000" dirty="0" smtClean="0"/>
              <a:t> from the same </a:t>
            </a:r>
            <a:r>
              <a:rPr lang="pl-PL" altLang="pl-PL" sz="2000" dirty="0" err="1" smtClean="0"/>
              <a:t>modules</a:t>
            </a:r>
            <a:r>
              <a:rPr lang="pl-PL" altLang="pl-PL" sz="2000" dirty="0" smtClean="0"/>
              <a:t> („lego”-</a:t>
            </a:r>
            <a:r>
              <a:rPr lang="pl-PL" altLang="pl-PL" sz="2000" dirty="0" err="1" smtClean="0"/>
              <a:t>based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approach</a:t>
            </a:r>
            <a:r>
              <a:rPr lang="pl-PL" altLang="pl-PL" sz="2000" dirty="0" smtClean="0"/>
              <a:t>, </a:t>
            </a:r>
            <a:r>
              <a:rPr lang="pl-PL" altLang="pl-PL" sz="2000" dirty="0" err="1" smtClean="0"/>
              <a:t>reusability</a:t>
            </a:r>
            <a:r>
              <a:rPr lang="pl-PL" altLang="pl-PL" sz="2000" dirty="0" smtClean="0"/>
              <a:t>)</a:t>
            </a:r>
          </a:p>
          <a:p>
            <a:pPr lvl="1"/>
            <a:r>
              <a:rPr lang="pl-PL" altLang="pl-PL" sz="2000" dirty="0" err="1" smtClean="0"/>
              <a:t>support</a:t>
            </a:r>
            <a:r>
              <a:rPr lang="pl-PL" altLang="pl-PL" sz="2000" dirty="0" smtClean="0"/>
              <a:t> </a:t>
            </a:r>
            <a:r>
              <a:rPr lang="en-GB" altLang="pl-PL" sz="2000" dirty="0" smtClean="0"/>
              <a:t>switch</a:t>
            </a:r>
            <a:r>
              <a:rPr lang="pl-PL" altLang="pl-PL" sz="2000" dirty="0" err="1" smtClean="0"/>
              <a:t>ing</a:t>
            </a:r>
            <a:r>
              <a:rPr lang="en-GB" altLang="pl-PL" sz="2000" dirty="0" smtClean="0"/>
              <a:t> between different versions of the modules with the same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scale</a:t>
            </a:r>
            <a:r>
              <a:rPr lang="pl-PL" altLang="pl-PL" sz="2000" dirty="0" smtClean="0"/>
              <a:t> and</a:t>
            </a:r>
            <a:r>
              <a:rPr lang="en-GB" altLang="pl-PL" sz="2000" dirty="0" smtClean="0"/>
              <a:t> functionality </a:t>
            </a:r>
            <a:endParaRPr lang="pl-PL" altLang="pl-PL" sz="2000" dirty="0" smtClean="0"/>
          </a:p>
          <a:p>
            <a:r>
              <a:rPr lang="pl-PL" altLang="pl-PL" sz="2400" dirty="0" err="1" smtClean="0"/>
              <a:t>Support</a:t>
            </a:r>
            <a:r>
              <a:rPr lang="pl-PL" altLang="pl-PL" sz="2400" dirty="0" smtClean="0"/>
              <a:t> </a:t>
            </a:r>
            <a:r>
              <a:rPr lang="en-GB" altLang="pl-PL" sz="2400" dirty="0" smtClean="0"/>
              <a:t>computationally intensive</a:t>
            </a:r>
            <a:r>
              <a:rPr lang="pl-PL" altLang="pl-PL" sz="2400" dirty="0" smtClean="0"/>
              <a:t>  </a:t>
            </a:r>
            <a:r>
              <a:rPr lang="pl-PL" altLang="pl-PL" sz="2400" dirty="0" err="1" smtClean="0"/>
              <a:t>simulation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modules</a:t>
            </a:r>
            <a:r>
              <a:rPr lang="pl-PL" altLang="pl-PL" sz="2400" dirty="0" smtClean="0"/>
              <a:t> </a:t>
            </a:r>
          </a:p>
          <a:p>
            <a:pPr lvl="1"/>
            <a:r>
              <a:rPr lang="en-GB" altLang="pl-PL" dirty="0" err="1" smtClean="0"/>
              <a:t>requir</a:t>
            </a:r>
            <a:r>
              <a:rPr lang="pl-PL" altLang="pl-PL" dirty="0" err="1" smtClean="0"/>
              <a:t>ing</a:t>
            </a:r>
            <a:r>
              <a:rPr lang="en-GB" altLang="pl-PL" dirty="0" smtClean="0"/>
              <a:t> HPC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or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Grid</a:t>
            </a:r>
            <a:r>
              <a:rPr lang="en-GB" altLang="pl-PL" dirty="0" smtClean="0"/>
              <a:t> resources, </a:t>
            </a:r>
            <a:endParaRPr lang="pl-PL" altLang="pl-PL" dirty="0" smtClean="0"/>
          </a:p>
          <a:p>
            <a:pPr lvl="1"/>
            <a:r>
              <a:rPr lang="en-GB" altLang="pl-PL" dirty="0" smtClean="0"/>
              <a:t>often implemented as parallel programs</a:t>
            </a:r>
            <a:endParaRPr lang="pl-PL" altLang="pl-PL" dirty="0" smtClean="0"/>
          </a:p>
          <a:p>
            <a:r>
              <a:rPr lang="pl-PL" altLang="pl-PL" sz="2400" dirty="0" err="1" smtClean="0"/>
              <a:t>Support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tight</a:t>
            </a:r>
            <a:r>
              <a:rPr lang="pl-PL" altLang="pl-PL" sz="2400" dirty="0" smtClean="0"/>
              <a:t> (with </a:t>
            </a:r>
            <a:r>
              <a:rPr lang="pl-PL" altLang="pl-PL" sz="2400" dirty="0" err="1" smtClean="0"/>
              <a:t>loop</a:t>
            </a:r>
            <a:r>
              <a:rPr lang="pl-PL" altLang="pl-PL" sz="2400" dirty="0" smtClean="0"/>
              <a:t>), </a:t>
            </a:r>
            <a:r>
              <a:rPr lang="pl-PL" altLang="pl-PL" sz="2400" dirty="0" err="1" smtClean="0"/>
              <a:t>loose</a:t>
            </a:r>
            <a:r>
              <a:rPr lang="pl-PL" altLang="pl-PL" sz="2400" dirty="0" smtClean="0"/>
              <a:t>  (</a:t>
            </a:r>
            <a:r>
              <a:rPr lang="pl-PL" altLang="pl-PL" sz="2400" dirty="0" err="1" smtClean="0"/>
              <a:t>without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loop</a:t>
            </a:r>
            <a:r>
              <a:rPr lang="pl-PL" altLang="pl-PL" sz="2400" dirty="0" smtClean="0"/>
              <a:t>) </a:t>
            </a:r>
            <a:r>
              <a:rPr lang="pl-PL" altLang="pl-PL" sz="2400" dirty="0" err="1" smtClean="0"/>
              <a:t>or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hybrid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connection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modes</a:t>
            </a:r>
            <a:r>
              <a:rPr lang="pl-PL" altLang="pl-PL" sz="2000" dirty="0" smtClean="0"/>
              <a:t> </a:t>
            </a:r>
          </a:p>
          <a:p>
            <a:pPr lvl="1"/>
            <a:endParaRPr lang="en-GB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-107950"/>
            <a:ext cx="6586538" cy="1311275"/>
          </a:xfrm>
        </p:spPr>
        <p:txBody>
          <a:bodyPr/>
          <a:lstStyle/>
          <a:p>
            <a:r>
              <a:rPr lang="pl-PL" sz="3200" dirty="0" err="1" smtClean="0"/>
              <a:t>Building</a:t>
            </a:r>
            <a:r>
              <a:rPr lang="pl-PL" sz="3200" dirty="0" smtClean="0"/>
              <a:t> and </a:t>
            </a:r>
            <a:r>
              <a:rPr lang="pl-PL" sz="3200" dirty="0" err="1" smtClean="0"/>
              <a:t>Executing</a:t>
            </a:r>
            <a:r>
              <a:rPr lang="en-US" sz="3200" dirty="0" smtClean="0"/>
              <a:t> </a:t>
            </a:r>
            <a:r>
              <a:rPr lang="pl-PL" sz="3200" dirty="0" err="1" smtClean="0"/>
              <a:t>M</a:t>
            </a:r>
            <a:r>
              <a:rPr lang="en-US" sz="3200" dirty="0" err="1" smtClean="0"/>
              <a:t>ultiscale</a:t>
            </a:r>
            <a:r>
              <a:rPr lang="en-US" sz="3200" dirty="0" smtClean="0"/>
              <a:t> </a:t>
            </a:r>
            <a:r>
              <a:rPr lang="pl-PL" sz="3200" dirty="0" smtClean="0"/>
              <a:t>A</a:t>
            </a:r>
            <a:r>
              <a:rPr lang="en-US" sz="3200" dirty="0" err="1" smtClean="0"/>
              <a:t>pplication</a:t>
            </a:r>
            <a:r>
              <a:rPr lang="en-US" sz="3200" dirty="0" smtClean="0"/>
              <a:t> </a:t>
            </a:r>
            <a:endParaRPr lang="pl-PL" sz="32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37" y="1856580"/>
            <a:ext cx="5863981" cy="3501002"/>
          </a:xfrm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0" y="1323161"/>
            <a:ext cx="2905042" cy="4567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pl-PL" sz="2000" dirty="0" err="1" smtClean="0"/>
              <a:t>Process</a:t>
            </a:r>
            <a:r>
              <a:rPr lang="pl-PL" sz="2000" dirty="0" smtClean="0"/>
              <a:t> of </a:t>
            </a:r>
            <a:r>
              <a:rPr lang="pl-PL" sz="2000" dirty="0" err="1"/>
              <a:t>c</a:t>
            </a:r>
            <a:r>
              <a:rPr lang="pl-PL" sz="2000" dirty="0" err="1" smtClean="0"/>
              <a:t>onstructing</a:t>
            </a:r>
            <a:r>
              <a:rPr lang="pl-PL" sz="2000" dirty="0" smtClean="0"/>
              <a:t> </a:t>
            </a:r>
            <a:r>
              <a:rPr lang="pl-PL" sz="2000" dirty="0" err="1" smtClean="0"/>
              <a:t>multiscale</a:t>
            </a:r>
            <a:r>
              <a:rPr lang="pl-PL" sz="2000" dirty="0" smtClean="0"/>
              <a:t>  </a:t>
            </a:r>
            <a:r>
              <a:rPr lang="pl-PL" sz="2000" dirty="0" err="1" smtClean="0"/>
              <a:t>application</a:t>
            </a:r>
            <a:r>
              <a:rPr lang="pl-PL" sz="2000" dirty="0" smtClean="0"/>
              <a:t> </a:t>
            </a:r>
            <a:r>
              <a:rPr lang="pl-PL" sz="2000" dirty="0" err="1" smtClean="0"/>
              <a:t>consists</a:t>
            </a:r>
            <a:r>
              <a:rPr lang="pl-PL" sz="2000" dirty="0" smtClean="0"/>
              <a:t> of </a:t>
            </a:r>
            <a:r>
              <a:rPr lang="pl-PL" sz="2000" dirty="0" err="1" smtClean="0"/>
              <a:t>different</a:t>
            </a:r>
            <a:r>
              <a:rPr lang="pl-PL" sz="2000" dirty="0" smtClean="0"/>
              <a:t> </a:t>
            </a:r>
            <a:r>
              <a:rPr lang="pl-PL" sz="2000" dirty="0" err="1" smtClean="0"/>
              <a:t>steps</a:t>
            </a:r>
            <a:endParaRPr lang="pl-PL" sz="1800" dirty="0" smtClean="0"/>
          </a:p>
          <a:p>
            <a:r>
              <a:rPr lang="pl-PL" sz="2000" dirty="0" smtClean="0"/>
              <a:t>Most of </a:t>
            </a:r>
            <a:r>
              <a:rPr lang="pl-PL" sz="2000" dirty="0" err="1" smtClean="0"/>
              <a:t>these</a:t>
            </a:r>
            <a:r>
              <a:rPr lang="pl-PL" sz="2000" dirty="0" smtClean="0"/>
              <a:t> </a:t>
            </a:r>
            <a:r>
              <a:rPr lang="pl-PL" sz="2000" dirty="0" err="1" smtClean="0"/>
              <a:t>steps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be </a:t>
            </a:r>
            <a:r>
              <a:rPr lang="pl-PL" sz="2000" dirty="0" err="1" smtClean="0"/>
              <a:t>facilitated</a:t>
            </a:r>
            <a:r>
              <a:rPr lang="pl-PL" sz="2000" dirty="0" smtClean="0"/>
              <a:t> by:</a:t>
            </a:r>
          </a:p>
          <a:p>
            <a:pPr lvl="1"/>
            <a:r>
              <a:rPr lang="pl-PL" sz="1600" dirty="0" err="1"/>
              <a:t>c</a:t>
            </a:r>
            <a:r>
              <a:rPr lang="pl-PL" sz="1600" dirty="0" err="1" smtClean="0"/>
              <a:t>ommon</a:t>
            </a:r>
            <a:r>
              <a:rPr lang="pl-PL" sz="1600" dirty="0" smtClean="0"/>
              <a:t> </a:t>
            </a:r>
            <a:r>
              <a:rPr lang="pl-PL" sz="1600" dirty="0" err="1" smtClean="0"/>
              <a:t>Multiscale</a:t>
            </a:r>
            <a:r>
              <a:rPr lang="pl-PL" sz="1600" dirty="0" smtClean="0"/>
              <a:t> </a:t>
            </a:r>
            <a:r>
              <a:rPr lang="pl-PL" sz="1600" dirty="0" err="1" smtClean="0"/>
              <a:t>Description</a:t>
            </a:r>
            <a:r>
              <a:rPr lang="pl-PL" sz="1600" dirty="0" smtClean="0"/>
              <a:t> Language (MML) - </a:t>
            </a:r>
            <a:r>
              <a:rPr lang="pl-PL" sz="1600" dirty="0" err="1" smtClean="0"/>
              <a:t>orange</a:t>
            </a:r>
            <a:endParaRPr lang="pl-PL" sz="1600" dirty="0" smtClean="0"/>
          </a:p>
          <a:p>
            <a:pPr lvl="1"/>
            <a:r>
              <a:rPr lang="pl-PL" sz="1600" dirty="0" err="1"/>
              <a:t>p</a:t>
            </a:r>
            <a:r>
              <a:rPr lang="pl-PL" sz="1600" dirty="0" err="1" smtClean="0"/>
              <a:t>rogramming</a:t>
            </a:r>
            <a:r>
              <a:rPr lang="pl-PL" sz="1600" dirty="0" smtClean="0"/>
              <a:t> and </a:t>
            </a:r>
            <a:r>
              <a:rPr lang="pl-PL" sz="1600" dirty="0" err="1" smtClean="0"/>
              <a:t>execution</a:t>
            </a:r>
            <a:r>
              <a:rPr lang="pl-PL" sz="1600" dirty="0" smtClean="0"/>
              <a:t> </a:t>
            </a:r>
            <a:r>
              <a:rPr lang="pl-PL" sz="1600" dirty="0" err="1" smtClean="0"/>
              <a:t>tools</a:t>
            </a:r>
            <a:r>
              <a:rPr lang="pl-PL" sz="1600" dirty="0" smtClean="0"/>
              <a:t> - </a:t>
            </a:r>
            <a:r>
              <a:rPr lang="pl-PL" sz="1600" dirty="0" err="1" smtClean="0"/>
              <a:t>blue</a:t>
            </a:r>
            <a:endParaRPr lang="pl-PL" sz="1600" dirty="0" smtClean="0"/>
          </a:p>
          <a:p>
            <a:pPr lvl="1"/>
            <a:r>
              <a:rPr lang="pl-PL" sz="1600" dirty="0"/>
              <a:t>s</a:t>
            </a:r>
            <a:r>
              <a:rPr lang="pl-PL" sz="1600" dirty="0" smtClean="0"/>
              <a:t>ervices </a:t>
            </a:r>
            <a:r>
              <a:rPr lang="pl-PL" sz="1600" dirty="0" err="1" smtClean="0"/>
              <a:t>accessing</a:t>
            </a:r>
            <a:r>
              <a:rPr lang="pl-PL" sz="1600" dirty="0" smtClean="0"/>
              <a:t> e-</a:t>
            </a:r>
            <a:r>
              <a:rPr lang="pl-PL" sz="1600" dirty="0" err="1" smtClean="0"/>
              <a:t>infrastructure</a:t>
            </a:r>
            <a:r>
              <a:rPr lang="pl-PL" sz="1600" dirty="0" smtClean="0"/>
              <a:t> - </a:t>
            </a:r>
            <a:r>
              <a:rPr lang="pl-PL" sz="1600" dirty="0" err="1" smtClean="0"/>
              <a:t>green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251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92125" y="14288"/>
            <a:ext cx="6118225" cy="1311275"/>
          </a:xfrm>
        </p:spPr>
        <p:txBody>
          <a:bodyPr/>
          <a:lstStyle/>
          <a:p>
            <a:r>
              <a:rPr lang="en-US" altLang="pl-PL" sz="3200" smtClean="0"/>
              <a:t>M</a:t>
            </a:r>
            <a:r>
              <a:rPr lang="pl-PL" altLang="pl-PL" sz="3200" smtClean="0"/>
              <a:t>APPER</a:t>
            </a:r>
            <a:r>
              <a:rPr lang="en-US" altLang="pl-PL" sz="3200" smtClean="0"/>
              <a:t> Memory</a:t>
            </a:r>
            <a:r>
              <a:rPr lang="pl-PL" altLang="pl-PL" sz="3200" smtClean="0"/>
              <a:t> (MaMe) </a:t>
            </a:r>
            <a:endParaRPr lang="en-US" altLang="pl-PL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3" y="1325563"/>
            <a:ext cx="4319587" cy="4679950"/>
          </a:xfrm>
        </p:spPr>
        <p:txBody>
          <a:bodyPr>
            <a:noAutofit/>
          </a:bodyPr>
          <a:lstStyle/>
          <a:p>
            <a:pPr>
              <a:buFont typeface="Times New Roman" pitchFamily="16" charset="0"/>
              <a:buChar char="•"/>
              <a:defRPr/>
            </a:pPr>
            <a:r>
              <a:rPr lang="pl-PL" sz="2000" dirty="0" smtClean="0"/>
              <a:t>S</a:t>
            </a:r>
            <a:r>
              <a:rPr lang="en-GB" sz="2000" dirty="0" err="1" smtClean="0"/>
              <a:t>emantics</a:t>
            </a:r>
            <a:r>
              <a:rPr lang="en-GB" sz="2000" dirty="0" smtClean="0"/>
              <a:t>-aware  persistence store </a:t>
            </a:r>
            <a:endParaRPr lang="pl-PL" sz="20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2000" dirty="0" smtClean="0"/>
              <a:t>R</a:t>
            </a:r>
            <a:r>
              <a:rPr lang="en-GB" sz="2000" dirty="0" err="1" smtClean="0"/>
              <a:t>ecord</a:t>
            </a:r>
            <a:r>
              <a:rPr lang="pl-PL" sz="2000" dirty="0" smtClean="0"/>
              <a:t>s</a:t>
            </a:r>
            <a:r>
              <a:rPr lang="en-GB" sz="2000" dirty="0" smtClean="0"/>
              <a:t> MML-based metadata about models and scales</a:t>
            </a:r>
            <a:endParaRPr lang="pl-PL" sz="20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2000" dirty="0" err="1" smtClean="0"/>
              <a:t>Supports</a:t>
            </a:r>
            <a:r>
              <a:rPr lang="en-US" sz="2000" dirty="0" smtClean="0"/>
              <a:t> </a:t>
            </a:r>
            <a:r>
              <a:rPr lang="pl-PL" sz="2000" dirty="0" err="1" smtClean="0"/>
              <a:t>exchanging</a:t>
            </a:r>
            <a:r>
              <a:rPr lang="pl-PL" sz="2000" dirty="0" smtClean="0"/>
              <a:t> and </a:t>
            </a:r>
            <a:r>
              <a:rPr lang="pl-PL" sz="2000" dirty="0" err="1" smtClean="0"/>
              <a:t>reusing</a:t>
            </a:r>
            <a:r>
              <a:rPr lang="pl-PL" sz="2000" dirty="0" smtClean="0"/>
              <a:t> MML </a:t>
            </a:r>
            <a:r>
              <a:rPr lang="pl-PL" sz="2000" dirty="0" err="1" smtClean="0"/>
              <a:t>metadata</a:t>
            </a:r>
            <a:r>
              <a:rPr lang="pl-PL" sz="2000" dirty="0" smtClean="0"/>
              <a:t> for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pl-PL" sz="1600" dirty="0" err="1" smtClean="0"/>
              <a:t>other</a:t>
            </a:r>
            <a:r>
              <a:rPr lang="pl-PL" sz="1600" dirty="0" smtClean="0"/>
              <a:t> MAPPER </a:t>
            </a:r>
            <a:r>
              <a:rPr lang="pl-PL" sz="1600" dirty="0" err="1" smtClean="0"/>
              <a:t>tools</a:t>
            </a:r>
            <a:r>
              <a:rPr lang="pl-PL" sz="1600" dirty="0" smtClean="0"/>
              <a:t> via REST </a:t>
            </a:r>
            <a:r>
              <a:rPr lang="pl-PL" sz="1600" dirty="0" err="1" smtClean="0"/>
              <a:t>interface</a:t>
            </a:r>
            <a:endParaRPr lang="pl-PL" sz="1600" dirty="0" smtClean="0"/>
          </a:p>
          <a:p>
            <a:pPr lvl="1">
              <a:buFont typeface="Times New Roman" pitchFamily="16" charset="0"/>
              <a:buChar char="–"/>
              <a:defRPr/>
            </a:pPr>
            <a:r>
              <a:rPr lang="en-US" sz="1600" dirty="0" err="1" smtClean="0"/>
              <a:t>h</a:t>
            </a:r>
            <a:r>
              <a:rPr lang="pl-PL" sz="1600" dirty="0" err="1" smtClean="0"/>
              <a:t>uman</a:t>
            </a:r>
            <a:r>
              <a:rPr lang="en-US" sz="1600" dirty="0" smtClean="0"/>
              <a:t> </a:t>
            </a:r>
            <a:r>
              <a:rPr lang="pl-PL" sz="1600" dirty="0" err="1" smtClean="0"/>
              <a:t>users</a:t>
            </a:r>
            <a:r>
              <a:rPr lang="en-US" sz="1600" dirty="0" smtClean="0"/>
              <a:t> </a:t>
            </a:r>
            <a:r>
              <a:rPr lang="pl-PL" sz="1600" dirty="0" err="1" smtClean="0"/>
              <a:t>within</a:t>
            </a:r>
            <a:r>
              <a:rPr lang="en-US" sz="1600" dirty="0" smtClean="0"/>
              <a:t> </a:t>
            </a:r>
            <a:r>
              <a:rPr lang="pl-PL" sz="1600" dirty="0" err="1" smtClean="0"/>
              <a:t>theConsortium</a:t>
            </a:r>
            <a:r>
              <a:rPr lang="pl-PL" sz="1600" dirty="0" smtClean="0"/>
              <a:t> via </a:t>
            </a:r>
            <a:r>
              <a:rPr lang="pl-PL" sz="1600" dirty="0" err="1" smtClean="0"/>
              <a:t>dedicated</a:t>
            </a:r>
            <a:r>
              <a:rPr lang="pl-PL" sz="1600" dirty="0" smtClean="0"/>
              <a:t> Web </a:t>
            </a:r>
            <a:r>
              <a:rPr lang="pl-PL" sz="1600" dirty="0" err="1" smtClean="0"/>
              <a:t>interface</a:t>
            </a:r>
            <a:endParaRPr lang="pl-PL" sz="16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2000" dirty="0" err="1" smtClean="0"/>
              <a:t>Available</a:t>
            </a:r>
            <a:r>
              <a:rPr lang="pl-PL" sz="2000" dirty="0" smtClean="0"/>
              <a:t> online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pl-PL" sz="2000" dirty="0" smtClean="0"/>
              <a:t>http://gs2.mapper-project.eu/mame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25563"/>
            <a:ext cx="35893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490913"/>
            <a:ext cx="46386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z="2800" smtClean="0"/>
              <a:t>M</a:t>
            </a:r>
            <a:r>
              <a:rPr lang="pl-PL" altLang="pl-PL" sz="2800" smtClean="0"/>
              <a:t>ultiscale</a:t>
            </a:r>
            <a:r>
              <a:rPr lang="en-US" altLang="pl-PL" sz="2800" smtClean="0"/>
              <a:t> </a:t>
            </a:r>
            <a:r>
              <a:rPr lang="pl-PL" altLang="pl-PL" sz="2800" smtClean="0"/>
              <a:t>Application Designer (MAD)</a:t>
            </a:r>
            <a:endParaRPr lang="en-US" altLang="pl-PL" sz="28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20788"/>
            <a:ext cx="4629150" cy="4678362"/>
          </a:xfrm>
        </p:spPr>
        <p:txBody>
          <a:bodyPr/>
          <a:lstStyle/>
          <a:p>
            <a:r>
              <a:rPr lang="pl-PL" altLang="pl-PL" sz="2000" smtClean="0"/>
              <a:t>Supports</a:t>
            </a:r>
            <a:r>
              <a:rPr lang="en-US" altLang="pl-PL" sz="2000" smtClean="0"/>
              <a:t> </a:t>
            </a:r>
            <a:r>
              <a:rPr lang="pl-PL" altLang="pl-PL" sz="2000" smtClean="0"/>
              <a:t>composing multiscale applications</a:t>
            </a:r>
            <a:r>
              <a:rPr lang="en-US" altLang="pl-PL" sz="2000" smtClean="0"/>
              <a:t> </a:t>
            </a:r>
            <a:r>
              <a:rPr lang="pl-PL" altLang="pl-PL" sz="2000" smtClean="0"/>
              <a:t>from</a:t>
            </a:r>
            <a:r>
              <a:rPr lang="en-US" altLang="pl-PL" sz="2000" smtClean="0"/>
              <a:t> </a:t>
            </a:r>
            <a:r>
              <a:rPr lang="pl-PL" altLang="pl-PL" sz="2000" smtClean="0"/>
              <a:t>submodels and mappers</a:t>
            </a:r>
            <a:r>
              <a:rPr lang="en-US" altLang="pl-PL" sz="2000" smtClean="0"/>
              <a:t> </a:t>
            </a:r>
            <a:r>
              <a:rPr lang="pl-PL" altLang="pl-PL" sz="2000" smtClean="0"/>
              <a:t>registered</a:t>
            </a:r>
            <a:r>
              <a:rPr lang="en-US" altLang="pl-PL" sz="2000" smtClean="0"/>
              <a:t> </a:t>
            </a:r>
            <a:r>
              <a:rPr lang="pl-PL" altLang="pl-PL" sz="2000" smtClean="0"/>
              <a:t>in MaMe</a:t>
            </a:r>
          </a:p>
          <a:p>
            <a:r>
              <a:rPr lang="pl-PL" altLang="pl-PL" sz="2000" smtClean="0"/>
              <a:t>Inport/export coupling</a:t>
            </a:r>
            <a:r>
              <a:rPr lang="en-US" altLang="pl-PL" sz="2000" smtClean="0"/>
              <a:t> </a:t>
            </a:r>
            <a:r>
              <a:rPr lang="pl-PL" altLang="pl-PL" sz="2000" smtClean="0"/>
              <a:t>topology</a:t>
            </a:r>
            <a:r>
              <a:rPr lang="en-US" altLang="pl-PL" sz="2000" smtClean="0"/>
              <a:t> </a:t>
            </a:r>
            <a:r>
              <a:rPr lang="pl-PL" altLang="pl-PL" sz="2000" smtClean="0"/>
              <a:t>represented</a:t>
            </a:r>
            <a:r>
              <a:rPr lang="en-US" altLang="pl-PL" sz="2000" smtClean="0"/>
              <a:t> </a:t>
            </a:r>
            <a:r>
              <a:rPr lang="pl-PL" altLang="pl-PL" sz="2000" smtClean="0"/>
              <a:t>in gMML to/from </a:t>
            </a:r>
            <a:r>
              <a:rPr lang="en-US" altLang="pl-PL" sz="2000" smtClean="0"/>
              <a:t/>
            </a:r>
            <a:br>
              <a:rPr lang="en-US" altLang="pl-PL" sz="2000" smtClean="0"/>
            </a:br>
            <a:r>
              <a:rPr lang="pl-PL" altLang="pl-PL" sz="2000" smtClean="0"/>
              <a:t>XMML file</a:t>
            </a:r>
          </a:p>
          <a:p>
            <a:r>
              <a:rPr lang="pl-PL" altLang="pl-PL" sz="2000" smtClean="0"/>
              <a:t>Transforms high level MML description</a:t>
            </a:r>
            <a:r>
              <a:rPr lang="en-US" altLang="pl-PL" sz="2000" smtClean="0"/>
              <a:t> </a:t>
            </a:r>
            <a:r>
              <a:rPr lang="pl-PL" altLang="pl-PL" sz="2000" smtClean="0"/>
              <a:t>into</a:t>
            </a:r>
            <a:r>
              <a:rPr lang="en-US" altLang="pl-PL" sz="2000" smtClean="0"/>
              <a:t> </a:t>
            </a:r>
            <a:r>
              <a:rPr lang="pl-PL" altLang="pl-PL" sz="2000" smtClean="0"/>
              <a:t>executable</a:t>
            </a:r>
            <a:r>
              <a:rPr lang="en-US" altLang="pl-PL" sz="2000" smtClean="0"/>
              <a:t> </a:t>
            </a:r>
            <a:r>
              <a:rPr lang="pl-PL" altLang="pl-PL" sz="2000" smtClean="0"/>
              <a:t>experiment for GridSpace Experiment</a:t>
            </a:r>
            <a:r>
              <a:rPr lang="en-US" altLang="pl-PL" sz="2000" smtClean="0"/>
              <a:t> </a:t>
            </a:r>
            <a:r>
              <a:rPr lang="pl-PL" altLang="pl-PL" sz="2000" smtClean="0"/>
              <a:t>Workbench</a:t>
            </a:r>
            <a:endParaRPr lang="en-US" altLang="pl-PL" sz="2000" smtClean="0"/>
          </a:p>
          <a:p>
            <a:r>
              <a:rPr lang="en-US" altLang="pl-PL" sz="2000" smtClean="0"/>
              <a:t>Available at:</a:t>
            </a:r>
          </a:p>
          <a:p>
            <a:pPr>
              <a:buFont typeface="Times New Roman" pitchFamily="18" charset="0"/>
              <a:buNone/>
            </a:pPr>
            <a:r>
              <a:rPr lang="en-US" altLang="pl-PL" sz="2000" smtClean="0"/>
              <a:t>https://gs2.mapper-project.eu/mad</a:t>
            </a:r>
            <a:endParaRPr lang="pl-PL" altLang="pl-PL" sz="2000" smtClean="0"/>
          </a:p>
          <a:p>
            <a:endParaRPr lang="pl-PL" altLang="pl-PL" sz="2000" smtClean="0"/>
          </a:p>
          <a:p>
            <a:endParaRPr lang="en-US" altLang="pl-PL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14438"/>
            <a:ext cx="22971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 rot="5400000">
            <a:off x="6873082" y="2583656"/>
            <a:ext cx="376238" cy="3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3890963" y="2571750"/>
            <a:ext cx="5038725" cy="1951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GB"/>
          </a:p>
        </p:txBody>
      </p:sp>
      <p:sp>
        <p:nvSpPr>
          <p:cNvPr id="21511" name="pole tekstowe 14"/>
          <p:cNvSpPr txBox="1">
            <a:spLocks noChangeArrowheads="1"/>
          </p:cNvSpPr>
          <p:nvPr/>
        </p:nvSpPr>
        <p:spPr bwMode="auto">
          <a:xfrm>
            <a:off x="5000625" y="257175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200"/>
              <a:t>MAD</a:t>
            </a:r>
            <a:endParaRPr lang="en-GB" altLang="pl-PL" sz="1200"/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794000"/>
            <a:ext cx="49434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z="2800" smtClean="0"/>
              <a:t>Grid</a:t>
            </a:r>
            <a:r>
              <a:rPr lang="pl-PL" altLang="pl-PL" sz="2800" smtClean="0"/>
              <a:t>S</a:t>
            </a:r>
            <a:r>
              <a:rPr lang="en-US" altLang="pl-PL" sz="2800" smtClean="0"/>
              <a:t>pace </a:t>
            </a:r>
            <a:r>
              <a:rPr lang="pl-PL" altLang="pl-PL" sz="2800" smtClean="0"/>
              <a:t>Experiment</a:t>
            </a:r>
            <a:r>
              <a:rPr lang="en-US" altLang="pl-PL" sz="2800" smtClean="0"/>
              <a:t> </a:t>
            </a:r>
            <a:r>
              <a:rPr lang="pl-PL" altLang="pl-PL" sz="2800" smtClean="0"/>
              <a:t>Workbench</a:t>
            </a:r>
            <a:r>
              <a:rPr lang="en-US" altLang="pl-PL" sz="2800" smtClean="0"/>
              <a:t> (EW)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112838"/>
            <a:ext cx="8572500" cy="2857500"/>
          </a:xfrm>
        </p:spPr>
        <p:txBody>
          <a:bodyPr/>
          <a:lstStyle/>
          <a:p>
            <a:pPr>
              <a:buFont typeface="Times New Roman" pitchFamily="16" charset="0"/>
              <a:buChar char="•"/>
              <a:defRPr/>
            </a:pPr>
            <a:r>
              <a:rPr lang="pl-PL" sz="1600" dirty="0" err="1" smtClean="0"/>
              <a:t>Supports</a:t>
            </a:r>
            <a:r>
              <a:rPr lang="en-US" sz="1600" dirty="0" smtClean="0"/>
              <a:t> </a:t>
            </a:r>
            <a:r>
              <a:rPr lang="pl-PL" sz="1600" b="1" dirty="0" err="1" smtClean="0"/>
              <a:t>execution</a:t>
            </a:r>
            <a:r>
              <a:rPr lang="pl-PL" sz="1600" b="1" dirty="0" smtClean="0"/>
              <a:t> and </a:t>
            </a:r>
            <a:r>
              <a:rPr lang="pl-PL" sz="1600" b="1" dirty="0" err="1" smtClean="0"/>
              <a:t>result</a:t>
            </a:r>
            <a:r>
              <a:rPr lang="pl-PL" sz="1600" b="1" dirty="0" smtClean="0"/>
              <a:t> management </a:t>
            </a:r>
            <a:r>
              <a:rPr lang="pl-PL" sz="1600" dirty="0" smtClean="0"/>
              <a:t>of </a:t>
            </a:r>
            <a:r>
              <a:rPr lang="pl-PL" sz="1600" dirty="0" err="1" smtClean="0"/>
              <a:t>infrastructure</a:t>
            </a:r>
            <a:r>
              <a:rPr lang="pl-PL" sz="1600" dirty="0" smtClean="0"/>
              <a:t> independent </a:t>
            </a:r>
            <a:r>
              <a:rPr lang="pl-PL" sz="1600" dirty="0" err="1" smtClean="0"/>
              <a:t>experiments</a:t>
            </a:r>
            <a:endParaRPr lang="pl-PL" sz="16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1600" b="1" dirty="0" smtClean="0"/>
              <a:t>Experiment</a:t>
            </a:r>
            <a:r>
              <a:rPr lang="pl-PL" sz="1600" dirty="0" smtClean="0"/>
              <a:t> - </a:t>
            </a:r>
            <a:r>
              <a:rPr lang="en-GB" sz="1600" dirty="0" smtClean="0"/>
              <a:t>application composed of code fragments called </a:t>
            </a:r>
            <a:r>
              <a:rPr lang="en-GB" sz="1600" b="1" dirty="0" smtClean="0"/>
              <a:t>snippets</a:t>
            </a:r>
            <a:r>
              <a:rPr lang="en-GB" sz="1600" dirty="0" smtClean="0"/>
              <a:t>, expressed in</a:t>
            </a:r>
            <a:r>
              <a:rPr lang="pl-PL" sz="1600" dirty="0" smtClean="0"/>
              <a:t>: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GB" sz="1600" dirty="0" smtClean="0"/>
              <a:t>general-purpose scripting programming language</a:t>
            </a:r>
            <a:r>
              <a:rPr lang="pl-PL" sz="1600" dirty="0" smtClean="0"/>
              <a:t>s(</a:t>
            </a:r>
            <a:r>
              <a:rPr lang="pl-PL" sz="1600" dirty="0" err="1" smtClean="0"/>
              <a:t>Bash</a:t>
            </a:r>
            <a:r>
              <a:rPr lang="pl-PL" sz="1600" dirty="0" smtClean="0"/>
              <a:t>, </a:t>
            </a:r>
            <a:r>
              <a:rPr lang="pl-PL" sz="1600" dirty="0" err="1" smtClean="0"/>
              <a:t>Ruby</a:t>
            </a:r>
            <a:r>
              <a:rPr lang="pl-PL" sz="1600" dirty="0" smtClean="0"/>
              <a:t>, Perl etc.)</a:t>
            </a:r>
          </a:p>
          <a:p>
            <a:pPr lvl="1">
              <a:buFont typeface="Times New Roman" pitchFamily="16" charset="0"/>
              <a:buChar char="–"/>
              <a:defRPr/>
            </a:pPr>
            <a:r>
              <a:rPr lang="en-GB" sz="1600" dirty="0" smtClean="0"/>
              <a:t>domain-specific language</a:t>
            </a:r>
            <a:r>
              <a:rPr lang="pl-PL" sz="1600" dirty="0" smtClean="0"/>
              <a:t>s (</a:t>
            </a:r>
            <a:r>
              <a:rPr lang="pl-PL" sz="1600" dirty="0" err="1" smtClean="0"/>
              <a:t>CxA</a:t>
            </a:r>
            <a:r>
              <a:rPr lang="pl-PL" sz="1600" dirty="0" smtClean="0"/>
              <a:t> in MUSCLE, </a:t>
            </a:r>
            <a:r>
              <a:rPr lang="en-US" sz="1600" dirty="0" smtClean="0"/>
              <a:t>Large-scale Atomic/Molecular Massively Parallel Simulator</a:t>
            </a:r>
            <a:r>
              <a:rPr lang="en-US" sz="1600" b="1" dirty="0" smtClean="0"/>
              <a:t> (</a:t>
            </a:r>
            <a:r>
              <a:rPr lang="pl-PL" sz="1600" dirty="0" smtClean="0"/>
              <a:t>LAMMPS</a:t>
            </a:r>
            <a:r>
              <a:rPr lang="en-US" sz="1600" dirty="0" smtClean="0"/>
              <a:t>)</a:t>
            </a:r>
            <a:r>
              <a:rPr lang="pl-PL" sz="1600" dirty="0" smtClean="0"/>
              <a:t>,</a:t>
            </a:r>
            <a:r>
              <a:rPr lang="en-GB" sz="1600" b="1" dirty="0" smtClean="0"/>
              <a:t> </a:t>
            </a:r>
            <a:r>
              <a:rPr lang="en-GB" sz="1600" dirty="0" smtClean="0"/>
              <a:t>Car-</a:t>
            </a:r>
            <a:r>
              <a:rPr lang="en-GB" sz="1600" dirty="0" err="1" smtClean="0"/>
              <a:t>Parrinello</a:t>
            </a:r>
            <a:r>
              <a:rPr lang="en-GB" sz="1600" dirty="0" smtClean="0"/>
              <a:t> Molecular Dynamics (CPMD),</a:t>
            </a:r>
            <a:r>
              <a:rPr lang="pl-PL" sz="1600" dirty="0" smtClean="0"/>
              <a:t> </a:t>
            </a:r>
            <a:r>
              <a:rPr lang="pl-PL" sz="1600" dirty="0" err="1" smtClean="0"/>
              <a:t>Matlab</a:t>
            </a:r>
            <a:r>
              <a:rPr lang="pl-PL" sz="1600" dirty="0" smtClean="0"/>
              <a:t> et</a:t>
            </a:r>
            <a:r>
              <a:rPr lang="en-US" sz="1600" dirty="0" smtClean="0"/>
              <a:t>c.</a:t>
            </a:r>
            <a:r>
              <a:rPr lang="pl-PL" sz="1600" dirty="0" smtClean="0"/>
              <a:t>)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GB" sz="1600" dirty="0" smtClean="0"/>
              <a:t>Snippets are evaluated by respective programs called </a:t>
            </a:r>
            <a:r>
              <a:rPr lang="pl-PL" sz="1600" b="1" dirty="0" smtClean="0"/>
              <a:t>i</a:t>
            </a:r>
            <a:r>
              <a:rPr lang="en-GB" sz="1600" b="1" dirty="0" err="1" smtClean="0"/>
              <a:t>nterpreters</a:t>
            </a:r>
            <a:endParaRPr lang="pl-PL" sz="1600" b="1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1600" b="1" dirty="0" err="1" smtClean="0"/>
              <a:t>Executors</a:t>
            </a:r>
            <a:r>
              <a:rPr lang="pl-PL" sz="1600" dirty="0" smtClean="0"/>
              <a:t>- </a:t>
            </a:r>
            <a:r>
              <a:rPr lang="pl-PL" sz="1600" dirty="0" err="1" smtClean="0"/>
              <a:t>responsible</a:t>
            </a:r>
            <a:r>
              <a:rPr lang="pl-PL" sz="1600" dirty="0" smtClean="0"/>
              <a:t> for </a:t>
            </a:r>
            <a:r>
              <a:rPr lang="pl-PL" sz="1600" dirty="0" err="1" smtClean="0"/>
              <a:t>snippets</a:t>
            </a:r>
            <a:r>
              <a:rPr lang="en-US" sz="1600" dirty="0" smtClean="0"/>
              <a:t> </a:t>
            </a:r>
            <a:r>
              <a:rPr lang="pl-PL" sz="1600" dirty="0" err="1" smtClean="0"/>
              <a:t>execution</a:t>
            </a:r>
            <a:r>
              <a:rPr lang="pl-PL" sz="1600" dirty="0" smtClean="0"/>
              <a:t> on </a:t>
            </a:r>
            <a:r>
              <a:rPr lang="pl-PL" sz="1600" dirty="0" err="1" smtClean="0"/>
              <a:t>various</a:t>
            </a:r>
            <a:r>
              <a:rPr lang="en-US" sz="1600" dirty="0" smtClean="0"/>
              <a:t> c</a:t>
            </a:r>
            <a:r>
              <a:rPr lang="pl-PL" sz="1600" dirty="0" err="1" smtClean="0"/>
              <a:t>omputational</a:t>
            </a:r>
            <a:r>
              <a:rPr lang="pl-PL" sz="1600" dirty="0" smtClean="0"/>
              <a:t> </a:t>
            </a:r>
            <a:r>
              <a:rPr lang="en-US" sz="1600" dirty="0" smtClean="0"/>
              <a:t>r</a:t>
            </a:r>
            <a:r>
              <a:rPr lang="pl-PL" sz="1600" dirty="0" err="1" smtClean="0"/>
              <a:t>esources</a:t>
            </a:r>
            <a:r>
              <a:rPr lang="pl-PL" sz="1600" dirty="0" smtClean="0"/>
              <a:t> –  </a:t>
            </a:r>
            <a:r>
              <a:rPr lang="pl-PL" sz="1600" dirty="0" err="1" smtClean="0"/>
              <a:t>servers</a:t>
            </a:r>
            <a:r>
              <a:rPr lang="pl-PL" sz="1600" dirty="0" smtClean="0"/>
              <a:t>, </a:t>
            </a:r>
            <a:r>
              <a:rPr lang="pl-PL" sz="1600" dirty="0" err="1" smtClean="0"/>
              <a:t>clusters</a:t>
            </a:r>
            <a:r>
              <a:rPr lang="pl-PL" sz="1600" dirty="0" smtClean="0"/>
              <a:t>, </a:t>
            </a:r>
            <a:r>
              <a:rPr lang="pl-PL" sz="1600" dirty="0" err="1" smtClean="0"/>
              <a:t>grid</a:t>
            </a:r>
            <a:r>
              <a:rPr lang="pl-PL" sz="1600" dirty="0" smtClean="0"/>
              <a:t> via </a:t>
            </a:r>
            <a:r>
              <a:rPr lang="pl-PL" sz="1600" dirty="0" err="1" smtClean="0"/>
              <a:t>direct</a:t>
            </a:r>
            <a:r>
              <a:rPr lang="pl-PL" sz="1600" dirty="0" smtClean="0"/>
              <a:t> SSH 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err="1" smtClean="0"/>
              <a:t>Interoperability</a:t>
            </a:r>
            <a:r>
              <a:rPr lang="en-US" sz="1600" dirty="0" smtClean="0"/>
              <a:t> </a:t>
            </a:r>
            <a:r>
              <a:rPr lang="pl-PL" sz="1600" dirty="0" err="1" smtClean="0"/>
              <a:t>layer</a:t>
            </a:r>
            <a:r>
              <a:rPr lang="pl-PL" sz="1600" dirty="0" smtClean="0"/>
              <a:t> (QCG, AHE)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pl-PL" sz="1600" dirty="0" err="1" smtClean="0"/>
              <a:t>Each</a:t>
            </a:r>
            <a:r>
              <a:rPr lang="en-US" sz="1600" dirty="0" smtClean="0"/>
              <a:t> </a:t>
            </a:r>
            <a:r>
              <a:rPr lang="pl-PL" sz="1600" dirty="0" err="1" smtClean="0"/>
              <a:t>snippet</a:t>
            </a:r>
            <a:r>
              <a:rPr lang="pl-PL" sz="1600" dirty="0" smtClean="0"/>
              <a:t> of the same </a:t>
            </a:r>
            <a:r>
              <a:rPr lang="pl-PL" sz="1600" dirty="0" err="1" smtClean="0"/>
              <a:t>experiment</a:t>
            </a:r>
            <a:r>
              <a:rPr lang="en-US" sz="1600" dirty="0" smtClean="0"/>
              <a:t> </a:t>
            </a:r>
            <a:r>
              <a:rPr lang="pl-PL" sz="1600" dirty="0" err="1" smtClean="0"/>
              <a:t>can</a:t>
            </a:r>
            <a:r>
              <a:rPr lang="pl-PL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be </a:t>
            </a:r>
            <a:r>
              <a:rPr lang="pl-PL" sz="1600" dirty="0" err="1" smtClean="0"/>
              <a:t>executed</a:t>
            </a:r>
            <a:r>
              <a:rPr lang="pl-PL" sz="1600" dirty="0" smtClean="0"/>
              <a:t> on </a:t>
            </a:r>
            <a:r>
              <a:rPr lang="pl-PL" sz="1600" dirty="0" err="1" smtClean="0"/>
              <a:t>different</a:t>
            </a:r>
            <a:r>
              <a:rPr lang="en-US" sz="1600" dirty="0" smtClean="0"/>
              <a:t> </a:t>
            </a:r>
            <a:r>
              <a:rPr lang="pl-PL" sz="1600" dirty="0" err="1" smtClean="0"/>
              <a:t>resource</a:t>
            </a:r>
            <a:endParaRPr lang="pl-PL" sz="1600" dirty="0" smtClean="0"/>
          </a:p>
          <a:p>
            <a:pPr>
              <a:buFont typeface="Times New Roman" pitchFamily="16" charset="0"/>
              <a:buChar char="•"/>
              <a:defRPr/>
            </a:pPr>
            <a:r>
              <a:rPr lang="pl-PL" sz="1600" dirty="0" err="1" smtClean="0"/>
              <a:t>Available</a:t>
            </a:r>
            <a:r>
              <a:rPr lang="pl-PL" sz="1600" dirty="0" smtClean="0"/>
              <a:t> </a:t>
            </a:r>
            <a:r>
              <a:rPr lang="pl-PL" sz="1600" dirty="0" err="1" smtClean="0"/>
              <a:t>at</a:t>
            </a:r>
            <a:r>
              <a:rPr lang="pl-PL" sz="1600" dirty="0" smtClean="0"/>
              <a:t> 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pl-PL" sz="1600" dirty="0" smtClean="0"/>
              <a:t>        https://gs2.mapper-project.eu/ew</a:t>
            </a:r>
          </a:p>
          <a:p>
            <a:pPr>
              <a:buFont typeface="Times New Roman" pitchFamily="16" charset="0"/>
              <a:buChar char="•"/>
              <a:defRPr/>
            </a:pPr>
            <a:endParaRPr lang="pl-PL" sz="1400" dirty="0" smtClean="0"/>
          </a:p>
          <a:p>
            <a:pPr>
              <a:buFont typeface="Times New Roman" pitchFamily="16" charset="0"/>
              <a:buNone/>
              <a:defRPr/>
            </a:pPr>
            <a:endParaRPr lang="pl-PL" sz="800" dirty="0" smtClean="0"/>
          </a:p>
          <a:p>
            <a:pPr>
              <a:buFont typeface="Times New Roman" pitchFamily="16" charset="0"/>
              <a:buNone/>
              <a:defRPr/>
            </a:pPr>
            <a:endParaRPr lang="en-US" sz="9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4465638"/>
            <a:ext cx="4330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2150</Words>
  <Application>Microsoft Office PowerPoint</Application>
  <PresentationFormat>Pokaz na ekranie (4:3)</PresentationFormat>
  <Paragraphs>231</Paragraphs>
  <Slides>29</Slides>
  <Notes>5</Notes>
  <HiddenSlides>5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Multiscale Application Support in the MAPPER project   Katarzyna Rycerz Department of Computer Science, AGH ACC Cyfronet, AGH  http://dice.cyfronet.pl/   </vt:lpstr>
      <vt:lpstr>Department of Computer Science &amp; Cyfronet team</vt:lpstr>
      <vt:lpstr>Multiscale Simulations</vt:lpstr>
      <vt:lpstr>Objectives</vt:lpstr>
      <vt:lpstr>Requirements </vt:lpstr>
      <vt:lpstr>Building and Executing Multiscale Application </vt:lpstr>
      <vt:lpstr>MAPPER Memory (MaMe) </vt:lpstr>
      <vt:lpstr>Multiscale Application Designer (MAD)</vt:lpstr>
      <vt:lpstr>GridSpace Experiment Workbench (EW)</vt:lpstr>
      <vt:lpstr>Case study: Irrigation Canal Application </vt:lpstr>
      <vt:lpstr>Irrigarion Canal Application in Multiscale Application Designer (MAD) </vt:lpstr>
      <vt:lpstr>Canal Application in Experiment Workbench</vt:lpstr>
      <vt:lpstr>Case study – Nanopolymer simulation</vt:lpstr>
      <vt:lpstr>Nano Polymer Simulation in MAD </vt:lpstr>
      <vt:lpstr>Nano Polymer Simulation in Experiment Workbench</vt:lpstr>
      <vt:lpstr>Prezentacja programu PowerPoint</vt:lpstr>
      <vt:lpstr>Scientific Results</vt:lpstr>
      <vt:lpstr>Publications (1/2)</vt:lpstr>
      <vt:lpstr>Publications (1/2)</vt:lpstr>
      <vt:lpstr>MSC theses</vt:lpstr>
      <vt:lpstr>Cooperation with external and local users</vt:lpstr>
      <vt:lpstr>MAPPER Funding</vt:lpstr>
      <vt:lpstr>Summary</vt:lpstr>
      <vt:lpstr>Prezentacja programu PowerPoint</vt:lpstr>
      <vt:lpstr>Overview of the Tools </vt:lpstr>
      <vt:lpstr>Cooperation with external users</vt:lpstr>
      <vt:lpstr>Multiscale Modeling Language and JMML library</vt:lpstr>
      <vt:lpstr>Evaluation of efficiency</vt:lpstr>
      <vt:lpstr>Statistics from monitoring MAPPER web pages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GridSpace/AHE Integration Issues 2nd Mapper All Hands Meeting Meeting, Poznań</dc:title>
  <dc:creator>admin</dc:creator>
  <cp:lastModifiedBy>kzajac</cp:lastModifiedBy>
  <cp:revision>878</cp:revision>
  <cp:lastPrinted>1601-01-01T00:00:00Z</cp:lastPrinted>
  <dcterms:created xsi:type="dcterms:W3CDTF">1601-01-01T00:00:00Z</dcterms:created>
  <dcterms:modified xsi:type="dcterms:W3CDTF">2013-11-25T09:21:17Z</dcterms:modified>
</cp:coreProperties>
</file>