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4" r:id="rId2"/>
    <p:sldId id="278" r:id="rId3"/>
    <p:sldId id="282" r:id="rId4"/>
    <p:sldId id="280" r:id="rId5"/>
    <p:sldId id="281" r:id="rId6"/>
    <p:sldId id="283" r:id="rId7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66FA"/>
    <a:srgbClr val="F87901"/>
    <a:srgbClr val="74D405"/>
    <a:srgbClr val="62B4FF"/>
    <a:srgbClr val="65B4FF"/>
    <a:srgbClr val="1D6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F73602-9EF7-4A36-A365-5BFEBC5CDDF2}" type="datetimeFigureOut">
              <a:rPr lang="en-GB" smtClean="0"/>
              <a:pPr/>
              <a:t>13/12/2018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1660B4-079B-4AD9-9039-5E76EA2E128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0661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290965-E0AF-4BB8-9DDB-E9C8733C1E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38263A0-91E3-4221-A308-0ED7399D3C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41DB32D-E669-45D2-9E6F-C6499B167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21BC7-930C-41FD-9D5A-7A9B71FACDC1}" type="datetimeFigureOut">
              <a:rPr lang="en-GB" smtClean="0"/>
              <a:pPr/>
              <a:t>13/12/2018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6E51DD3-57EE-47C5-8512-36FBE9714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370EB43-0161-468B-A7BD-0D7C707E9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B089A-EE4B-4C9A-A45B-941E65ECD1F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3173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90713B4-C1BB-4053-8EAE-BAD2600C3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233B4F3-2B92-4FBF-A450-55CD3CFD7B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ADAD5FD-3F32-4965-A166-25F1562A8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21BC7-930C-41FD-9D5A-7A9B71FACDC1}" type="datetimeFigureOut">
              <a:rPr lang="en-GB" smtClean="0"/>
              <a:pPr/>
              <a:t>13/12/2018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391B267-265B-4669-AF13-C82E1F6A4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E4FD404-8031-4ABB-BC4E-8CE7DEA68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B089A-EE4B-4C9A-A45B-941E65ECD1F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2575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26C0C1C9-CF96-460A-A0F3-85FCEAB76F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575F6F9-042B-4444-9191-9493AC536A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EAC6728-05D9-434D-9206-968212674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21BC7-930C-41FD-9D5A-7A9B71FACDC1}" type="datetimeFigureOut">
              <a:rPr lang="en-GB" smtClean="0"/>
              <a:pPr/>
              <a:t>13/12/2018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8B3C731-61AA-4156-AFFE-6F1204753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5E8E13C-4471-41EC-822D-C82E149DF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B089A-EE4B-4C9A-A45B-941E65ECD1F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1618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EDE5C9-C95B-43C3-8166-3D73C42A2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B7CF9AF-FA99-4A1A-9C12-2A9B233415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D24F199-F29B-4B99-AFD7-742848830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21BC7-930C-41FD-9D5A-7A9B71FACDC1}" type="datetimeFigureOut">
              <a:rPr lang="en-GB" smtClean="0"/>
              <a:pPr/>
              <a:t>13/12/2018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43A13DC-EB79-445B-8BE1-2D61E0EEE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410CF91-6EE9-40F6-8CBF-75277E043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B089A-EE4B-4C9A-A45B-941E65ECD1F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8753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85BD05-A8E9-41D9-B488-27A4CA84C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008EE8C-0E74-4A7A-9E89-16CD3769B2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24A8F98-EF58-4698-A650-1B166B6BD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21BC7-930C-41FD-9D5A-7A9B71FACDC1}" type="datetimeFigureOut">
              <a:rPr lang="en-GB" smtClean="0"/>
              <a:pPr/>
              <a:t>13/12/2018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A926BAF-40DF-4C3E-A445-AAE363350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85A1386-3A35-46B0-9663-29EEBA98A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B089A-EE4B-4C9A-A45B-941E65ECD1F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385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4E3B8E7-0BED-4A57-B70C-AA17680CB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31D08A1-C58D-4929-85FE-AACE9B8CC5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A77F591-61B0-4010-AC14-3414739753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2017307-FE71-4155-A41E-99C65415A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21BC7-930C-41FD-9D5A-7A9B71FACDC1}" type="datetimeFigureOut">
              <a:rPr lang="en-GB" smtClean="0"/>
              <a:pPr/>
              <a:t>13/12/2018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7DD286C-E3F2-417B-A5DA-F80287BB3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4868020-E821-45B5-ABB2-CF200992B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B089A-EE4B-4C9A-A45B-941E65ECD1F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5445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B1964F-C9F4-497B-9853-D1A88A431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833EE14-4963-48A4-BD84-622974E648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BF6001A-0DAA-4DC8-AC41-83D4D52F26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5061989-C527-433B-80F8-1952728379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C329584-30F6-43A3-A9A7-3ED73CF31C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FC77E80-EF3D-489F-8421-41683A39F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21BC7-930C-41FD-9D5A-7A9B71FACDC1}" type="datetimeFigureOut">
              <a:rPr lang="en-GB" smtClean="0"/>
              <a:pPr/>
              <a:t>13/12/2018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7487A9C-DB5B-431C-B87C-B7EF9E17F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F5EC611A-C3F9-4F40-9D4A-1E3176677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B089A-EE4B-4C9A-A45B-941E65ECD1F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8402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A5BAEA-784D-406F-830D-6F7162135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3227FC9-EF9E-4A27-BF75-D4DCC5E9B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21BC7-930C-41FD-9D5A-7A9B71FACDC1}" type="datetimeFigureOut">
              <a:rPr lang="en-GB" smtClean="0"/>
              <a:pPr/>
              <a:t>13/12/2018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5E14E1B-F0FC-4323-9397-D6438973C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182B88E-0FC9-4899-8B31-8D64A0040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B089A-EE4B-4C9A-A45B-941E65ECD1F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3502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FEDF3B9-3AFF-4CA8-A172-AEC7DEC09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21BC7-930C-41FD-9D5A-7A9B71FACDC1}" type="datetimeFigureOut">
              <a:rPr lang="en-GB" smtClean="0"/>
              <a:pPr/>
              <a:t>13/12/2018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D8CCF85-DBD3-4A89-AF74-92CBAD940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B4E05F0-8FA5-4A38-B72E-D743FFF36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B089A-EE4B-4C9A-A45B-941E65ECD1F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9076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8D65CD-148B-4B76-9F64-378623310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2C502D8-144A-4F94-9686-722255F0C8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0C24163-E42A-4E29-BD49-6CA673AA66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0C3010E-B7DB-4377-BA6F-7845319A9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21BC7-930C-41FD-9D5A-7A9B71FACDC1}" type="datetimeFigureOut">
              <a:rPr lang="en-GB" smtClean="0"/>
              <a:pPr/>
              <a:t>13/12/2018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AA37775-5DF2-4950-B421-36BF5C76C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3295A38-7716-464E-A979-1AB48507F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B089A-EE4B-4C9A-A45B-941E65ECD1F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7345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B4F1D3-C128-4568-BBB2-82632E922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07127AE-3B05-4779-AA2A-0E5D55E851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6CFDE1E-F5EF-4E2A-9696-F5A8B686D4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587E023-ACCB-4D6D-9F4F-D38844AC2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21BC7-930C-41FD-9D5A-7A9B71FACDC1}" type="datetimeFigureOut">
              <a:rPr lang="en-GB" smtClean="0"/>
              <a:pPr/>
              <a:t>13/12/2018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AE25340-21D8-40D5-84CB-2FCAA667F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1AC3DDA-83DE-4796-B24B-83BBCB8B5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B089A-EE4B-4C9A-A45B-941E65ECD1F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0607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F941E42-1831-496D-B662-51FE1E297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1ED8AD7-7399-45EE-8319-3D38D94C1B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EBB20B0-D60A-4453-B6EA-4384854A5B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A21BC7-930C-41FD-9D5A-7A9B71FACDC1}" type="datetimeFigureOut">
              <a:rPr lang="en-GB" smtClean="0"/>
              <a:pPr/>
              <a:t>13/12/2018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AA55916-E110-41D3-A9F1-EF461FFE8B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122404D-7B2E-4DBE-9190-2B0C007C1D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CB089A-EE4B-4C9A-A45B-941E65ECD1F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386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1044C87-D1BB-473C-95AF-DDAD4D2DAD38}"/>
              </a:ext>
            </a:extLst>
          </p:cNvPr>
          <p:cNvSpPr/>
          <p:nvPr/>
        </p:nvSpPr>
        <p:spPr>
          <a:xfrm>
            <a:off x="0" y="3497943"/>
            <a:ext cx="12192000" cy="183023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Shape 85">
            <a:extLst>
              <a:ext uri="{FF2B5EF4-FFF2-40B4-BE49-F238E27FC236}">
                <a16:creationId xmlns:a16="http://schemas.microsoft.com/office/drawing/2014/main" xmlns="" id="{0CC7C654-3D64-4D7F-8629-21A241945450}"/>
              </a:ext>
            </a:extLst>
          </p:cNvPr>
          <p:cNvSpPr txBox="1"/>
          <p:nvPr/>
        </p:nvSpPr>
        <p:spPr>
          <a:xfrm>
            <a:off x="367334" y="3725129"/>
            <a:ext cx="10764086" cy="108385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buSzPct val="25000"/>
              <a:buNone/>
            </a:pPr>
            <a:r>
              <a:rPr lang="pl-PL" sz="4000" i="0" u="none" strike="noStrike" cap="none" baseline="0" smtClean="0">
                <a:solidFill>
                  <a:srgbClr val="62B4FF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T</a:t>
            </a:r>
            <a:r>
              <a:rPr lang="en-GB" sz="4000" i="0" u="none" strike="noStrike" cap="none" baseline="0" smtClean="0">
                <a:solidFill>
                  <a:srgbClr val="62B4FF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5.6 </a:t>
            </a:r>
            <a:r>
              <a:rPr lang="en-GB" sz="4000" i="0" u="none" strike="noStrike" cap="none" baseline="0" dirty="0" smtClean="0">
                <a:solidFill>
                  <a:srgbClr val="62B4FF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(M13-M48)</a:t>
            </a:r>
            <a:r>
              <a:rPr lang="pl-PL" sz="4000" i="0" u="none" strike="noStrike" cap="none" baseline="0" dirty="0" smtClean="0">
                <a:solidFill>
                  <a:srgbClr val="62B4FF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 </a:t>
            </a:r>
            <a:r>
              <a:rPr lang="en-GB" sz="3000" i="0" u="none" strike="noStrike" cap="none" baseline="0" dirty="0" smtClean="0">
                <a:solidFill>
                  <a:srgbClr val="F8F8F8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Integration with the HPC Execution Environment</a:t>
            </a:r>
          </a:p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buSzPct val="25000"/>
              <a:buNone/>
            </a:pPr>
            <a:endParaRPr lang="en-GB" sz="1000" i="0" u="none" strike="noStrike" cap="none" baseline="0" dirty="0" smtClean="0">
              <a:solidFill>
                <a:srgbClr val="F8F8F8"/>
              </a:solidFill>
              <a:latin typeface="Arial" panose="020B0604020202020204" pitchFamily="34" charset="0"/>
              <a:ea typeface="verdana"/>
              <a:cs typeface="Arial" panose="020B0604020202020204" pitchFamily="34" charset="0"/>
              <a:sym typeface="verdana"/>
            </a:endParaRPr>
          </a:p>
          <a:p>
            <a:pPr>
              <a:lnSpc>
                <a:spcPct val="95000"/>
              </a:lnSpc>
              <a:buSzPct val="25000"/>
            </a:pPr>
            <a:r>
              <a:rPr lang="en-GB" sz="1600" dirty="0" err="1" smtClean="0">
                <a:solidFill>
                  <a:srgbClr val="F8F8F8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Marek</a:t>
            </a:r>
            <a:r>
              <a:rPr lang="en-GB" sz="1600" dirty="0" smtClean="0">
                <a:solidFill>
                  <a:srgbClr val="F8F8F8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 </a:t>
            </a:r>
            <a:r>
              <a:rPr lang="en-GB" sz="1600" dirty="0" err="1" smtClean="0">
                <a:solidFill>
                  <a:srgbClr val="F8F8F8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Kasztelnik</a:t>
            </a:r>
            <a:r>
              <a:rPr lang="en-GB" sz="1600" dirty="0" smtClean="0">
                <a:solidFill>
                  <a:srgbClr val="F8F8F8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, Tomasz </a:t>
            </a:r>
            <a:r>
              <a:rPr lang="en-GB" sz="1600" dirty="0" err="1" smtClean="0">
                <a:solidFill>
                  <a:srgbClr val="F8F8F8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Gubała</a:t>
            </a:r>
            <a:r>
              <a:rPr lang="en-GB" sz="1600" dirty="0" smtClean="0">
                <a:solidFill>
                  <a:srgbClr val="F8F8F8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, Marian </a:t>
            </a:r>
            <a:r>
              <a:rPr lang="en-GB" sz="1600" dirty="0" err="1" smtClean="0">
                <a:solidFill>
                  <a:srgbClr val="F8F8F8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Bubak</a:t>
            </a:r>
            <a:r>
              <a:rPr lang="en-GB" sz="1600" dirty="0" smtClean="0">
                <a:solidFill>
                  <a:srgbClr val="F8F8F8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 | Academic Computer Centre </a:t>
            </a:r>
            <a:r>
              <a:rPr lang="en-GB" sz="1600" b="1" dirty="0" err="1" smtClean="0">
                <a:solidFill>
                  <a:srgbClr val="F8F8F8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Cyfronet</a:t>
            </a:r>
            <a:r>
              <a:rPr lang="en-GB" sz="1600" dirty="0" smtClean="0">
                <a:solidFill>
                  <a:srgbClr val="F8F8F8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 AGH, </a:t>
            </a:r>
            <a:r>
              <a:rPr lang="en-GB" sz="1600" dirty="0" err="1" smtClean="0">
                <a:solidFill>
                  <a:srgbClr val="F8F8F8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Kraków</a:t>
            </a:r>
            <a:r>
              <a:rPr lang="en-GB" sz="1600" dirty="0" smtClean="0">
                <a:solidFill>
                  <a:srgbClr val="F8F8F8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, Poland </a:t>
            </a:r>
            <a:endParaRPr lang="pl-PL" sz="1600" dirty="0" smtClean="0">
              <a:solidFill>
                <a:srgbClr val="F8F8F8"/>
              </a:solidFill>
              <a:latin typeface="Arial" panose="020B0604020202020204" pitchFamily="34" charset="0"/>
              <a:ea typeface="verdana"/>
              <a:cs typeface="Arial" panose="020B0604020202020204" pitchFamily="34" charset="0"/>
              <a:sym typeface="verdana"/>
            </a:endParaRPr>
          </a:p>
          <a:p>
            <a:pPr>
              <a:lnSpc>
                <a:spcPct val="95000"/>
              </a:lnSpc>
              <a:buSzPct val="25000"/>
            </a:pPr>
            <a:r>
              <a:rPr lang="en-GB" sz="1400" dirty="0" smtClean="0">
                <a:solidFill>
                  <a:srgbClr val="F8F8F8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12/12/2018</a:t>
            </a:r>
            <a:endParaRPr lang="en-GB" sz="1400" i="0" u="none" strike="noStrike" cap="none" baseline="0" dirty="0" smtClean="0">
              <a:solidFill>
                <a:srgbClr val="F8F8F8"/>
              </a:solidFill>
              <a:latin typeface="Arial" panose="020B0604020202020204" pitchFamily="34" charset="0"/>
              <a:ea typeface="verdana"/>
              <a:cs typeface="Arial" panose="020B0604020202020204" pitchFamily="34" charset="0"/>
              <a:sym typeface="verdana"/>
            </a:endParaRPr>
          </a:p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buSzPct val="25000"/>
              <a:buNone/>
            </a:pPr>
            <a:endParaRPr lang="en-GB" sz="3000" i="0" u="none" strike="noStrike" cap="none" baseline="0" dirty="0">
              <a:solidFill>
                <a:srgbClr val="F8F8F8"/>
              </a:solidFill>
              <a:latin typeface="Arial" panose="020B0604020202020204" pitchFamily="34" charset="0"/>
              <a:ea typeface="verdana"/>
              <a:cs typeface="Arial" panose="020B0604020202020204" pitchFamily="34" charset="0"/>
              <a:sym typeface="verdana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175443D7-0F03-48B5-8935-B9F070AA4D5D}"/>
              </a:ext>
            </a:extLst>
          </p:cNvPr>
          <p:cNvSpPr/>
          <p:nvPr/>
        </p:nvSpPr>
        <p:spPr>
          <a:xfrm>
            <a:off x="0" y="6489946"/>
            <a:ext cx="12192000" cy="36805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908B0E5-21AC-4B09-AC08-F752079E797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80" t="9208" r="32843" b="14108"/>
          <a:stretch/>
        </p:blipFill>
        <p:spPr>
          <a:xfrm>
            <a:off x="3723332" y="935734"/>
            <a:ext cx="4745335" cy="1731265"/>
          </a:xfrm>
          <a:prstGeom prst="rect">
            <a:avLst/>
          </a:prstGeom>
        </p:spPr>
      </p:pic>
      <p:sp>
        <p:nvSpPr>
          <p:cNvPr id="14" name="Shape 85">
            <a:extLst>
              <a:ext uri="{FF2B5EF4-FFF2-40B4-BE49-F238E27FC236}">
                <a16:creationId xmlns:a16="http://schemas.microsoft.com/office/drawing/2014/main" xmlns="" id="{342CBC09-F754-493A-BC40-03A3B8E4AE33}"/>
              </a:ext>
            </a:extLst>
          </p:cNvPr>
          <p:cNvSpPr txBox="1"/>
          <p:nvPr/>
        </p:nvSpPr>
        <p:spPr>
          <a:xfrm>
            <a:off x="819793" y="6581526"/>
            <a:ext cx="10552412" cy="24193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lvl="0" algn="ctr">
              <a:lnSpc>
                <a:spcPct val="95000"/>
              </a:lnSpc>
              <a:buSzPct val="25000"/>
            </a:pPr>
            <a:r>
              <a:rPr lang="en-GB" sz="140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H2020 EU PROJECT | Topic SC1-DTH-07-2018 | GA: 826494</a:t>
            </a:r>
            <a:endParaRPr lang="en-GB" sz="1400" b="1" i="0" u="none" strike="noStrike" cap="none" baseline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ea typeface="verdana"/>
              <a:cs typeface="Arial" panose="020B0604020202020204" pitchFamily="34" charset="0"/>
              <a:sym typeface="verdana"/>
            </a:endParaRPr>
          </a:p>
        </p:txBody>
      </p:sp>
      <p:grpSp>
        <p:nvGrpSpPr>
          <p:cNvPr id="2" name="Group 12">
            <a:extLst>
              <a:ext uri="{FF2B5EF4-FFF2-40B4-BE49-F238E27FC236}">
                <a16:creationId xmlns:a16="http://schemas.microsoft.com/office/drawing/2014/main" xmlns="" id="{6B527196-6A44-4342-A80D-82E35796EC80}"/>
              </a:ext>
            </a:extLst>
          </p:cNvPr>
          <p:cNvGrpSpPr/>
          <p:nvPr/>
        </p:nvGrpSpPr>
        <p:grpSpPr>
          <a:xfrm>
            <a:off x="349814" y="6538899"/>
            <a:ext cx="1535111" cy="245155"/>
            <a:chOff x="166688" y="6155900"/>
            <a:chExt cx="1535111" cy="245155"/>
          </a:xfrm>
        </p:grpSpPr>
        <p:pic>
          <p:nvPicPr>
            <p:cNvPr id="15" name="Imagen 3" descr="Resultado de imagen de h2020 logo">
              <a:extLst>
                <a:ext uri="{FF2B5EF4-FFF2-40B4-BE49-F238E27FC236}">
                  <a16:creationId xmlns:a16="http://schemas.microsoft.com/office/drawing/2014/main" xmlns="" id="{D33ADDF8-2879-45DA-B502-8384FEB28D18}"/>
                </a:ext>
              </a:extLst>
            </p:cNvPr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7894"/>
            <a:stretch/>
          </p:blipFill>
          <p:spPr bwMode="auto">
            <a:xfrm>
              <a:off x="166688" y="6155900"/>
              <a:ext cx="498476" cy="2419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Imagen 3" descr="Resultado de imagen de h2020 logo">
              <a:extLst>
                <a:ext uri="{FF2B5EF4-FFF2-40B4-BE49-F238E27FC236}">
                  <a16:creationId xmlns:a16="http://schemas.microsoft.com/office/drawing/2014/main" xmlns="" id="{F1D10C12-0A43-4184-B162-00C3D2FD3618}"/>
                </a:ext>
              </a:extLst>
            </p:cNvPr>
            <p:cNvPicPr/>
            <p:nvPr/>
          </p:nvPicPr>
          <p:blipFill rotWithShape="1"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698" t="29685"/>
            <a:stretch/>
          </p:blipFill>
          <p:spPr bwMode="auto">
            <a:xfrm>
              <a:off x="641350" y="6230938"/>
              <a:ext cx="1060449" cy="17011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Imagen 3" descr="Resultado de imagen de h2020 logo">
              <a:extLst>
                <a:ext uri="{FF2B5EF4-FFF2-40B4-BE49-F238E27FC236}">
                  <a16:creationId xmlns:a16="http://schemas.microsoft.com/office/drawing/2014/main" xmlns="" id="{B433E288-CEE7-469C-8029-199387D8442D}"/>
                </a:ext>
              </a:extLst>
            </p:cNvPr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360" r="40695"/>
            <a:stretch/>
          </p:blipFill>
          <p:spPr bwMode="auto">
            <a:xfrm>
              <a:off x="1025844" y="6159076"/>
              <a:ext cx="45719" cy="24193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1" name="Imagen 3">
            <a:extLst>
              <a:ext uri="{FF2B5EF4-FFF2-40B4-BE49-F238E27FC236}">
                <a16:creationId xmlns:a16="http://schemas.microsoft.com/office/drawing/2014/main" xmlns="" id="{DED954DA-BCF0-497D-B9A8-E4D6B1D72352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88" y="5389377"/>
            <a:ext cx="1932305" cy="93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n 8">
            <a:extLst>
              <a:ext uri="{FF2B5EF4-FFF2-40B4-BE49-F238E27FC236}">
                <a16:creationId xmlns:a16="http://schemas.microsoft.com/office/drawing/2014/main" xmlns="" id="{EC226AAE-2674-47F2-968C-B1C6BD5BE33A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44" b="11961"/>
          <a:stretch/>
        </p:blipFill>
        <p:spPr bwMode="auto">
          <a:xfrm>
            <a:off x="4290345" y="5605595"/>
            <a:ext cx="1804670" cy="5010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Imagen 11">
            <a:extLst>
              <a:ext uri="{FF2B5EF4-FFF2-40B4-BE49-F238E27FC236}">
                <a16:creationId xmlns:a16="http://schemas.microsoft.com/office/drawing/2014/main" xmlns="" id="{5647D35F-46E5-4A19-8770-27220135AE88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236" y="5484310"/>
            <a:ext cx="1651000" cy="743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Imagen 10">
            <a:extLst>
              <a:ext uri="{FF2B5EF4-FFF2-40B4-BE49-F238E27FC236}">
                <a16:creationId xmlns:a16="http://schemas.microsoft.com/office/drawing/2014/main" xmlns="" id="{35418836-6769-42A9-8392-F18CED225C5F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181" y="5567177"/>
            <a:ext cx="1788795" cy="57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Imagen 16">
            <a:extLst>
              <a:ext uri="{FF2B5EF4-FFF2-40B4-BE49-F238E27FC236}">
                <a16:creationId xmlns:a16="http://schemas.microsoft.com/office/drawing/2014/main" xmlns="" id="{B874EDE8-E239-4913-9056-CC9F73205317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573" y="5514790"/>
            <a:ext cx="1950720" cy="682625"/>
          </a:xfrm>
          <a:prstGeom prst="rect">
            <a:avLst/>
          </a:prstGeom>
          <a:noFill/>
        </p:spPr>
      </p:pic>
      <p:pic>
        <p:nvPicPr>
          <p:cNvPr id="21" name="Picture 2" descr="Resultado de imagen de university bologna">
            <a:extLst>
              <a:ext uri="{FF2B5EF4-FFF2-40B4-BE49-F238E27FC236}">
                <a16:creationId xmlns:a16="http://schemas.microsoft.com/office/drawing/2014/main" xmlns="" id="{DFA05DFD-6D73-45A1-82C6-F6A4A499CB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0053" y="5393633"/>
            <a:ext cx="1064580" cy="106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4688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175443D7-0F03-48B5-8935-B9F070AA4D5D}"/>
              </a:ext>
            </a:extLst>
          </p:cNvPr>
          <p:cNvSpPr/>
          <p:nvPr/>
        </p:nvSpPr>
        <p:spPr>
          <a:xfrm>
            <a:off x="0" y="6277659"/>
            <a:ext cx="12192000" cy="850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0CD33FA1-803B-4988-9992-CAE8463F2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71197" y="6445796"/>
            <a:ext cx="2743200" cy="365125"/>
          </a:xfrm>
        </p:spPr>
        <p:txBody>
          <a:bodyPr/>
          <a:lstStyle/>
          <a:p>
            <a:fld id="{94F1F4A7-662D-4B4B-851B-9948DF7CB739}" type="slidenum">
              <a:rPr lang="en-GB" smtClean="0"/>
              <a:pPr/>
              <a:t>2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96BC9BB-05DC-4D12-A074-2A24A549984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80" t="9208" r="32843" b="14108"/>
          <a:stretch/>
        </p:blipFill>
        <p:spPr>
          <a:xfrm>
            <a:off x="711448" y="6401346"/>
            <a:ext cx="1038225" cy="378781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89A1FD0E-AD72-471A-B555-E1289F38C6B6}"/>
              </a:ext>
            </a:extLst>
          </p:cNvPr>
          <p:cNvCxnSpPr/>
          <p:nvPr/>
        </p:nvCxnSpPr>
        <p:spPr>
          <a:xfrm flipV="1">
            <a:off x="646546" y="-3175"/>
            <a:ext cx="1154" cy="756000"/>
          </a:xfrm>
          <a:prstGeom prst="line">
            <a:avLst/>
          </a:prstGeom>
          <a:ln w="1905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2885A6BA-35DC-4D16-940C-54D0B0BBFB98}"/>
              </a:ext>
            </a:extLst>
          </p:cNvPr>
          <p:cNvCxnSpPr/>
          <p:nvPr/>
        </p:nvCxnSpPr>
        <p:spPr>
          <a:xfrm>
            <a:off x="0" y="504825"/>
            <a:ext cx="12192000" cy="0"/>
          </a:xfrm>
          <a:prstGeom prst="line">
            <a:avLst/>
          </a:prstGeom>
          <a:ln w="19050">
            <a:solidFill>
              <a:schemeClr val="accent1">
                <a:alpha val="47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hape 85">
            <a:extLst>
              <a:ext uri="{FF2B5EF4-FFF2-40B4-BE49-F238E27FC236}">
                <a16:creationId xmlns="" xmlns:a16="http://schemas.microsoft.com/office/drawing/2014/main" id="{8671F6AC-CDF5-4E2C-8D39-4E93C60BF12D}"/>
              </a:ext>
            </a:extLst>
          </p:cNvPr>
          <p:cNvSpPr txBox="1"/>
          <p:nvPr/>
        </p:nvSpPr>
        <p:spPr>
          <a:xfrm>
            <a:off x="695325" y="515281"/>
            <a:ext cx="10556702" cy="21814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buSzPct val="25000"/>
              <a:buNone/>
            </a:pPr>
            <a:r>
              <a:rPr lang="en-GB" sz="2000" i="0" u="none" strike="noStrike" cap="none" baseline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Organize</a:t>
            </a:r>
            <a:r>
              <a:rPr lang="en-GB" sz="2000" i="0" u="none" strike="noStrike" cap="none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 research on patient data</a:t>
            </a:r>
            <a:endParaRPr lang="en-GB" sz="2000" b="1" i="0" u="none" strike="noStrike" cap="none" baseline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/>
              <a:cs typeface="Arial" panose="020B0604020202020204" pitchFamily="34" charset="0"/>
              <a:sym typeface="verdana"/>
            </a:endParaRPr>
          </a:p>
        </p:txBody>
      </p:sp>
      <p:sp>
        <p:nvSpPr>
          <p:cNvPr id="22" name="Shape 85">
            <a:extLst>
              <a:ext uri="{FF2B5EF4-FFF2-40B4-BE49-F238E27FC236}">
                <a16:creationId xmlns="" xmlns:a16="http://schemas.microsoft.com/office/drawing/2014/main" id="{E1235350-9B23-40D4-9636-9524A4D3A0E1}"/>
              </a:ext>
            </a:extLst>
          </p:cNvPr>
          <p:cNvSpPr txBox="1"/>
          <p:nvPr/>
        </p:nvSpPr>
        <p:spPr>
          <a:xfrm>
            <a:off x="646546" y="0"/>
            <a:ext cx="11544300" cy="49595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buSzPct val="25000"/>
              <a:buNone/>
            </a:pPr>
            <a:endParaRPr lang="en-GB" sz="2500" i="0" u="none" strike="noStrike" cap="none" baseline="0">
              <a:solidFill>
                <a:srgbClr val="F8F8F8"/>
              </a:solidFill>
              <a:latin typeface="Arial" panose="020B0604020202020204" pitchFamily="34" charset="0"/>
              <a:ea typeface="verdana"/>
              <a:cs typeface="Arial" panose="020B0604020202020204" pitchFamily="34" charset="0"/>
              <a:sym typeface="verdana"/>
            </a:endParaRPr>
          </a:p>
        </p:txBody>
      </p:sp>
      <p:sp>
        <p:nvSpPr>
          <p:cNvPr id="21" name="Shape 85">
            <a:extLst>
              <a:ext uri="{FF2B5EF4-FFF2-40B4-BE49-F238E27FC236}">
                <a16:creationId xmlns="" xmlns:a16="http://schemas.microsoft.com/office/drawing/2014/main" id="{EAC65B53-8AE3-4A49-AB3A-C61B3CED8C92}"/>
              </a:ext>
            </a:extLst>
          </p:cNvPr>
          <p:cNvSpPr txBox="1"/>
          <p:nvPr/>
        </p:nvSpPr>
        <p:spPr>
          <a:xfrm>
            <a:off x="700769" y="47079"/>
            <a:ext cx="10552412" cy="41910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buSzPct val="25000"/>
              <a:buNone/>
            </a:pPr>
            <a:r>
              <a:rPr lang="en-GB" sz="2800" dirty="0" smtClean="0">
                <a:solidFill>
                  <a:srgbClr val="62B4FF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T5.6 Visio</a:t>
            </a:r>
            <a:r>
              <a:rPr lang="pl-PL" sz="2800" dirty="0" smtClean="0">
                <a:solidFill>
                  <a:srgbClr val="62B4FF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n</a:t>
            </a:r>
            <a:endParaRPr lang="en-GB" sz="2800" i="0" u="none" strike="noStrike" cap="none" baseline="0" dirty="0">
              <a:solidFill>
                <a:srgbClr val="F8F8F8"/>
              </a:solidFill>
              <a:latin typeface="Arial" panose="020B0604020202020204" pitchFamily="34" charset="0"/>
              <a:ea typeface="verdana"/>
              <a:cs typeface="Arial" panose="020B0604020202020204" pitchFamily="34" charset="0"/>
              <a:sym typeface="verdana"/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647699" y="967930"/>
            <a:ext cx="1096596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Our goal is to deliver a set of tools (integrated with Prometheus and </a:t>
            </a:r>
            <a:r>
              <a:rPr lang="en-GB" dirty="0" err="1" smtClean="0"/>
              <a:t>PLGrid</a:t>
            </a:r>
            <a:r>
              <a:rPr lang="en-GB" dirty="0" smtClean="0"/>
              <a:t> Infrastructure) and best practices to execute patient-centric calculations in a structured and well organized way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This asks for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Model versioning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Structured, patient-centric storage for input and output data (both file based and tabular data)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Organized, repeatable set of calculations which recognize particular model versions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Proposed solution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b="1" dirty="0" smtClean="0"/>
              <a:t>Pipelining system </a:t>
            </a:r>
            <a:r>
              <a:rPr lang="en-GB" dirty="0" smtClean="0"/>
              <a:t>– each pipeline is a well-defined set of </a:t>
            </a:r>
            <a:r>
              <a:rPr lang="en-GB" i="1" dirty="0" smtClean="0"/>
              <a:t>computations</a:t>
            </a:r>
            <a:r>
              <a:rPr lang="en-GB" dirty="0" smtClean="0"/>
              <a:t> (running sequentially or in parallel)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Pipeline definitions are cross-cohort, but particular pipeline execution is per patient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Each computation (called a </a:t>
            </a:r>
            <a:r>
              <a:rPr lang="en-GB" i="1" dirty="0" smtClean="0"/>
              <a:t>pipeline step</a:t>
            </a:r>
            <a:r>
              <a:rPr lang="en-GB" dirty="0" smtClean="0"/>
              <a:t>) inside a pipeline is e.g. an execution, on the HPC cluster, of a specific model, in a specific version (selected from the </a:t>
            </a:r>
            <a:r>
              <a:rPr lang="en-GB" dirty="0" err="1" smtClean="0"/>
              <a:t>GitLab</a:t>
            </a:r>
            <a:r>
              <a:rPr lang="en-GB" dirty="0" smtClean="0"/>
              <a:t> git repository</a:t>
            </a:r>
            <a:r>
              <a:rPr lang="pl-PL" dirty="0" smtClean="0"/>
              <a:t>)</a:t>
            </a:r>
            <a:endParaRPr lang="en-GB" dirty="0" smtClean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dirty="0" smtClean="0"/>
              <a:t>The dedicated </a:t>
            </a:r>
            <a:r>
              <a:rPr lang="en-GB" dirty="0" err="1" smtClean="0"/>
              <a:t>GitLab</a:t>
            </a:r>
            <a:r>
              <a:rPr lang="en-GB" dirty="0" smtClean="0"/>
              <a:t> repository will be prepared for PRIMAGE on the gitlab.com service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Pipelines can also be </a:t>
            </a:r>
            <a:r>
              <a:rPr lang="pl-PL" dirty="0" err="1" smtClean="0"/>
              <a:t>executed</a:t>
            </a:r>
            <a:r>
              <a:rPr lang="pl-PL" dirty="0" smtClean="0"/>
              <a:t> </a:t>
            </a:r>
            <a:r>
              <a:rPr lang="en-GB" dirty="0" smtClean="0"/>
              <a:t>automatically provided input data constraints are satisfied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MEE provides a user interface and a REST API for running and monitoring pipelines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Input and output data browsing will be provided in cooperation with the data cloud partner</a:t>
            </a:r>
          </a:p>
        </p:txBody>
      </p:sp>
    </p:spTree>
    <p:extLst>
      <p:ext uri="{BB962C8B-B14F-4D97-AF65-F5344CB8AC3E}">
        <p14:creationId xmlns:p14="http://schemas.microsoft.com/office/powerpoint/2010/main" val="37020041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175443D7-0F03-48B5-8935-B9F070AA4D5D}"/>
              </a:ext>
            </a:extLst>
          </p:cNvPr>
          <p:cNvSpPr/>
          <p:nvPr/>
        </p:nvSpPr>
        <p:spPr>
          <a:xfrm>
            <a:off x="0" y="6277659"/>
            <a:ext cx="12192000" cy="850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0CD33FA1-803B-4988-9992-CAE8463F2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71197" y="6445796"/>
            <a:ext cx="2743200" cy="365125"/>
          </a:xfrm>
        </p:spPr>
        <p:txBody>
          <a:bodyPr/>
          <a:lstStyle/>
          <a:p>
            <a:fld id="{94F1F4A7-662D-4B4B-851B-9948DF7CB739}" type="slidenum">
              <a:rPr lang="en-GB" smtClean="0"/>
              <a:pPr/>
              <a:t>3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96BC9BB-05DC-4D12-A074-2A24A549984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80" t="9208" r="32843" b="14108"/>
          <a:stretch/>
        </p:blipFill>
        <p:spPr>
          <a:xfrm>
            <a:off x="711448" y="6401346"/>
            <a:ext cx="1038225" cy="378781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89A1FD0E-AD72-471A-B555-E1289F38C6B6}"/>
              </a:ext>
            </a:extLst>
          </p:cNvPr>
          <p:cNvCxnSpPr/>
          <p:nvPr/>
        </p:nvCxnSpPr>
        <p:spPr>
          <a:xfrm flipV="1">
            <a:off x="646546" y="-3175"/>
            <a:ext cx="1154" cy="756000"/>
          </a:xfrm>
          <a:prstGeom prst="line">
            <a:avLst/>
          </a:prstGeom>
          <a:ln w="1905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2885A6BA-35DC-4D16-940C-54D0B0BBFB98}"/>
              </a:ext>
            </a:extLst>
          </p:cNvPr>
          <p:cNvCxnSpPr/>
          <p:nvPr/>
        </p:nvCxnSpPr>
        <p:spPr>
          <a:xfrm>
            <a:off x="0" y="504825"/>
            <a:ext cx="12192000" cy="0"/>
          </a:xfrm>
          <a:prstGeom prst="line">
            <a:avLst/>
          </a:prstGeom>
          <a:ln w="19050">
            <a:solidFill>
              <a:schemeClr val="accent1">
                <a:alpha val="47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hape 85">
            <a:extLst>
              <a:ext uri="{FF2B5EF4-FFF2-40B4-BE49-F238E27FC236}">
                <a16:creationId xmlns:a16="http://schemas.microsoft.com/office/drawing/2014/main" xmlns="" id="{8671F6AC-CDF5-4E2C-8D39-4E93C60BF12D}"/>
              </a:ext>
            </a:extLst>
          </p:cNvPr>
          <p:cNvSpPr txBox="1"/>
          <p:nvPr/>
        </p:nvSpPr>
        <p:spPr>
          <a:xfrm>
            <a:off x="695325" y="515281"/>
            <a:ext cx="10556702" cy="21814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buSzPct val="25000"/>
              <a:buNone/>
            </a:pPr>
            <a:r>
              <a:rPr lang="en-GB" sz="2000" i="0" u="none" strike="noStrike" cap="none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Organize</a:t>
            </a:r>
            <a:r>
              <a:rPr lang="en-GB" sz="2000" i="0" u="none" strike="noStrike" cap="non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 research on patient data</a:t>
            </a:r>
            <a:endParaRPr lang="en-GB" sz="2000" b="1" i="0" u="none" strike="noStrike" cap="none" baseline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/>
              <a:cs typeface="Arial" panose="020B0604020202020204" pitchFamily="34" charset="0"/>
              <a:sym typeface="verdana"/>
            </a:endParaRPr>
          </a:p>
        </p:txBody>
      </p:sp>
      <p:sp>
        <p:nvSpPr>
          <p:cNvPr id="22" name="Shape 85">
            <a:extLst>
              <a:ext uri="{FF2B5EF4-FFF2-40B4-BE49-F238E27FC236}">
                <a16:creationId xmlns:a16="http://schemas.microsoft.com/office/drawing/2014/main" xmlns="" id="{E1235350-9B23-40D4-9636-9524A4D3A0E1}"/>
              </a:ext>
            </a:extLst>
          </p:cNvPr>
          <p:cNvSpPr txBox="1"/>
          <p:nvPr/>
        </p:nvSpPr>
        <p:spPr>
          <a:xfrm>
            <a:off x="646546" y="0"/>
            <a:ext cx="11544300" cy="49595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buSzPct val="25000"/>
              <a:buNone/>
            </a:pPr>
            <a:endParaRPr lang="en-GB" sz="2500" i="0" u="none" strike="noStrike" cap="none" baseline="0">
              <a:solidFill>
                <a:srgbClr val="F8F8F8"/>
              </a:solidFill>
              <a:latin typeface="Arial" panose="020B0604020202020204" pitchFamily="34" charset="0"/>
              <a:ea typeface="verdana"/>
              <a:cs typeface="Arial" panose="020B0604020202020204" pitchFamily="34" charset="0"/>
              <a:sym typeface="verdana"/>
            </a:endParaRPr>
          </a:p>
        </p:txBody>
      </p:sp>
      <p:sp>
        <p:nvSpPr>
          <p:cNvPr id="21" name="Shape 85">
            <a:extLst>
              <a:ext uri="{FF2B5EF4-FFF2-40B4-BE49-F238E27FC236}">
                <a16:creationId xmlns:a16="http://schemas.microsoft.com/office/drawing/2014/main" xmlns="" id="{EAC65B53-8AE3-4A49-AB3A-C61B3CED8C92}"/>
              </a:ext>
            </a:extLst>
          </p:cNvPr>
          <p:cNvSpPr txBox="1"/>
          <p:nvPr/>
        </p:nvSpPr>
        <p:spPr>
          <a:xfrm>
            <a:off x="700769" y="47079"/>
            <a:ext cx="10552412" cy="41910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buSzPct val="25000"/>
              <a:buNone/>
            </a:pPr>
            <a:r>
              <a:rPr lang="en-GB" sz="2800" smtClean="0">
                <a:solidFill>
                  <a:srgbClr val="62B4FF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T5.6 Model Execution Environment</a:t>
            </a:r>
            <a:endParaRPr lang="en-GB" sz="2800" i="0" u="none" strike="noStrike" cap="none" baseline="0">
              <a:solidFill>
                <a:srgbClr val="F8F8F8"/>
              </a:solidFill>
              <a:latin typeface="Arial" panose="020B0604020202020204" pitchFamily="34" charset="0"/>
              <a:ea typeface="verdana"/>
              <a:cs typeface="Arial" panose="020B0604020202020204" pitchFamily="34" charset="0"/>
              <a:sym typeface="verdana"/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647699" y="835075"/>
            <a:ext cx="107942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mtClean="0"/>
              <a:t>Integrated with PLGrid infrastructure (automatic execution on the HPC cluster and data management)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mtClean="0"/>
              <a:t>Give possibilities to upload and download files to/from Prometheus storage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mtClean="0"/>
              <a:t>But can be integrated for PRIMAGE with other file storage infrastructure (cloud)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mtClean="0"/>
              <a:t>Connected with GitLab repositories for model versioning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mtClean="0"/>
              <a:t>Simulations are organised in pipelines (more on them in the WP5 presentation)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267" y="2515458"/>
            <a:ext cx="5486400" cy="3429000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65" y="2851993"/>
            <a:ext cx="2708736" cy="2030108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2267" y="1845093"/>
            <a:ext cx="2369046" cy="2063363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7174" y="4103572"/>
            <a:ext cx="2259231" cy="1833071"/>
          </a:xfrm>
          <a:prstGeom prst="rect">
            <a:avLst/>
          </a:prstGeom>
        </p:spPr>
      </p:pic>
      <p:sp>
        <p:nvSpPr>
          <p:cNvPr id="11" name="Ramka 10"/>
          <p:cNvSpPr/>
          <p:nvPr/>
        </p:nvSpPr>
        <p:spPr>
          <a:xfrm>
            <a:off x="787566" y="2812236"/>
            <a:ext cx="2708736" cy="2069865"/>
          </a:xfrm>
          <a:prstGeom prst="frame">
            <a:avLst>
              <a:gd name="adj1" fmla="val 20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8" name="Ramka 17"/>
          <p:cNvSpPr/>
          <p:nvPr/>
        </p:nvSpPr>
        <p:spPr>
          <a:xfrm>
            <a:off x="5543771" y="4086470"/>
            <a:ext cx="1354368" cy="445774"/>
          </a:xfrm>
          <a:prstGeom prst="frame">
            <a:avLst>
              <a:gd name="adj1" fmla="val 56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3" name="Strzałka w prawo 12"/>
          <p:cNvSpPr/>
          <p:nvPr/>
        </p:nvSpPr>
        <p:spPr>
          <a:xfrm rot="12067794">
            <a:off x="3461889" y="3786270"/>
            <a:ext cx="2103812" cy="1199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amka 19"/>
          <p:cNvSpPr/>
          <p:nvPr/>
        </p:nvSpPr>
        <p:spPr>
          <a:xfrm>
            <a:off x="7429555" y="4103571"/>
            <a:ext cx="601262" cy="222887"/>
          </a:xfrm>
          <a:prstGeom prst="frame">
            <a:avLst>
              <a:gd name="adj1" fmla="val 110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3" name="Ramka 22"/>
          <p:cNvSpPr/>
          <p:nvPr/>
        </p:nvSpPr>
        <p:spPr>
          <a:xfrm>
            <a:off x="9572267" y="1797182"/>
            <a:ext cx="2369046" cy="2069865"/>
          </a:xfrm>
          <a:prstGeom prst="frame">
            <a:avLst>
              <a:gd name="adj1" fmla="val 20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4" name="Ramka 23"/>
          <p:cNvSpPr/>
          <p:nvPr/>
        </p:nvSpPr>
        <p:spPr>
          <a:xfrm>
            <a:off x="9572266" y="4064130"/>
            <a:ext cx="2314139" cy="1872514"/>
          </a:xfrm>
          <a:prstGeom prst="frame">
            <a:avLst>
              <a:gd name="adj1" fmla="val 20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5" name="Ramka 24"/>
          <p:cNvSpPr/>
          <p:nvPr/>
        </p:nvSpPr>
        <p:spPr>
          <a:xfrm>
            <a:off x="4513794" y="4532243"/>
            <a:ext cx="4677913" cy="1470991"/>
          </a:xfrm>
          <a:prstGeom prst="frame">
            <a:avLst>
              <a:gd name="adj1" fmla="val 18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7" name="Strzałka w prawo 26"/>
          <p:cNvSpPr/>
          <p:nvPr/>
        </p:nvSpPr>
        <p:spPr>
          <a:xfrm rot="19071648">
            <a:off x="7800158" y="3477264"/>
            <a:ext cx="1880956" cy="1190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Strzałka w prawo 27"/>
          <p:cNvSpPr/>
          <p:nvPr/>
        </p:nvSpPr>
        <p:spPr>
          <a:xfrm rot="1700785">
            <a:off x="9186434" y="5226087"/>
            <a:ext cx="368173" cy="557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Prostokąt 32"/>
          <p:cNvSpPr/>
          <p:nvPr/>
        </p:nvSpPr>
        <p:spPr>
          <a:xfrm>
            <a:off x="6057383" y="4744518"/>
            <a:ext cx="144366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16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Browse inputs </a:t>
            </a:r>
          </a:p>
          <a:p>
            <a:pPr algn="ctr"/>
            <a:r>
              <a:rPr lang="en-GB" sz="16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and outputs</a:t>
            </a:r>
            <a:endParaRPr lang="en-GB" sz="1600" b="1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4" name="Prostokąt 33"/>
          <p:cNvSpPr/>
          <p:nvPr/>
        </p:nvSpPr>
        <p:spPr>
          <a:xfrm>
            <a:off x="1063849" y="4972750"/>
            <a:ext cx="194995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16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Select model version</a:t>
            </a:r>
            <a:endParaRPr lang="en-GB" sz="1600" b="1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5" name="Prostokąt 34"/>
          <p:cNvSpPr/>
          <p:nvPr/>
        </p:nvSpPr>
        <p:spPr>
          <a:xfrm>
            <a:off x="7523603" y="3725576"/>
            <a:ext cx="521298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16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Run</a:t>
            </a:r>
            <a:endParaRPr lang="en-GB" sz="1600" b="1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9" name="Ramka 28"/>
          <p:cNvSpPr/>
          <p:nvPr/>
        </p:nvSpPr>
        <p:spPr>
          <a:xfrm>
            <a:off x="4415692" y="2962031"/>
            <a:ext cx="3806093" cy="562707"/>
          </a:xfrm>
          <a:prstGeom prst="frame">
            <a:avLst>
              <a:gd name="adj1" fmla="val 110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0" name="Prostokąt 29"/>
          <p:cNvSpPr/>
          <p:nvPr/>
        </p:nvSpPr>
        <p:spPr>
          <a:xfrm>
            <a:off x="4407068" y="2682218"/>
            <a:ext cx="2963825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Patient and relevant clinical data</a:t>
            </a:r>
            <a:endParaRPr lang="en-GB" sz="1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40761693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175443D7-0F03-48B5-8935-B9F070AA4D5D}"/>
              </a:ext>
            </a:extLst>
          </p:cNvPr>
          <p:cNvSpPr/>
          <p:nvPr/>
        </p:nvSpPr>
        <p:spPr>
          <a:xfrm>
            <a:off x="0" y="6277659"/>
            <a:ext cx="12192000" cy="850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0CD33FA1-803B-4988-9992-CAE8463F2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71197" y="6445796"/>
            <a:ext cx="2743200" cy="365125"/>
          </a:xfrm>
        </p:spPr>
        <p:txBody>
          <a:bodyPr/>
          <a:lstStyle/>
          <a:p>
            <a:fld id="{94F1F4A7-662D-4B4B-851B-9948DF7CB739}" type="slidenum">
              <a:rPr lang="en-GB" smtClean="0"/>
              <a:pPr/>
              <a:t>4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96BC9BB-05DC-4D12-A074-2A24A549984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80" t="9208" r="32843" b="14108"/>
          <a:stretch/>
        </p:blipFill>
        <p:spPr>
          <a:xfrm>
            <a:off x="711448" y="6401346"/>
            <a:ext cx="1038225" cy="378781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89A1FD0E-AD72-471A-B555-E1289F38C6B6}"/>
              </a:ext>
            </a:extLst>
          </p:cNvPr>
          <p:cNvCxnSpPr/>
          <p:nvPr/>
        </p:nvCxnSpPr>
        <p:spPr>
          <a:xfrm flipV="1">
            <a:off x="646546" y="-3175"/>
            <a:ext cx="1154" cy="756000"/>
          </a:xfrm>
          <a:prstGeom prst="line">
            <a:avLst/>
          </a:prstGeom>
          <a:ln w="1905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2885A6BA-35DC-4D16-940C-54D0B0BBFB98}"/>
              </a:ext>
            </a:extLst>
          </p:cNvPr>
          <p:cNvCxnSpPr/>
          <p:nvPr/>
        </p:nvCxnSpPr>
        <p:spPr>
          <a:xfrm>
            <a:off x="0" y="504825"/>
            <a:ext cx="12192000" cy="0"/>
          </a:xfrm>
          <a:prstGeom prst="line">
            <a:avLst/>
          </a:prstGeom>
          <a:ln w="19050">
            <a:solidFill>
              <a:schemeClr val="accent1">
                <a:alpha val="47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hape 85">
            <a:extLst>
              <a:ext uri="{FF2B5EF4-FFF2-40B4-BE49-F238E27FC236}">
                <a16:creationId xmlns="" xmlns:a16="http://schemas.microsoft.com/office/drawing/2014/main" id="{8671F6AC-CDF5-4E2C-8D39-4E93C60BF12D}"/>
              </a:ext>
            </a:extLst>
          </p:cNvPr>
          <p:cNvSpPr txBox="1"/>
          <p:nvPr/>
        </p:nvSpPr>
        <p:spPr>
          <a:xfrm>
            <a:off x="695325" y="515281"/>
            <a:ext cx="10556702" cy="21814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lvl="0">
              <a:lnSpc>
                <a:spcPct val="95000"/>
              </a:lnSpc>
              <a:buSzPct val="25000"/>
            </a:pPr>
            <a:r>
              <a:rPr lang="en-GB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HPC Computation Execution Template</a:t>
            </a:r>
            <a:endParaRPr lang="en-GB" sz="2000" b="1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verdana"/>
              <a:cs typeface="Arial" panose="020B0604020202020204" pitchFamily="34" charset="0"/>
              <a:sym typeface="verdana"/>
            </a:endParaRPr>
          </a:p>
        </p:txBody>
      </p:sp>
      <p:sp>
        <p:nvSpPr>
          <p:cNvPr id="22" name="Shape 85">
            <a:extLst>
              <a:ext uri="{FF2B5EF4-FFF2-40B4-BE49-F238E27FC236}">
                <a16:creationId xmlns="" xmlns:a16="http://schemas.microsoft.com/office/drawing/2014/main" id="{E1235350-9B23-40D4-9636-9524A4D3A0E1}"/>
              </a:ext>
            </a:extLst>
          </p:cNvPr>
          <p:cNvSpPr txBox="1"/>
          <p:nvPr/>
        </p:nvSpPr>
        <p:spPr>
          <a:xfrm>
            <a:off x="646546" y="0"/>
            <a:ext cx="11544300" cy="49595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buSzPct val="25000"/>
              <a:buNone/>
            </a:pPr>
            <a:endParaRPr lang="en-GB" sz="2500" i="0" u="none" strike="noStrike" cap="none" baseline="0">
              <a:solidFill>
                <a:srgbClr val="F8F8F8"/>
              </a:solidFill>
              <a:latin typeface="Arial" panose="020B0604020202020204" pitchFamily="34" charset="0"/>
              <a:ea typeface="verdana"/>
              <a:cs typeface="Arial" panose="020B0604020202020204" pitchFamily="34" charset="0"/>
              <a:sym typeface="verdana"/>
            </a:endParaRPr>
          </a:p>
        </p:txBody>
      </p:sp>
      <p:sp>
        <p:nvSpPr>
          <p:cNvPr id="21" name="Shape 85">
            <a:extLst>
              <a:ext uri="{FF2B5EF4-FFF2-40B4-BE49-F238E27FC236}">
                <a16:creationId xmlns="" xmlns:a16="http://schemas.microsoft.com/office/drawing/2014/main" id="{EAC65B53-8AE3-4A49-AB3A-C61B3CED8C92}"/>
              </a:ext>
            </a:extLst>
          </p:cNvPr>
          <p:cNvSpPr txBox="1"/>
          <p:nvPr/>
        </p:nvSpPr>
        <p:spPr>
          <a:xfrm>
            <a:off x="700769" y="47079"/>
            <a:ext cx="10552412" cy="41910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buSzPct val="25000"/>
              <a:buNone/>
            </a:pPr>
            <a:r>
              <a:rPr lang="en-GB" sz="2800" smtClean="0">
                <a:solidFill>
                  <a:srgbClr val="62B4FF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T5.6 Pipeline Step (Computation)</a:t>
            </a:r>
            <a:endParaRPr lang="en-GB" sz="2800" i="0" u="none" strike="noStrike" cap="none" baseline="0">
              <a:solidFill>
                <a:srgbClr val="F8F8F8"/>
              </a:solidFill>
              <a:latin typeface="Arial" panose="020B0604020202020204" pitchFamily="34" charset="0"/>
              <a:ea typeface="verdana"/>
              <a:cs typeface="Arial" panose="020B0604020202020204" pitchFamily="34" charset="0"/>
              <a:sym typeface="verdana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14" y="1622066"/>
            <a:ext cx="5931682" cy="3520160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157" y="1771650"/>
            <a:ext cx="4027484" cy="3191492"/>
          </a:xfrm>
          <a:prstGeom prst="rect">
            <a:avLst/>
          </a:prstGeom>
        </p:spPr>
      </p:pic>
      <p:sp>
        <p:nvSpPr>
          <p:cNvPr id="30" name="Ramka 29"/>
          <p:cNvSpPr/>
          <p:nvPr/>
        </p:nvSpPr>
        <p:spPr>
          <a:xfrm>
            <a:off x="646545" y="3259534"/>
            <a:ext cx="2446511" cy="445774"/>
          </a:xfrm>
          <a:prstGeom prst="frame">
            <a:avLst>
              <a:gd name="adj1" fmla="val 56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1" name="Ramka 30"/>
          <p:cNvSpPr/>
          <p:nvPr/>
        </p:nvSpPr>
        <p:spPr>
          <a:xfrm>
            <a:off x="695325" y="4085970"/>
            <a:ext cx="1872946" cy="445774"/>
          </a:xfrm>
          <a:prstGeom prst="frame">
            <a:avLst>
              <a:gd name="adj1" fmla="val 56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2" name="Ramka 31"/>
          <p:cNvSpPr/>
          <p:nvPr/>
        </p:nvSpPr>
        <p:spPr>
          <a:xfrm>
            <a:off x="608032" y="4684144"/>
            <a:ext cx="5810664" cy="531912"/>
          </a:xfrm>
          <a:prstGeom prst="frame">
            <a:avLst>
              <a:gd name="adj1" fmla="val 56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6" name="Ramka 35"/>
          <p:cNvSpPr/>
          <p:nvPr/>
        </p:nvSpPr>
        <p:spPr>
          <a:xfrm>
            <a:off x="6978180" y="2083565"/>
            <a:ext cx="1656937" cy="715293"/>
          </a:xfrm>
          <a:prstGeom prst="frame">
            <a:avLst>
              <a:gd name="adj1" fmla="val 56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7" name="Prostokąt 36"/>
          <p:cNvSpPr/>
          <p:nvPr/>
        </p:nvSpPr>
        <p:spPr>
          <a:xfrm>
            <a:off x="3082305" y="3313144"/>
            <a:ext cx="333585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16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1. Get model with in selected version</a:t>
            </a:r>
            <a:endParaRPr lang="en-GB" sz="1600" b="1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8" name="Prostokąt 37"/>
          <p:cNvSpPr/>
          <p:nvPr/>
        </p:nvSpPr>
        <p:spPr>
          <a:xfrm>
            <a:off x="2606597" y="4139580"/>
            <a:ext cx="234981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16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2. Get pipeline input data</a:t>
            </a:r>
            <a:endParaRPr lang="en-GB" sz="1600" b="1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9" name="Prostokąt 38"/>
          <p:cNvSpPr/>
          <p:nvPr/>
        </p:nvSpPr>
        <p:spPr>
          <a:xfrm>
            <a:off x="8707845" y="2271934"/>
            <a:ext cx="1621854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16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4. Upload results</a:t>
            </a:r>
            <a:endParaRPr lang="en-GB" sz="1600" b="1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0" name="Prostokąt 39"/>
          <p:cNvSpPr/>
          <p:nvPr/>
        </p:nvSpPr>
        <p:spPr>
          <a:xfrm>
            <a:off x="1627817" y="5368367"/>
            <a:ext cx="1313181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16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3. Run model</a:t>
            </a:r>
            <a:endParaRPr lang="en-GB" sz="1600" b="1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1" name="Ramka 40"/>
          <p:cNvSpPr/>
          <p:nvPr/>
        </p:nvSpPr>
        <p:spPr>
          <a:xfrm>
            <a:off x="608032" y="1757396"/>
            <a:ext cx="2993909" cy="1041462"/>
          </a:xfrm>
          <a:prstGeom prst="frame">
            <a:avLst>
              <a:gd name="adj1" fmla="val 18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2" name="Prostokąt 41"/>
          <p:cNvSpPr/>
          <p:nvPr/>
        </p:nvSpPr>
        <p:spPr>
          <a:xfrm>
            <a:off x="3690614" y="2117335"/>
            <a:ext cx="2662588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16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0. Job resources specification</a:t>
            </a:r>
            <a:endParaRPr lang="en-GB" sz="1600" b="1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4" name="Prostokąt 23"/>
          <p:cNvSpPr/>
          <p:nvPr/>
        </p:nvSpPr>
        <p:spPr>
          <a:xfrm>
            <a:off x="526464" y="934898"/>
            <a:ext cx="110250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MEE will insert important data (</a:t>
            </a:r>
            <a:r>
              <a:rPr lang="en-GB" dirty="0" err="1" smtClean="0"/>
              <a:t>grant_id</a:t>
            </a:r>
            <a:r>
              <a:rPr lang="en-GB" dirty="0" smtClean="0"/>
              <a:t>, email</a:t>
            </a:r>
            <a:r>
              <a:rPr lang="pl-PL" dirty="0" smtClean="0"/>
              <a:t>…</a:t>
            </a:r>
            <a:r>
              <a:rPr lang="en-GB" dirty="0" smtClean="0"/>
              <a:t>) and will provide useful helpers (</a:t>
            </a:r>
            <a:r>
              <a:rPr lang="en-GB" dirty="0" err="1" smtClean="0"/>
              <a:t>stage_in</a:t>
            </a:r>
            <a:r>
              <a:rPr lang="en-GB" dirty="0" smtClean="0"/>
              <a:t>, </a:t>
            </a:r>
            <a:r>
              <a:rPr lang="en-GB" dirty="0" err="1" smtClean="0"/>
              <a:t>stage_out</a:t>
            </a:r>
            <a:r>
              <a:rPr lang="en-GB" dirty="0" smtClean="0"/>
              <a:t>, </a:t>
            </a:r>
            <a:r>
              <a:rPr lang="en-GB" dirty="0" err="1" smtClean="0"/>
              <a:t>clone_repo</a:t>
            </a:r>
            <a:r>
              <a:rPr lang="pl-PL" dirty="0" smtClean="0"/>
              <a:t>…</a:t>
            </a:r>
            <a:r>
              <a:rPr lang="en-GB" dirty="0" smtClean="0"/>
              <a:t>)</a:t>
            </a:r>
          </a:p>
          <a:p>
            <a:r>
              <a:rPr lang="en-GB" dirty="0" smtClean="0"/>
              <a:t>for a computation script.</a:t>
            </a:r>
          </a:p>
        </p:txBody>
      </p:sp>
    </p:spTree>
    <p:extLst>
      <p:ext uri="{BB962C8B-B14F-4D97-AF65-F5344CB8AC3E}">
        <p14:creationId xmlns:p14="http://schemas.microsoft.com/office/powerpoint/2010/main" val="12136916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175443D7-0F03-48B5-8935-B9F070AA4D5D}"/>
              </a:ext>
            </a:extLst>
          </p:cNvPr>
          <p:cNvSpPr/>
          <p:nvPr/>
        </p:nvSpPr>
        <p:spPr>
          <a:xfrm>
            <a:off x="0" y="6277659"/>
            <a:ext cx="12192000" cy="850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0CD33FA1-803B-4988-9992-CAE8463F2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71197" y="6445796"/>
            <a:ext cx="2743200" cy="365125"/>
          </a:xfrm>
        </p:spPr>
        <p:txBody>
          <a:bodyPr/>
          <a:lstStyle/>
          <a:p>
            <a:fld id="{94F1F4A7-662D-4B4B-851B-9948DF7CB739}" type="slidenum">
              <a:rPr lang="en-GB" smtClean="0"/>
              <a:pPr/>
              <a:t>5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96BC9BB-05DC-4D12-A074-2A24A549984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80" t="9208" r="32843" b="14108"/>
          <a:stretch/>
        </p:blipFill>
        <p:spPr>
          <a:xfrm>
            <a:off x="711448" y="6401346"/>
            <a:ext cx="1038225" cy="378781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89A1FD0E-AD72-471A-B555-E1289F38C6B6}"/>
              </a:ext>
            </a:extLst>
          </p:cNvPr>
          <p:cNvCxnSpPr/>
          <p:nvPr/>
        </p:nvCxnSpPr>
        <p:spPr>
          <a:xfrm flipV="1">
            <a:off x="646546" y="-3175"/>
            <a:ext cx="1154" cy="756000"/>
          </a:xfrm>
          <a:prstGeom prst="line">
            <a:avLst/>
          </a:prstGeom>
          <a:ln w="1905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2885A6BA-35DC-4D16-940C-54D0B0BBFB98}"/>
              </a:ext>
            </a:extLst>
          </p:cNvPr>
          <p:cNvCxnSpPr/>
          <p:nvPr/>
        </p:nvCxnSpPr>
        <p:spPr>
          <a:xfrm>
            <a:off x="0" y="504825"/>
            <a:ext cx="12192000" cy="0"/>
          </a:xfrm>
          <a:prstGeom prst="line">
            <a:avLst/>
          </a:prstGeom>
          <a:ln w="19050">
            <a:solidFill>
              <a:schemeClr val="accent1">
                <a:alpha val="47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hape 85">
            <a:extLst>
              <a:ext uri="{FF2B5EF4-FFF2-40B4-BE49-F238E27FC236}">
                <a16:creationId xmlns="" xmlns:a16="http://schemas.microsoft.com/office/drawing/2014/main" id="{8671F6AC-CDF5-4E2C-8D39-4E93C60BF12D}"/>
              </a:ext>
            </a:extLst>
          </p:cNvPr>
          <p:cNvSpPr txBox="1"/>
          <p:nvPr/>
        </p:nvSpPr>
        <p:spPr>
          <a:xfrm>
            <a:off x="695325" y="515281"/>
            <a:ext cx="10556702" cy="21814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buSzPct val="25000"/>
              <a:buNone/>
            </a:pPr>
            <a:r>
              <a:rPr lang="en-GB" sz="2000" i="0" u="none" strike="noStrike" cap="none" baseline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Integration</a:t>
            </a:r>
            <a:endParaRPr lang="en-GB" sz="2000" b="1" i="0" u="none" strike="noStrike" cap="none" baseline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/>
              <a:cs typeface="Arial" panose="020B0604020202020204" pitchFamily="34" charset="0"/>
              <a:sym typeface="verdana"/>
            </a:endParaRPr>
          </a:p>
        </p:txBody>
      </p:sp>
      <p:sp>
        <p:nvSpPr>
          <p:cNvPr id="22" name="Shape 85">
            <a:extLst>
              <a:ext uri="{FF2B5EF4-FFF2-40B4-BE49-F238E27FC236}">
                <a16:creationId xmlns="" xmlns:a16="http://schemas.microsoft.com/office/drawing/2014/main" id="{E1235350-9B23-40D4-9636-9524A4D3A0E1}"/>
              </a:ext>
            </a:extLst>
          </p:cNvPr>
          <p:cNvSpPr txBox="1"/>
          <p:nvPr/>
        </p:nvSpPr>
        <p:spPr>
          <a:xfrm>
            <a:off x="646546" y="0"/>
            <a:ext cx="11544300" cy="49595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buSzPct val="25000"/>
              <a:buNone/>
            </a:pPr>
            <a:endParaRPr lang="en-GB" sz="2500" i="0" u="none" strike="noStrike" cap="none" baseline="0">
              <a:solidFill>
                <a:srgbClr val="F8F8F8"/>
              </a:solidFill>
              <a:latin typeface="Arial" panose="020B0604020202020204" pitchFamily="34" charset="0"/>
              <a:ea typeface="verdana"/>
              <a:cs typeface="Arial" panose="020B0604020202020204" pitchFamily="34" charset="0"/>
              <a:sym typeface="verdana"/>
            </a:endParaRPr>
          </a:p>
        </p:txBody>
      </p:sp>
      <p:sp>
        <p:nvSpPr>
          <p:cNvPr id="21" name="Shape 85">
            <a:extLst>
              <a:ext uri="{FF2B5EF4-FFF2-40B4-BE49-F238E27FC236}">
                <a16:creationId xmlns="" xmlns:a16="http://schemas.microsoft.com/office/drawing/2014/main" id="{EAC65B53-8AE3-4A49-AB3A-C61B3CED8C92}"/>
              </a:ext>
            </a:extLst>
          </p:cNvPr>
          <p:cNvSpPr txBox="1"/>
          <p:nvPr/>
        </p:nvSpPr>
        <p:spPr>
          <a:xfrm>
            <a:off x="700769" y="47079"/>
            <a:ext cx="10552412" cy="41910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buSzPct val="25000"/>
              <a:buNone/>
            </a:pPr>
            <a:r>
              <a:rPr lang="en-GB" sz="2800" i="0" u="none" strike="noStrike" cap="none" baseline="0" smtClean="0">
                <a:solidFill>
                  <a:srgbClr val="62B4FF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T5.6 How Cyfronet </a:t>
            </a:r>
            <a:r>
              <a:rPr lang="en-GB" sz="2800" smtClean="0">
                <a:solidFill>
                  <a:srgbClr val="62B4FF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will </a:t>
            </a:r>
            <a:r>
              <a:rPr lang="en-GB" sz="2800" i="0" u="none" strike="noStrike" cap="none" baseline="0" smtClean="0">
                <a:solidFill>
                  <a:srgbClr val="62B4FF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help in WP5?</a:t>
            </a:r>
            <a:endParaRPr lang="en-GB" sz="2800" i="0" u="none" strike="noStrike" cap="none" baseline="0">
              <a:solidFill>
                <a:srgbClr val="F8F8F8"/>
              </a:solidFill>
              <a:latin typeface="Arial" panose="020B0604020202020204" pitchFamily="34" charset="0"/>
              <a:ea typeface="verdana"/>
              <a:cs typeface="Arial" panose="020B0604020202020204" pitchFamily="34" charset="0"/>
              <a:sym typeface="verdana"/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647699" y="856616"/>
            <a:ext cx="113020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User registration in </a:t>
            </a:r>
            <a:r>
              <a:rPr lang="en-GB" dirty="0" err="1" smtClean="0"/>
              <a:t>PLGrid</a:t>
            </a:r>
            <a:r>
              <a:rPr lang="en-GB" dirty="0" smtClean="0"/>
              <a:t>, activation of the HPC cluster access, PRIMAGE HPC group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Negotiation and management of suitable annual computational grants with the </a:t>
            </a:r>
            <a:r>
              <a:rPr lang="en-GB" dirty="0" err="1" smtClean="0"/>
              <a:t>PLGrid</a:t>
            </a:r>
            <a:r>
              <a:rPr lang="en-GB" dirty="0" smtClean="0"/>
              <a:t> operations centre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Support for Model Execution Environment (MEE), </a:t>
            </a:r>
            <a:r>
              <a:rPr lang="en-GB" dirty="0" err="1" smtClean="0"/>
              <a:t>Rimrock</a:t>
            </a:r>
            <a:r>
              <a:rPr lang="en-GB" dirty="0" smtClean="0"/>
              <a:t>, </a:t>
            </a:r>
            <a:r>
              <a:rPr lang="en-GB" dirty="0" err="1" smtClean="0"/>
              <a:t>PLGdata</a:t>
            </a:r>
            <a:r>
              <a:rPr lang="en-GB" dirty="0" smtClean="0"/>
              <a:t>, and all required PRIMAGE-specific integrations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Assistance for PRIMAGE users with submitting jobs using </a:t>
            </a:r>
            <a:r>
              <a:rPr lang="en-GB" dirty="0" err="1" smtClean="0"/>
              <a:t>Slurm</a:t>
            </a: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MEE integration with cloud databases (jobs submitted to Prometheus should fetch data from external services)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Setup of </a:t>
            </a:r>
            <a:r>
              <a:rPr lang="en-GB" dirty="0" err="1" smtClean="0"/>
              <a:t>GitLab</a:t>
            </a:r>
            <a:r>
              <a:rPr lang="en-GB" dirty="0" smtClean="0"/>
              <a:t> model repositories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Configuration of PRIMAGE dedicated pipelines in MEE</a:t>
            </a:r>
          </a:p>
          <a:p>
            <a:endParaRPr lang="en-GB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66" y="3126785"/>
            <a:ext cx="6098650" cy="2568364"/>
          </a:xfrm>
          <a:prstGeom prst="rect">
            <a:avLst/>
          </a:prstGeom>
        </p:spPr>
      </p:pic>
      <p:sp>
        <p:nvSpPr>
          <p:cNvPr id="13" name="Ramka 12"/>
          <p:cNvSpPr/>
          <p:nvPr/>
        </p:nvSpPr>
        <p:spPr>
          <a:xfrm>
            <a:off x="1166950" y="4245996"/>
            <a:ext cx="1353614" cy="675861"/>
          </a:xfrm>
          <a:prstGeom prst="frame">
            <a:avLst>
              <a:gd name="adj1" fmla="val 72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015" y="2577997"/>
            <a:ext cx="5522872" cy="3173152"/>
          </a:xfrm>
          <a:prstGeom prst="rect">
            <a:avLst/>
          </a:prstGeom>
        </p:spPr>
      </p:pic>
      <p:sp>
        <p:nvSpPr>
          <p:cNvPr id="15" name="Ramka 14"/>
          <p:cNvSpPr/>
          <p:nvPr/>
        </p:nvSpPr>
        <p:spPr>
          <a:xfrm>
            <a:off x="6307015" y="2551617"/>
            <a:ext cx="5584466" cy="3199532"/>
          </a:xfrm>
          <a:prstGeom prst="frame">
            <a:avLst>
              <a:gd name="adj1" fmla="val 13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8" name="Strzałka w prawo 17"/>
          <p:cNvSpPr/>
          <p:nvPr/>
        </p:nvSpPr>
        <p:spPr>
          <a:xfrm rot="21034780" flipV="1">
            <a:off x="2492711" y="4467788"/>
            <a:ext cx="3849038" cy="837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Prostokąt 19"/>
          <p:cNvSpPr/>
          <p:nvPr/>
        </p:nvSpPr>
        <p:spPr>
          <a:xfrm>
            <a:off x="7987954" y="2577908"/>
            <a:ext cx="276396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16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Compare two pipelines results</a:t>
            </a:r>
            <a:endParaRPr lang="en-GB" sz="1600" b="1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3" name="Prostokąt 22"/>
          <p:cNvSpPr/>
          <p:nvPr/>
        </p:nvSpPr>
        <p:spPr>
          <a:xfrm>
            <a:off x="581171" y="5734222"/>
            <a:ext cx="115135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mtClean="0"/>
              <a:t>MEE functionality sample: comparing side-by-side outputs of two pipeline executions (with e.g. different model versions)</a:t>
            </a:r>
          </a:p>
        </p:txBody>
      </p:sp>
    </p:spTree>
    <p:extLst>
      <p:ext uri="{BB962C8B-B14F-4D97-AF65-F5344CB8AC3E}">
        <p14:creationId xmlns:p14="http://schemas.microsoft.com/office/powerpoint/2010/main" val="13341505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7D8D06DE-BCF1-40A7-85A8-DFF249BB7038}"/>
              </a:ext>
            </a:extLst>
          </p:cNvPr>
          <p:cNvSpPr/>
          <p:nvPr/>
        </p:nvSpPr>
        <p:spPr>
          <a:xfrm>
            <a:off x="0" y="5515238"/>
            <a:ext cx="4533900" cy="457199"/>
          </a:xfrm>
          <a:prstGeom prst="rect">
            <a:avLst/>
          </a:prstGeom>
          <a:solidFill>
            <a:schemeClr val="accent1">
              <a:lumMod val="75000"/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393E4262-58CD-459A-9EA8-8CE3A876F094}"/>
              </a:ext>
            </a:extLst>
          </p:cNvPr>
          <p:cNvSpPr/>
          <p:nvPr/>
        </p:nvSpPr>
        <p:spPr>
          <a:xfrm>
            <a:off x="1393371" y="3497943"/>
            <a:ext cx="10798628" cy="183023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dirty="0" smtClean="0"/>
              <a:t>			</a:t>
            </a:r>
            <a:r>
              <a:rPr lang="es-ES" sz="3200" dirty="0" smtClean="0"/>
              <a:t>http://dice.cyfronet.pl/</a:t>
            </a:r>
            <a:r>
              <a:rPr lang="pl-PL" sz="3200" dirty="0" smtClean="0"/>
              <a:t> </a:t>
            </a:r>
            <a:endParaRPr lang="es-ES" sz="3200" dirty="0"/>
          </a:p>
        </p:txBody>
      </p:sp>
      <p:sp>
        <p:nvSpPr>
          <p:cNvPr id="13" name="Shape 85">
            <a:extLst>
              <a:ext uri="{FF2B5EF4-FFF2-40B4-BE49-F238E27FC236}">
                <a16:creationId xmlns="" xmlns:a16="http://schemas.microsoft.com/office/drawing/2014/main" id="{2F968AE2-C458-4BBA-A522-39E620A0655F}"/>
              </a:ext>
            </a:extLst>
          </p:cNvPr>
          <p:cNvSpPr txBox="1"/>
          <p:nvPr/>
        </p:nvSpPr>
        <p:spPr>
          <a:xfrm>
            <a:off x="3686176" y="1426178"/>
            <a:ext cx="9107090" cy="188470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buSzPct val="25000"/>
              <a:buNone/>
            </a:pPr>
            <a:endParaRPr lang="en-US" sz="1600" i="0" u="none" strike="noStrike" cap="none" baseline="0" dirty="0">
              <a:solidFill>
                <a:srgbClr val="F8F8F8"/>
              </a:solidFill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buSzPct val="25000"/>
              <a:buNone/>
            </a:pPr>
            <a:endParaRPr lang="en-US" sz="3000" i="0" u="none" strike="noStrike" cap="none" baseline="0" dirty="0">
              <a:solidFill>
                <a:srgbClr val="F8F8F8"/>
              </a:solidFill>
              <a:ea typeface="verdana"/>
              <a:cs typeface="verdana"/>
              <a:sym typeface="verdana"/>
            </a:endParaRPr>
          </a:p>
        </p:txBody>
      </p:sp>
      <p:sp>
        <p:nvSpPr>
          <p:cNvPr id="14" name="Shape 85">
            <a:extLst>
              <a:ext uri="{FF2B5EF4-FFF2-40B4-BE49-F238E27FC236}">
                <a16:creationId xmlns="" xmlns:a16="http://schemas.microsoft.com/office/drawing/2014/main" id="{123421B2-43D4-4867-A0F4-AE6734C6D960}"/>
              </a:ext>
            </a:extLst>
          </p:cNvPr>
          <p:cNvSpPr txBox="1"/>
          <p:nvPr/>
        </p:nvSpPr>
        <p:spPr>
          <a:xfrm>
            <a:off x="133409" y="5619347"/>
            <a:ext cx="3981391" cy="32769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>
              <a:lnSpc>
                <a:spcPct val="95000"/>
              </a:lnSpc>
              <a:buSzPct val="25000"/>
            </a:pPr>
            <a:r>
              <a:rPr lang="pl-PL" sz="1600" i="0" u="none" strike="noStrike" cap="none" baseline="0" dirty="0" smtClean="0">
                <a:solidFill>
                  <a:srgbClr val="F8F8F8"/>
                </a:solidFill>
                <a:ea typeface="verdana"/>
                <a:cs typeface="verdana"/>
                <a:sym typeface="verdana"/>
              </a:rPr>
              <a:t>Marek</a:t>
            </a:r>
            <a:r>
              <a:rPr lang="pl-PL" sz="1600" i="0" u="none" strike="noStrike" cap="none" dirty="0" smtClean="0">
                <a:solidFill>
                  <a:srgbClr val="F8F8F8"/>
                </a:solidFill>
                <a:ea typeface="verdana"/>
                <a:cs typeface="verdana"/>
                <a:sym typeface="verdana"/>
              </a:rPr>
              <a:t> </a:t>
            </a:r>
            <a:r>
              <a:rPr lang="pl-PL" sz="1600" i="0" u="none" strike="noStrike" cap="none" dirty="0" err="1" smtClean="0">
                <a:solidFill>
                  <a:srgbClr val="F8F8F8"/>
                </a:solidFill>
                <a:ea typeface="verdana"/>
                <a:cs typeface="verdana"/>
                <a:sym typeface="verdana"/>
              </a:rPr>
              <a:t>Kasztelnik</a:t>
            </a:r>
            <a:r>
              <a:rPr lang="pl-PL" sz="1600" i="0" u="none" strike="noStrike" cap="none" baseline="0" dirty="0" smtClean="0">
                <a:solidFill>
                  <a:srgbClr val="F8F8F8"/>
                </a:solidFill>
                <a:ea typeface="verdana"/>
                <a:cs typeface="verdana"/>
                <a:sym typeface="verdana"/>
              </a:rPr>
              <a:t> </a:t>
            </a:r>
            <a:r>
              <a:rPr lang="en-US" sz="1600" i="0" u="none" strike="noStrike" cap="none" dirty="0" smtClean="0">
                <a:solidFill>
                  <a:srgbClr val="F8F8F8"/>
                </a:solidFill>
                <a:ea typeface="verdana"/>
                <a:cs typeface="verdana"/>
                <a:sym typeface="verdana"/>
              </a:rPr>
              <a:t>| </a:t>
            </a:r>
            <a:r>
              <a:rPr lang="pl-PL" sz="1600" i="0" u="none" strike="noStrike" cap="none" dirty="0" smtClean="0">
                <a:solidFill>
                  <a:srgbClr val="F8F8F8"/>
                </a:solidFill>
                <a:ea typeface="verdana"/>
                <a:cs typeface="verdana"/>
                <a:sym typeface="verdana"/>
              </a:rPr>
              <a:t>m.k</a:t>
            </a:r>
            <a:r>
              <a:rPr lang="pl-PL" sz="1600" dirty="0" smtClean="0">
                <a:solidFill>
                  <a:srgbClr val="F8F8F8"/>
                </a:solidFill>
                <a:ea typeface="verdana"/>
                <a:cs typeface="verdana"/>
                <a:sym typeface="verdana"/>
              </a:rPr>
              <a:t>asztelnik</a:t>
            </a:r>
            <a:r>
              <a:rPr lang="pl-PL" sz="1600" i="0" u="none" strike="noStrike" cap="none" dirty="0" smtClean="0">
                <a:solidFill>
                  <a:srgbClr val="F8F8F8"/>
                </a:solidFill>
                <a:ea typeface="verdana"/>
                <a:cs typeface="verdana"/>
                <a:sym typeface="verdana"/>
              </a:rPr>
              <a:t>@cyfronet.pl</a:t>
            </a:r>
            <a:endParaRPr lang="en-US" sz="1600" i="0" u="none" strike="noStrike" cap="none" baseline="0" dirty="0">
              <a:solidFill>
                <a:srgbClr val="F8F8F8"/>
              </a:solidFill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buSzPct val="25000"/>
              <a:buNone/>
            </a:pPr>
            <a:endParaRPr lang="en-US" sz="1600" i="0" u="none" strike="noStrike" cap="none" baseline="0" dirty="0">
              <a:solidFill>
                <a:srgbClr val="F8F8F8"/>
              </a:solidFill>
              <a:ea typeface="verdana"/>
              <a:cs typeface="verdana"/>
              <a:sym typeface="verdana"/>
            </a:endParaRPr>
          </a:p>
        </p:txBody>
      </p:sp>
      <p:sp>
        <p:nvSpPr>
          <p:cNvPr id="15" name="Flowchart: Manual Input 14">
            <a:extLst>
              <a:ext uri="{FF2B5EF4-FFF2-40B4-BE49-F238E27FC236}">
                <a16:creationId xmlns="" xmlns:a16="http://schemas.microsoft.com/office/drawing/2014/main" id="{89FE5EDF-C74B-4814-BC68-AC1FBBE7CC9A}"/>
              </a:ext>
            </a:extLst>
          </p:cNvPr>
          <p:cNvSpPr/>
          <p:nvPr/>
        </p:nvSpPr>
        <p:spPr>
          <a:xfrm rot="5400000" flipV="1">
            <a:off x="4229101" y="5257799"/>
            <a:ext cx="457199" cy="965200"/>
          </a:xfrm>
          <a:prstGeom prst="flowChartManualInp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Flowchart: Manual Input 17">
            <a:extLst>
              <a:ext uri="{FF2B5EF4-FFF2-40B4-BE49-F238E27FC236}">
                <a16:creationId xmlns="" xmlns:a16="http://schemas.microsoft.com/office/drawing/2014/main" id="{0AE66F46-5D7C-446E-BABA-4C14C52C6D1D}"/>
              </a:ext>
            </a:extLst>
          </p:cNvPr>
          <p:cNvSpPr/>
          <p:nvPr/>
        </p:nvSpPr>
        <p:spPr>
          <a:xfrm rot="16200000" flipV="1">
            <a:off x="2190034" y="2577909"/>
            <a:ext cx="1830231" cy="3670300"/>
          </a:xfrm>
          <a:prstGeom prst="flowChartManualInp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98930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1503</TotalTime>
  <Words>509</Words>
  <Application>Microsoft Office PowerPoint</Application>
  <PresentationFormat>Panoramiczny</PresentationFormat>
  <Paragraphs>60</Paragraphs>
  <Slides>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verdana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Writer .</dc:creator>
  <cp:lastModifiedBy>Robert Pająk</cp:lastModifiedBy>
  <cp:revision>72</cp:revision>
  <dcterms:created xsi:type="dcterms:W3CDTF">2018-12-10T06:44:46Z</dcterms:created>
  <dcterms:modified xsi:type="dcterms:W3CDTF">2018-12-13T12:51:44Z</dcterms:modified>
</cp:coreProperties>
</file>