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84" r:id="rId2"/>
    <p:sldId id="273" r:id="rId3"/>
    <p:sldId id="274" r:id="rId4"/>
    <p:sldId id="275" r:id="rId5"/>
    <p:sldId id="276" r:id="rId6"/>
    <p:sldId id="277" r:id="rId7"/>
    <p:sldId id="283" r:id="rId8"/>
  </p:sldIdLst>
  <p:sldSz cx="12192000" cy="6858000"/>
  <p:notesSz cx="6858000" cy="9144000"/>
  <p:defaultTextStyle>
    <a:defPPr>
      <a:defRPr lang="es-E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 xmlns="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2666FA"/>
    <a:srgbClr val="F87901"/>
    <a:srgbClr val="74D405"/>
    <a:srgbClr val="62B4FF"/>
    <a:srgbClr val="65B4FF"/>
    <a:srgbClr val="1D61FF"/>
  </p:clrMru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32767"/>
    </p:ext>
    <p:ext uri="{FD5EFAAD-0ECE-453E-9831-46B23BE46B34}">
      <p15:chartTrackingRefBased xmlns:p15="http://schemas.microsoft.com/office/powerpoint/2012/main" xmlns="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SorterView">
  <p:normalViewPr showOutlineIcons="0" horzBarState="maximized">
    <p:restoredLeft sz="14995" autoAdjust="0"/>
    <p:restoredTop sz="94660"/>
  </p:normalViewPr>
  <p:slideViewPr>
    <p:cSldViewPr snapToGrid="0">
      <p:cViewPr varScale="1">
        <p:scale>
          <a:sx n="102" d="100"/>
          <a:sy n="102" d="100"/>
        </p:scale>
        <p:origin x="-96" y="-276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3F73602-9EF7-4A36-A365-5BFEBC5CDDF2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GB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GB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41660B4-079B-4AD9-9039-5E76EA2E128F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72066171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38290965-E0AF-4BB8-9DDB-E9C8733C1E5F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xmlns="" id="{C38263A0-91E3-4221-A308-0ED7399D3CFF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E41DB32D-E669-45D2-9E6F-C6499B167C7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26E51DD3-57EE-47C5-8512-36FBE97145F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7370EB43-0161-468B-A7BD-0D7C707E9EE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373173170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90713B4-C1BB-4053-8EAE-BAD2600C3B0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F233B4F3-2B92-4FBF-A450-55CD3CFD7BF1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9ADAD5FD-3F32-4965-A166-25F1562A8E0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4391B267-265B-4669-AF13-C82E1F6A409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E4FD404-8031-4ABB-BC4E-8CE7DEA6800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952575626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xmlns="" id="{26C0C1C9-CF96-460A-A0F3-85FCEAB76F7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xmlns="" id="{A575F6F9-042B-4444-9191-9493AC536AD0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7EAC6728-05D9-434D-9206-96821267408D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F8B3C731-61AA-4156-AFFE-6F120475383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15E8E13C-4471-41EC-822D-C82E149DF0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77161899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9EDE5C9-C95B-43C3-8166-3D73C42A2A29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7B7CF9AF-FA99-4A1A-9C12-2A9B23341565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D24F199-F29B-4B99-AFD7-742848830BE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C43A13DC-EB79-445B-8BE1-2D61E0EEE73D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D410CF91-6EE9-40F6-8CBF-75277E0439A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938753309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5E85BD05-A8E9-41D9-B488-27A4CA84C9D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008EE8C-0E74-4A7A-9E89-16CD3769B2FE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A24A8F98-EF58-4698-A650-1B166B6BD26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3A926BAF-40DF-4C3E-A445-AAE36335061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885A1386-3A35-46B0-9663-29EEBA98AD0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53738524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04E3B8E7-0BED-4A57-B70C-AA17680CBD1B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A31D08A1-C58D-4929-85FE-AACE9B8CC5A7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3A77F591-61B0-4010-AC14-3414739753A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A2017307-FE71-4155-A41E-99C65415A19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E7DD286C-E3F2-417B-A5DA-F80287BB362B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04868020-E821-45B5-ABB2-CF200992B65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145445690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F0B1964F-C9F4-497B-9853-D1A88A43180D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A833EE14-4963-48A4-BD84-622974E64868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xmlns="" id="{9BF6001A-0DAA-4DC8-AC41-83D4D52F268A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xmlns="" id="{25061989-C527-433B-80F8-1952728379A4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xmlns="" id="{2C329584-30F6-43A3-A9A7-3ED73CF31C2A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xmlns="" id="{8FC77E80-EF3D-489F-8421-41683A39F16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xmlns="" id="{27487A9C-DB5B-431C-B87C-B7EF9E17FB3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xmlns="" id="{F5EC611A-C3F9-4F40-9D4A-1E3176677317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78402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ECA5BAEA-784D-406F-830D-6F71621351DF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xmlns="" id="{53227FC9-EF9E-4A27-BF75-D4DCC5E9BB4F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xmlns="" id="{F5E14E1B-F0FC-4323-9397-D6438973C178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xmlns="" id="{D182B88E-0FC9-4899-8B31-8D64A004027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203502797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xmlns="" id="{8FEDF3B9-3AFF-4CA8-A172-AEC7DEC09BE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xmlns="" id="{ED8CCF85-DBD3-4A89-AF74-92CBAD9400E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xmlns="" id="{9B4E05F0-8FA5-4A38-B72E-D743FFF362B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1949076908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2A8D65CD-148B-4B76-9F64-3786233105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xmlns="" id="{82C502D8-144A-4F94-9686-722255F0C814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40C24163-E42A-4E29-BD49-6CA673AA66F5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40C3010E-B7DB-4377-BA6F-7845319A92F6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FAA37775-5DF2-4950-B421-36BF5C76C8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F3295A38-7716-464E-A979-1AB48507F051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282734514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xmlns="" id="{C7B4F1D3-C128-4568-BBB2-82632E922DEB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xmlns="" id="{C07127AE-3B05-4779-AA2A-0E5D55E8517A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GB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xmlns="" id="{B6CFDE1E-F5EF-4E2A-9696-F5A8B686D4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xmlns="" id="{1587E023-ACCB-4D6D-9F4F-D38844AC21D8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xmlns="" id="{8AE25340-21D8-40D5-84CB-2FCAA667F217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GB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xmlns="" id="{A1AC3DDA-83DE-4796-B24B-83BBCB8B563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3550607932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xmlns="" id="{DF941E42-1831-496D-B662-51FE1E29708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GB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xmlns="" id="{B1ED8AD7-7399-45EE-8319-3D38D94C1B03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GB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xmlns="" id="{4EBB20B0-D60A-4453-B6EA-4384854A5BCE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F0A21BC7-930C-41FD-9D5A-7A9B71FACDC1}" type="datetimeFigureOut">
              <a:rPr lang="en-GB" smtClean="0"/>
              <a:pPr/>
              <a:t>12/12/2018</a:t>
            </a:fld>
            <a:endParaRPr lang="en-GB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xmlns="" id="{5AA55916-E110-41D3-A9F1-EF461FFE8B65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GB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xmlns="" id="{6122404D-7B2E-4DBE-9190-2B0C007C1DC0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3CB089A-EE4B-4C9A-A45B-941E65ECD1F9}" type="slidenum">
              <a:rPr lang="en-GB" smtClean="0"/>
              <a:pPr/>
              <a:t>‹#›</a:t>
            </a:fld>
            <a:endParaRPr lang="en-GB"/>
          </a:p>
        </p:txBody>
      </p:sp>
    </p:spTree>
    <p:extLst>
      <p:ext uri="{BB962C8B-B14F-4D97-AF65-F5344CB8AC3E}">
        <p14:creationId xmlns:p14="http://schemas.microsoft.com/office/powerpoint/2010/main" xmlns="" val="4068386503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s-E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8" Type="http://schemas.openxmlformats.org/officeDocument/2006/relationships/image" Target="../media/image6.png"/><Relationship Id="rId3" Type="http://schemas.openxmlformats.org/officeDocument/2006/relationships/image" Target="../media/image2.png"/><Relationship Id="rId7" Type="http://schemas.openxmlformats.org/officeDocument/2006/relationships/image" Target="../media/image5.jpeg"/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.xml"/><Relationship Id="rId6" Type="http://schemas.openxmlformats.org/officeDocument/2006/relationships/hyperlink" Target="http://dice.cyfronet.pl/" TargetMode="Externa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hyperlink" Target="https://submit.plgrid.pl/" TargetMode="External"/><Relationship Id="rId7" Type="http://schemas.openxmlformats.org/officeDocument/2006/relationships/image" Target="../media/image10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jpeg"/><Relationship Id="rId4" Type="http://schemas.openxmlformats.org/officeDocument/2006/relationships/hyperlink" Target="https://data.plgrid.pl/" TargetMode="External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0.png"/><Relationship Id="rId5" Type="http://schemas.openxmlformats.org/officeDocument/2006/relationships/image" Target="../media/image9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5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data.plgrid.pl/download/people/plguserlogin/graph.png" TargetMode="External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8.png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21.png"/><Relationship Id="rId4" Type="http://schemas.openxmlformats.org/officeDocument/2006/relationships/image" Target="../media/image20.jpeg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5">
            <a:extLst>
              <a:ext uri="{FF2B5EF4-FFF2-40B4-BE49-F238E27FC236}">
                <a16:creationId xmlns:a16="http://schemas.microsoft.com/office/drawing/2014/main" xmlns="" id="{C1044C87-D1BB-473C-95AF-DDAD4D2DAD38}"/>
              </a:ext>
            </a:extLst>
          </p:cNvPr>
          <p:cNvSpPr/>
          <p:nvPr/>
        </p:nvSpPr>
        <p:spPr>
          <a:xfrm>
            <a:off x="0" y="3497943"/>
            <a:ext cx="12192000" cy="1830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7" name="Shape 85">
            <a:extLst>
              <a:ext uri="{FF2B5EF4-FFF2-40B4-BE49-F238E27FC236}">
                <a16:creationId xmlns:a16="http://schemas.microsoft.com/office/drawing/2014/main" xmlns="" id="{0CC7C654-3D64-4D7F-8629-21A241945450}"/>
              </a:ext>
            </a:extLst>
          </p:cNvPr>
          <p:cNvSpPr txBox="1"/>
          <p:nvPr/>
        </p:nvSpPr>
        <p:spPr>
          <a:xfrm>
            <a:off x="367334" y="3725128"/>
            <a:ext cx="11340112" cy="136005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>
              <a:lnSpc>
                <a:spcPct val="95000"/>
              </a:lnSpc>
              <a:buSzPct val="25000"/>
            </a:pPr>
            <a:r>
              <a:rPr lang="en-GB" sz="4000" i="0" u="none" strike="noStrike" cap="none" baseline="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T2.</a:t>
            </a:r>
            <a:r>
              <a:rPr lang="pl-PL" sz="4000" i="0" u="none" strike="noStrike" cap="none" baseline="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5 </a:t>
            </a:r>
            <a:r>
              <a:rPr lang="pl-PL" sz="4000" i="0" u="none" strike="noStrike" cap="none" baseline="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(M1-M48)</a:t>
            </a:r>
            <a:r>
              <a:rPr lang="pl-PL" sz="4000" i="0" u="none" strike="noStrike" cap="none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en-GB" sz="30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(HPC) User Interfaces and APIs</a:t>
            </a:r>
            <a:endParaRPr lang="en-GB" sz="3000" i="0" u="none" strike="noStrike" cap="none" baseline="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1000" i="0" u="none" strike="noStrike" cap="none" baseline="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95000"/>
              </a:lnSpc>
              <a:buSzPct val="25000"/>
            </a:pP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Marek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Kasztelnik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Tomasz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Gubała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Marian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Bubak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| Academic Computer Centre </a:t>
            </a:r>
            <a:r>
              <a:rPr lang="en-GB" sz="1600" b="1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Cyfronet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AGH, </a:t>
            </a:r>
            <a:r>
              <a:rPr lang="en-GB" sz="1600" dirty="0" err="1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Kraków</a:t>
            </a:r>
            <a:r>
              <a:rPr lang="en-GB" sz="16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Poland</a:t>
            </a:r>
            <a:endParaRPr lang="pl-PL" sz="160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95000"/>
              </a:lnSpc>
              <a:buSzPct val="25000"/>
            </a:pPr>
            <a:endParaRPr lang="en-GB" sz="140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>
              <a:lnSpc>
                <a:spcPct val="95000"/>
              </a:lnSpc>
              <a:buSzPct val="25000"/>
            </a:pPr>
            <a:r>
              <a:rPr lang="en-GB" sz="1400" dirty="0" smtClean="0">
                <a:solidFill>
                  <a:srgbClr val="F8F8F8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12/12/2018</a:t>
            </a:r>
            <a:endParaRPr lang="en-GB" sz="1400" i="0" u="none" strike="noStrike" cap="none" baseline="0" dirty="0" smtClean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30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489946"/>
            <a:ext cx="12192000" cy="368054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pic>
        <p:nvPicPr>
          <p:cNvPr id="12" name="Picture 11">
            <a:extLst>
              <a:ext uri="{FF2B5EF4-FFF2-40B4-BE49-F238E27FC236}">
                <a16:creationId xmlns:a16="http://schemas.microsoft.com/office/drawing/2014/main" xmlns="" id="{D908B0E5-21AC-4B09-AC08-F752079E797F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3723332" y="935734"/>
            <a:ext cx="4745335" cy="1731265"/>
          </a:xfrm>
          <a:prstGeom prst="rect">
            <a:avLst/>
          </a:prstGeom>
        </p:spPr>
      </p:pic>
      <p:sp>
        <p:nvSpPr>
          <p:cNvPr id="14" name="Shape 85">
            <a:extLst>
              <a:ext uri="{FF2B5EF4-FFF2-40B4-BE49-F238E27FC236}">
                <a16:creationId xmlns:a16="http://schemas.microsoft.com/office/drawing/2014/main" xmlns="" id="{342CBC09-F754-493A-BC40-03A3B8E4AE33}"/>
              </a:ext>
            </a:extLst>
          </p:cNvPr>
          <p:cNvSpPr txBox="1"/>
          <p:nvPr/>
        </p:nvSpPr>
        <p:spPr>
          <a:xfrm>
            <a:off x="819793" y="6581526"/>
            <a:ext cx="10552412" cy="241935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lvl="0" algn="ctr">
              <a:lnSpc>
                <a:spcPct val="95000"/>
              </a:lnSpc>
              <a:buSzPct val="25000"/>
            </a:pPr>
            <a:r>
              <a:rPr lang="en-GB" sz="1400" smtClean="0">
                <a:solidFill>
                  <a:schemeClr val="bg1">
                    <a:lumMod val="8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H2020 EU PROJECT | Topic SC1-DTH-07-2018 | GA: 826494</a:t>
            </a:r>
            <a:endParaRPr lang="en-GB" sz="1400" b="1" i="0" u="none" strike="noStrike" cap="none" baseline="0">
              <a:solidFill>
                <a:schemeClr val="bg1">
                  <a:lumMod val="8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grpSp>
        <p:nvGrpSpPr>
          <p:cNvPr id="2" name="Group 12">
            <a:extLst>
              <a:ext uri="{FF2B5EF4-FFF2-40B4-BE49-F238E27FC236}">
                <a16:creationId xmlns:a16="http://schemas.microsoft.com/office/drawing/2014/main" xmlns="" id="{6B527196-6A44-4342-A80D-82E35796EC80}"/>
              </a:ext>
            </a:extLst>
          </p:cNvPr>
          <p:cNvGrpSpPr/>
          <p:nvPr/>
        </p:nvGrpSpPr>
        <p:grpSpPr>
          <a:xfrm>
            <a:off x="349814" y="6538899"/>
            <a:ext cx="1535111" cy="245155"/>
            <a:chOff x="166688" y="6155900"/>
            <a:chExt cx="1535111" cy="245155"/>
          </a:xfrm>
        </p:grpSpPr>
        <p:pic>
          <p:nvPicPr>
            <p:cNvPr id="15" name="Imagen 3" descr="Resultado de imagen de h2020 logo">
              <a:extLst>
                <a:ext uri="{FF2B5EF4-FFF2-40B4-BE49-F238E27FC236}">
                  <a16:creationId xmlns:a16="http://schemas.microsoft.com/office/drawing/2014/main" xmlns="" id="{D33ADDF8-2879-45DA-B502-8384FEB28D18}"/>
                </a:ext>
              </a:extLst>
            </p:cNvPr>
            <p:cNvPicPr/>
            <p:nvPr/>
          </p:nvPicPr>
          <p:blipFill rotWithShape="1">
            <a:blip r:embed="rId3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r="67894"/>
            <a:stretch/>
          </p:blipFill>
          <p:spPr bwMode="auto">
            <a:xfrm>
              <a:off x="166688" y="6155900"/>
              <a:ext cx="498476" cy="241935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6" name="Imagen 3" descr="Resultado de imagen de h2020 logo">
              <a:extLst>
                <a:ext uri="{FF2B5EF4-FFF2-40B4-BE49-F238E27FC236}">
                  <a16:creationId xmlns:a16="http://schemas.microsoft.com/office/drawing/2014/main" xmlns="" id="{F1D10C12-0A43-4184-B162-00C3D2FD3618}"/>
                </a:ext>
              </a:extLst>
            </p:cNvPr>
            <p:cNvPicPr/>
            <p:nvPr/>
          </p:nvPicPr>
          <p:blipFill rotWithShape="1">
            <a:blip r:embed="rId3" cstate="print">
              <a:lum bright="70000" contrast="-70000"/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31698" t="29685"/>
            <a:stretch/>
          </p:blipFill>
          <p:spPr bwMode="auto">
            <a:xfrm>
              <a:off x="641350" y="6230938"/>
              <a:ext cx="1060449" cy="170117"/>
            </a:xfrm>
            <a:prstGeom prst="rect">
              <a:avLst/>
            </a:prstGeom>
            <a:noFill/>
            <a:ln>
              <a:noFill/>
            </a:ln>
          </p:spPr>
        </p:pic>
        <p:pic>
          <p:nvPicPr>
            <p:cNvPr id="17" name="Imagen 3" descr="Resultado de imagen de h2020 logo">
              <a:extLst>
                <a:ext uri="{FF2B5EF4-FFF2-40B4-BE49-F238E27FC236}">
                  <a16:creationId xmlns:a16="http://schemas.microsoft.com/office/drawing/2014/main" xmlns="" id="{B433E288-CEE7-469C-8029-199387D8442D}"/>
                </a:ext>
              </a:extLst>
            </p:cNvPr>
            <p:cNvPicPr/>
            <p:nvPr/>
          </p:nvPicPr>
          <p:blipFill rotWithShape="1">
            <a:blip r:embed="rId4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rcRect l="56360" r="40695"/>
            <a:stretch/>
          </p:blipFill>
          <p:spPr bwMode="auto">
            <a:xfrm>
              <a:off x="1025844" y="6159076"/>
              <a:ext cx="45719" cy="241935"/>
            </a:xfrm>
            <a:prstGeom prst="rect">
              <a:avLst/>
            </a:prstGeom>
            <a:noFill/>
            <a:ln>
              <a:noFill/>
            </a:ln>
          </p:spPr>
        </p:pic>
      </p:grpSp>
      <p:pic>
        <p:nvPicPr>
          <p:cNvPr id="18" name="Obraz 17"/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7054" y="5518232"/>
            <a:ext cx="731521" cy="786386"/>
          </a:xfrm>
          <a:prstGeom prst="rect">
            <a:avLst/>
          </a:prstGeom>
        </p:spPr>
      </p:pic>
      <p:sp>
        <p:nvSpPr>
          <p:cNvPr id="20" name="Prostokąt 19"/>
          <p:cNvSpPr/>
          <p:nvPr/>
        </p:nvSpPr>
        <p:spPr>
          <a:xfrm>
            <a:off x="4790439" y="5735607"/>
            <a:ext cx="2424510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l-PL" altLang="en-US" dirty="0" smtClean="0">
                <a:solidFill>
                  <a:schemeClr val="tx2"/>
                </a:solidFill>
                <a:hlinkClick r:id="rId6"/>
              </a:rPr>
              <a:t>http://dice.cyfronet.pl/</a:t>
            </a:r>
            <a:r>
              <a:rPr lang="pl-PL" altLang="en-US" dirty="0" smtClean="0">
                <a:solidFill>
                  <a:schemeClr val="tx2"/>
                </a:solidFill>
              </a:rPr>
              <a:t> </a:t>
            </a:r>
            <a:endParaRPr lang="pl-PL" dirty="0"/>
          </a:p>
        </p:txBody>
      </p:sp>
      <p:pic>
        <p:nvPicPr>
          <p:cNvPr id="21" name="Picture 2" descr="E:\Teaming2\cyfronet_logo_kolor.jpg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=""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515308" y="5468408"/>
            <a:ext cx="1789988" cy="864096"/>
          </a:xfrm>
          <a:prstGeom prst="rect">
            <a:avLst/>
          </a:prstGeom>
          <a:noFill/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2" name="Picture 2"/>
          <p:cNvPicPr>
            <a:picLocks noChangeAspect="1" noChangeArrowheads="1"/>
          </p:cNvPicPr>
          <p:nvPr/>
        </p:nvPicPr>
        <p:blipFill>
          <a:blip r:embed="rId8" cstate="print"/>
          <a:srcRect/>
          <a:stretch>
            <a:fillRect/>
          </a:stretch>
        </p:blipFill>
        <p:spPr bwMode="auto">
          <a:xfrm>
            <a:off x="11495630" y="5388942"/>
            <a:ext cx="576064" cy="103225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xmlns="" val="2614688192"/>
      </p:ext>
    </p:extLst>
  </p:cSld>
  <p:clrMapOvr>
    <a:masterClrMapping/>
  </p:clrMapOvr>
  <mc:AlternateContent xmlns:mc="http://schemas.openxmlformats.org/markup-compatibility/2006">
    <mc:Choice xmlns:p14="http://schemas.microsoft.com/office/powerpoint/2010/main" xmlns="" Requires="p14">
      <p:transition spd="med" p14:dur="700">
        <p:fade/>
      </p:transition>
    </mc:Choice>
    <mc:Fallback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2</a:t>
            </a:fld>
            <a:endParaRPr lang="en-GB" dirty="0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:a16="http://schemas.microsoft.com/office/drawing/2014/main" xmlns="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000" i="0" u="none" strike="noStrike" cap="none" baseline="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Goal: run models on HPC</a:t>
            </a:r>
            <a:r>
              <a:rPr lang="en-US" sz="2000" dirty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, browse models, inputs and outputs</a:t>
            </a:r>
            <a:endParaRPr sz="2000" b="1" i="0" u="none" strike="noStrike" cap="none" baseline="0" dirty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sz="25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US" sz="280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T2.5 User </a:t>
            </a:r>
            <a:r>
              <a:rPr lang="pl-PL" sz="280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I</a:t>
            </a:r>
            <a:r>
              <a:rPr lang="en-US" sz="2800" dirty="0" err="1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nterfaces</a:t>
            </a:r>
            <a:r>
              <a:rPr lang="en-US" sz="2800" dirty="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and APIs</a:t>
            </a:r>
            <a:endParaRPr sz="2800" i="0" u="none" strike="noStrike" cap="none" baseline="0" dirty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699" y="967930"/>
            <a:ext cx="1079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US" dirty="0"/>
              <a:t>5</a:t>
            </a:r>
            <a:r>
              <a:rPr lang="en-US" dirty="0" smtClean="0"/>
              <a:t> main elements: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Infrastructure -&gt; Prometheus (T2.3)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Run jobs on Prometheus using </a:t>
            </a:r>
            <a:r>
              <a:rPr lang="pl-PL" dirty="0" smtClean="0"/>
              <a:t>a </a:t>
            </a:r>
            <a:r>
              <a:rPr lang="en-US" dirty="0" smtClean="0"/>
              <a:t>REST API -&gt; </a:t>
            </a:r>
            <a:r>
              <a:rPr lang="en-US" dirty="0" err="1" smtClean="0"/>
              <a:t>Rimrock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3"/>
              </a:rPr>
              <a:t>https://submit.plgrid.pl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Manage data stored on Prometheus </a:t>
            </a:r>
            <a:r>
              <a:rPr lang="pl-PL" dirty="0" err="1" smtClean="0"/>
              <a:t>using</a:t>
            </a:r>
            <a:r>
              <a:rPr lang="pl-PL" dirty="0" smtClean="0"/>
              <a:t> Web </a:t>
            </a:r>
            <a:r>
              <a:rPr lang="en-US" dirty="0" smtClean="0"/>
              <a:t>and</a:t>
            </a:r>
            <a:r>
              <a:rPr lang="pl-PL" dirty="0" err="1" smtClean="0"/>
              <a:t>/or</a:t>
            </a:r>
            <a:r>
              <a:rPr lang="pl-PL" dirty="0" smtClean="0"/>
              <a:t> a </a:t>
            </a:r>
            <a:r>
              <a:rPr lang="en-US" dirty="0" smtClean="0"/>
              <a:t> REST API -&gt; </a:t>
            </a:r>
            <a:r>
              <a:rPr lang="en-US" dirty="0" err="1" smtClean="0"/>
              <a:t>PLGData</a:t>
            </a:r>
            <a:r>
              <a:rPr lang="pl-PL" dirty="0" smtClean="0"/>
              <a:t> </a:t>
            </a:r>
            <a:r>
              <a:rPr lang="en-US" dirty="0" smtClean="0"/>
              <a:t>(</a:t>
            </a:r>
            <a:r>
              <a:rPr lang="en-US" dirty="0" smtClean="0">
                <a:hlinkClick r:id="rId4"/>
              </a:rPr>
              <a:t>https://data.plgrid.pl</a:t>
            </a:r>
            <a:r>
              <a:rPr lang="en-US" dirty="0" smtClean="0"/>
              <a:t>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US" dirty="0"/>
              <a:t>Models repository and versioning -&gt; </a:t>
            </a:r>
            <a:r>
              <a:rPr lang="en-US" dirty="0" err="1" smtClean="0"/>
              <a:t>GitLab</a:t>
            </a:r>
            <a:endParaRPr lang="en-US" dirty="0" smtClean="0"/>
          </a:p>
          <a:p>
            <a:pPr marL="800100" lvl="1" indent="-342900">
              <a:buFont typeface="+mj-lt"/>
              <a:buAutoNum type="arabicPeriod"/>
            </a:pPr>
            <a:r>
              <a:rPr lang="en-US" dirty="0" smtClean="0"/>
              <a:t>Organize model execution on patient data -&gt; M</a:t>
            </a:r>
            <a:r>
              <a:rPr lang="pl-PL" dirty="0" err="1" smtClean="0"/>
              <a:t>odel</a:t>
            </a:r>
            <a:r>
              <a:rPr lang="pl-PL" dirty="0" smtClean="0"/>
              <a:t> </a:t>
            </a:r>
            <a:r>
              <a:rPr lang="en-US" dirty="0" smtClean="0"/>
              <a:t>E</a:t>
            </a:r>
            <a:r>
              <a:rPr lang="pl-PL" dirty="0" err="1" smtClean="0"/>
              <a:t>xecution</a:t>
            </a:r>
            <a:r>
              <a:rPr lang="pl-PL" dirty="0" smtClean="0"/>
              <a:t> </a:t>
            </a:r>
            <a:r>
              <a:rPr lang="en-US" dirty="0" smtClean="0"/>
              <a:t>E</a:t>
            </a:r>
            <a:r>
              <a:rPr lang="pl-PL" dirty="0" err="1" smtClean="0"/>
              <a:t>nvironment</a:t>
            </a:r>
            <a:r>
              <a:rPr lang="pl-PL" dirty="0" smtClean="0"/>
              <a:t> (MEE)</a:t>
            </a:r>
            <a:endParaRPr lang="en-US" dirty="0" smtClean="0"/>
          </a:p>
        </p:txBody>
      </p:sp>
      <p:grpSp>
        <p:nvGrpSpPr>
          <p:cNvPr id="3" name="Grupa 39"/>
          <p:cNvGrpSpPr/>
          <p:nvPr/>
        </p:nvGrpSpPr>
        <p:grpSpPr>
          <a:xfrm>
            <a:off x="656037" y="3146934"/>
            <a:ext cx="3212929" cy="1795224"/>
            <a:chOff x="483262" y="2667445"/>
            <a:chExt cx="3212929" cy="1795224"/>
          </a:xfrm>
        </p:grpSpPr>
        <p:pic>
          <p:nvPicPr>
            <p:cNvPr id="5" name="Obraz 4"/>
            <p:cNvPicPr>
              <a:picLocks noChangeAspect="1"/>
            </p:cNvPicPr>
            <p:nvPr/>
          </p:nvPicPr>
          <p:blipFill>
            <a:blip r:embed="rId5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483262" y="2667445"/>
              <a:ext cx="3212929" cy="1795224"/>
            </a:xfrm>
            <a:prstGeom prst="rect">
              <a:avLst/>
            </a:prstGeom>
          </p:spPr>
        </p:pic>
        <p:sp>
          <p:nvSpPr>
            <p:cNvPr id="36" name="Prostokąt 35"/>
            <p:cNvSpPr/>
            <p:nvPr/>
          </p:nvSpPr>
          <p:spPr>
            <a:xfrm>
              <a:off x="567017" y="276228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1</a:t>
              </a:r>
              <a:endPara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6" name="Grupa 25"/>
          <p:cNvGrpSpPr/>
          <p:nvPr/>
        </p:nvGrpSpPr>
        <p:grpSpPr>
          <a:xfrm>
            <a:off x="1756731" y="2860147"/>
            <a:ext cx="2355352" cy="2051436"/>
            <a:chOff x="2807921" y="3720604"/>
            <a:chExt cx="2355352" cy="2051436"/>
          </a:xfrm>
        </p:grpSpPr>
        <p:pic>
          <p:nvPicPr>
            <p:cNvPr id="32" name="Obraz 31"/>
            <p:cNvPicPr>
              <a:picLocks noChangeAspect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2807921" y="3720604"/>
              <a:ext cx="2355352" cy="2051436"/>
            </a:xfrm>
            <a:prstGeom prst="rect">
              <a:avLst/>
            </a:prstGeom>
          </p:spPr>
        </p:pic>
        <p:sp>
          <p:nvSpPr>
            <p:cNvPr id="37" name="Prostokąt 36"/>
            <p:cNvSpPr/>
            <p:nvPr/>
          </p:nvSpPr>
          <p:spPr>
            <a:xfrm>
              <a:off x="2878021" y="3907809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2</a:t>
              </a:r>
            </a:p>
          </p:txBody>
        </p:sp>
      </p:grpSp>
      <p:grpSp>
        <p:nvGrpSpPr>
          <p:cNvPr id="7" name="Grupa 14"/>
          <p:cNvGrpSpPr/>
          <p:nvPr/>
        </p:nvGrpSpPr>
        <p:grpSpPr>
          <a:xfrm>
            <a:off x="1609735" y="4044546"/>
            <a:ext cx="2259231" cy="1833071"/>
            <a:chOff x="5640351" y="3316042"/>
            <a:chExt cx="2259231" cy="1833071"/>
          </a:xfrm>
        </p:grpSpPr>
        <p:pic>
          <p:nvPicPr>
            <p:cNvPr id="31" name="Obraz 30"/>
            <p:cNvPicPr>
              <a:picLocks noChangeAspect="1"/>
            </p:cNvPicPr>
            <p:nvPr/>
          </p:nvPicPr>
          <p:blipFill>
            <a:blip r:embed="rId7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640351" y="3316042"/>
              <a:ext cx="2259231" cy="1833071"/>
            </a:xfrm>
            <a:prstGeom prst="rect">
              <a:avLst/>
            </a:prstGeom>
          </p:spPr>
        </p:pic>
        <p:sp>
          <p:nvSpPr>
            <p:cNvPr id="38" name="Prostokąt 37"/>
            <p:cNvSpPr/>
            <p:nvPr/>
          </p:nvSpPr>
          <p:spPr>
            <a:xfrm>
              <a:off x="5807138" y="345903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3</a:t>
              </a:r>
            </a:p>
          </p:txBody>
        </p:sp>
      </p:grpSp>
      <p:grpSp>
        <p:nvGrpSpPr>
          <p:cNvPr id="8" name="Grupa 42"/>
          <p:cNvGrpSpPr/>
          <p:nvPr/>
        </p:nvGrpSpPr>
        <p:grpSpPr>
          <a:xfrm>
            <a:off x="5618957" y="3071874"/>
            <a:ext cx="3570136" cy="2231335"/>
            <a:chOff x="7495428" y="3231156"/>
            <a:chExt cx="3570136" cy="2231335"/>
          </a:xfrm>
        </p:grpSpPr>
        <p:pic>
          <p:nvPicPr>
            <p:cNvPr id="29" name="Obraz 28"/>
            <p:cNvPicPr>
              <a:picLocks noChangeAspect="1"/>
            </p:cNvPicPr>
            <p:nvPr/>
          </p:nvPicPr>
          <p:blipFill>
            <a:blip r:embed="rId8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7495428" y="3231156"/>
              <a:ext cx="3570136" cy="2231335"/>
            </a:xfrm>
            <a:prstGeom prst="rect">
              <a:avLst/>
            </a:prstGeom>
          </p:spPr>
        </p:pic>
        <p:sp>
          <p:nvSpPr>
            <p:cNvPr id="39" name="Prostokąt 38"/>
            <p:cNvSpPr/>
            <p:nvPr/>
          </p:nvSpPr>
          <p:spPr>
            <a:xfrm>
              <a:off x="8010974" y="3352558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 smtClean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5</a:t>
              </a:r>
              <a:endParaRPr lang="en-US" sz="1600" b="1" dirty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endParaRPr>
            </a:p>
          </p:txBody>
        </p:sp>
      </p:grpSp>
      <p:grpSp>
        <p:nvGrpSpPr>
          <p:cNvPr id="9" name="Grupa 43"/>
          <p:cNvGrpSpPr/>
          <p:nvPr/>
        </p:nvGrpSpPr>
        <p:grpSpPr>
          <a:xfrm>
            <a:off x="9965663" y="3580331"/>
            <a:ext cx="1953342" cy="1245656"/>
            <a:chOff x="5446669" y="4044547"/>
            <a:chExt cx="2708736" cy="2030108"/>
          </a:xfrm>
        </p:grpSpPr>
        <p:pic>
          <p:nvPicPr>
            <p:cNvPr id="41" name="Obraz 40"/>
            <p:cNvPicPr>
              <a:picLocks noChangeAspect="1"/>
            </p:cNvPicPr>
            <p:nvPr/>
          </p:nvPicPr>
          <p:blipFill>
            <a:blip r:embed="rId9" cstate="print">
              <a:extLst>
                <a:ext uri="{28A0092B-C50C-407E-A947-70E740481C1C}">
                  <a14:useLocalDpi xmlns:a14="http://schemas.microsoft.com/office/drawing/2010/main" xmlns="" val="0"/>
                </a:ext>
              </a:extLst>
            </a:blip>
            <a:stretch>
              <a:fillRect/>
            </a:stretch>
          </p:blipFill>
          <p:spPr>
            <a:xfrm>
              <a:off x="5446669" y="4044547"/>
              <a:ext cx="2708736" cy="2030108"/>
            </a:xfrm>
            <a:prstGeom prst="rect">
              <a:avLst/>
            </a:prstGeom>
          </p:spPr>
        </p:pic>
        <p:sp>
          <p:nvSpPr>
            <p:cNvPr id="42" name="Prostokąt 41"/>
            <p:cNvSpPr/>
            <p:nvPr/>
          </p:nvSpPr>
          <p:spPr>
            <a:xfrm>
              <a:off x="5563298" y="4436773"/>
              <a:ext cx="288862" cy="338554"/>
            </a:xfrm>
            <a:prstGeom prst="rect">
              <a:avLst/>
            </a:prstGeom>
            <a:noFill/>
          </p:spPr>
          <p:txBody>
            <a:bodyPr wrap="none" lIns="91440" tIns="45720" rIns="91440" bIns="45720">
              <a:spAutoFit/>
            </a:bodyPr>
            <a:lstStyle/>
            <a:p>
              <a:pPr algn="ctr"/>
              <a:r>
                <a:rPr lang="en-US" sz="1600" b="1" dirty="0">
                  <a:ln w="10541" cmpd="sng">
                    <a:solidFill>
                      <a:schemeClr val="accent1">
                        <a:shade val="88000"/>
                        <a:satMod val="110000"/>
                      </a:schemeClr>
                    </a:solidFill>
                    <a:prstDash val="solid"/>
                  </a:ln>
                  <a:gradFill>
                    <a:gsLst>
                      <a:gs pos="0">
                        <a:schemeClr val="accent1">
                          <a:tint val="40000"/>
                          <a:satMod val="250000"/>
                        </a:schemeClr>
                      </a:gs>
                      <a:gs pos="9000">
                        <a:schemeClr val="accent1">
                          <a:tint val="52000"/>
                          <a:satMod val="300000"/>
                        </a:schemeClr>
                      </a:gs>
                      <a:gs pos="50000">
                        <a:schemeClr val="accent1">
                          <a:shade val="20000"/>
                          <a:satMod val="300000"/>
                        </a:schemeClr>
                      </a:gs>
                      <a:gs pos="79000">
                        <a:schemeClr val="accent1">
                          <a:tint val="52000"/>
                          <a:satMod val="300000"/>
                        </a:schemeClr>
                      </a:gs>
                      <a:gs pos="100000">
                        <a:schemeClr val="accent1">
                          <a:tint val="40000"/>
                          <a:satMod val="250000"/>
                        </a:schemeClr>
                      </a:gs>
                    </a:gsLst>
                    <a:lin ang="5400000"/>
                  </a:gradFill>
                </a:rPr>
                <a:t>4</a:t>
              </a:r>
            </a:p>
          </p:txBody>
        </p:sp>
      </p:grpSp>
      <p:sp>
        <p:nvSpPr>
          <p:cNvPr id="45" name="Strzałka w lewo i prawo 44"/>
          <p:cNvSpPr/>
          <p:nvPr/>
        </p:nvSpPr>
        <p:spPr>
          <a:xfrm>
            <a:off x="4206240" y="3318000"/>
            <a:ext cx="1224501" cy="1434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6" name="Strzałka w lewo i prawo 45"/>
          <p:cNvSpPr/>
          <p:nvPr/>
        </p:nvSpPr>
        <p:spPr>
          <a:xfrm>
            <a:off x="4072326" y="4961081"/>
            <a:ext cx="1224501" cy="1434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47" name="Strzałka w lewo i prawo 46"/>
          <p:cNvSpPr/>
          <p:nvPr/>
        </p:nvSpPr>
        <p:spPr>
          <a:xfrm>
            <a:off x="9248694" y="4171774"/>
            <a:ext cx="612250" cy="143476"/>
          </a:xfrm>
          <a:prstGeom prst="left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xmlns="" val="370200412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3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:a16="http://schemas.microsoft.com/office/drawing/2014/main" xmlns="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i="0" u="none" strike="noStrike" cap="none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Organize</a:t>
            </a:r>
            <a:r>
              <a:rPr lang="en-GB" sz="2000" i="0" u="none" strike="noStrike" cap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research on patient data</a:t>
            </a:r>
            <a:endParaRPr lang="en-GB" sz="2000" b="1" i="0" u="none" strike="noStrike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T2.5 Model Execution Environment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699" y="835075"/>
            <a:ext cx="10794227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Integrated with </a:t>
            </a:r>
            <a:r>
              <a:rPr lang="en-GB" dirty="0" err="1" smtClean="0"/>
              <a:t>PLGrid</a:t>
            </a:r>
            <a:r>
              <a:rPr lang="en-GB" dirty="0" smtClean="0"/>
              <a:t> infrastructure (automatic execution on the HPC cluster and data management)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Give possibilities to upload and download files to/from Prometheus storage</a:t>
            </a:r>
          </a:p>
          <a:p>
            <a:pPr marL="742950" lvl="1" indent="-285750">
              <a:buFont typeface="Arial" panose="020B0604020202020204" pitchFamily="34" charset="0"/>
              <a:buChar char="•"/>
            </a:pPr>
            <a:r>
              <a:rPr lang="en-GB" dirty="0" smtClean="0"/>
              <a:t>But can be integrated for PRIMAGE with other file storage infrastructure (cloud)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Connected with </a:t>
            </a:r>
            <a:r>
              <a:rPr lang="en-GB" dirty="0" err="1" smtClean="0"/>
              <a:t>GitLab</a:t>
            </a:r>
            <a:r>
              <a:rPr lang="en-GB" dirty="0" smtClean="0"/>
              <a:t> repositories for model versioning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Simulations are organised in pipelines (more on them in the WP5 presentation)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GB" dirty="0"/>
          </a:p>
        </p:txBody>
      </p:sp>
      <p:pic>
        <p:nvPicPr>
          <p:cNvPr id="6" name="Obraz 5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766267" y="2515458"/>
            <a:ext cx="5486400" cy="3429000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87565" y="2851993"/>
            <a:ext cx="2708736" cy="2030108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572267" y="1845093"/>
            <a:ext cx="2369046" cy="2063363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9627174" y="4103572"/>
            <a:ext cx="2259231" cy="1833071"/>
          </a:xfrm>
          <a:prstGeom prst="rect">
            <a:avLst/>
          </a:prstGeom>
        </p:spPr>
      </p:pic>
      <p:sp>
        <p:nvSpPr>
          <p:cNvPr id="11" name="Ramka 10"/>
          <p:cNvSpPr/>
          <p:nvPr/>
        </p:nvSpPr>
        <p:spPr>
          <a:xfrm>
            <a:off x="787566" y="2812236"/>
            <a:ext cx="2708736" cy="2069865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8" name="Ramka 17"/>
          <p:cNvSpPr/>
          <p:nvPr/>
        </p:nvSpPr>
        <p:spPr>
          <a:xfrm>
            <a:off x="5543771" y="4086470"/>
            <a:ext cx="1354368" cy="445774"/>
          </a:xfrm>
          <a:prstGeom prst="frame">
            <a:avLst>
              <a:gd name="adj1" fmla="val 565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13" name="Strzałka w prawo 12"/>
          <p:cNvSpPr/>
          <p:nvPr/>
        </p:nvSpPr>
        <p:spPr>
          <a:xfrm rot="12067794">
            <a:off x="3461889" y="3786270"/>
            <a:ext cx="2103812" cy="119952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Ramka 19"/>
          <p:cNvSpPr/>
          <p:nvPr/>
        </p:nvSpPr>
        <p:spPr>
          <a:xfrm>
            <a:off x="7429555" y="4103571"/>
            <a:ext cx="601262" cy="222887"/>
          </a:xfrm>
          <a:prstGeom prst="frame">
            <a:avLst>
              <a:gd name="adj1" fmla="val 1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3" name="Ramka 22"/>
          <p:cNvSpPr/>
          <p:nvPr/>
        </p:nvSpPr>
        <p:spPr>
          <a:xfrm>
            <a:off x="9572267" y="1797182"/>
            <a:ext cx="2369046" cy="2069865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4" name="Ramka 23"/>
          <p:cNvSpPr/>
          <p:nvPr/>
        </p:nvSpPr>
        <p:spPr>
          <a:xfrm>
            <a:off x="9572266" y="4064130"/>
            <a:ext cx="2314139" cy="1872514"/>
          </a:xfrm>
          <a:prstGeom prst="frame">
            <a:avLst>
              <a:gd name="adj1" fmla="val 2083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5" name="Ramka 24"/>
          <p:cNvSpPr/>
          <p:nvPr/>
        </p:nvSpPr>
        <p:spPr>
          <a:xfrm>
            <a:off x="4513794" y="4532243"/>
            <a:ext cx="4677913" cy="1470991"/>
          </a:xfrm>
          <a:prstGeom prst="frame">
            <a:avLst>
              <a:gd name="adj1" fmla="val 1812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27" name="Strzałka w prawo 26"/>
          <p:cNvSpPr/>
          <p:nvPr/>
        </p:nvSpPr>
        <p:spPr>
          <a:xfrm rot="19071648">
            <a:off x="7800158" y="3477264"/>
            <a:ext cx="1880956" cy="119055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8" name="Strzałka w prawo 27"/>
          <p:cNvSpPr/>
          <p:nvPr/>
        </p:nvSpPr>
        <p:spPr>
          <a:xfrm rot="1700785">
            <a:off x="9186434" y="5226087"/>
            <a:ext cx="368173" cy="55788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33" name="Prostokąt 32"/>
          <p:cNvSpPr/>
          <p:nvPr/>
        </p:nvSpPr>
        <p:spPr>
          <a:xfrm>
            <a:off x="6057383" y="4744518"/>
            <a:ext cx="1443665" cy="584775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Browse inputs </a:t>
            </a:r>
          </a:p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and outputs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4" name="Prostokąt 33"/>
          <p:cNvSpPr/>
          <p:nvPr/>
        </p:nvSpPr>
        <p:spPr>
          <a:xfrm>
            <a:off x="1063849" y="4972750"/>
            <a:ext cx="1949957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Select model version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35" name="Prostokąt 34"/>
          <p:cNvSpPr/>
          <p:nvPr/>
        </p:nvSpPr>
        <p:spPr>
          <a:xfrm>
            <a:off x="7523603" y="3725576"/>
            <a:ext cx="521298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Run</a:t>
            </a:r>
            <a:endParaRPr lang="en-GB" sz="1600" b="1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  <p:sp>
        <p:nvSpPr>
          <p:cNvPr id="29" name="Ramka 28"/>
          <p:cNvSpPr/>
          <p:nvPr/>
        </p:nvSpPr>
        <p:spPr>
          <a:xfrm>
            <a:off x="4415692" y="2962031"/>
            <a:ext cx="3806093" cy="562707"/>
          </a:xfrm>
          <a:prstGeom prst="frame">
            <a:avLst>
              <a:gd name="adj1" fmla="val 11001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>
              <a:solidFill>
                <a:schemeClr val="tx1"/>
              </a:solidFill>
            </a:endParaRPr>
          </a:p>
        </p:txBody>
      </p:sp>
      <p:sp>
        <p:nvSpPr>
          <p:cNvPr id="30" name="Prostokąt 29"/>
          <p:cNvSpPr/>
          <p:nvPr/>
        </p:nvSpPr>
        <p:spPr>
          <a:xfrm>
            <a:off x="4407068" y="2682218"/>
            <a:ext cx="2963825" cy="338554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en-GB" sz="1600" b="1" dirty="0" smtClean="0">
                <a:ln w="10541" cmpd="sng">
                  <a:solidFill>
                    <a:schemeClr val="accent1">
                      <a:shade val="88000"/>
                      <a:satMod val="110000"/>
                    </a:schemeClr>
                  </a:solidFill>
                  <a:prstDash val="solid"/>
                </a:ln>
                <a:gradFill>
                  <a:gsLst>
                    <a:gs pos="0">
                      <a:schemeClr val="accent1">
                        <a:tint val="40000"/>
                        <a:satMod val="250000"/>
                      </a:schemeClr>
                    </a:gs>
                    <a:gs pos="9000">
                      <a:schemeClr val="accent1">
                        <a:tint val="52000"/>
                        <a:satMod val="300000"/>
                      </a:schemeClr>
                    </a:gs>
                    <a:gs pos="50000">
                      <a:schemeClr val="accent1">
                        <a:shade val="20000"/>
                        <a:satMod val="300000"/>
                      </a:schemeClr>
                    </a:gs>
                    <a:gs pos="79000">
                      <a:schemeClr val="accent1">
                        <a:tint val="52000"/>
                        <a:satMod val="300000"/>
                      </a:schemeClr>
                    </a:gs>
                    <a:gs pos="100000">
                      <a:schemeClr val="accent1">
                        <a:tint val="40000"/>
                        <a:satMod val="250000"/>
                      </a:schemeClr>
                    </a:gs>
                  </a:gsLst>
                  <a:lin ang="5400000"/>
                </a:gradFill>
              </a:rPr>
              <a:t>Patient and relevant clinical data</a:t>
            </a:r>
            <a:endParaRPr lang="en-GB" sz="1600" b="1" dirty="0">
              <a:ln w="10541" cmpd="sng">
                <a:solidFill>
                  <a:schemeClr val="accent1">
                    <a:shade val="88000"/>
                    <a:satMod val="110000"/>
                  </a:schemeClr>
                </a:solidFill>
                <a:prstDash val="solid"/>
              </a:ln>
              <a:gradFill>
                <a:gsLst>
                  <a:gs pos="0">
                    <a:schemeClr val="accent1">
                      <a:tint val="40000"/>
                      <a:satMod val="250000"/>
                    </a:schemeClr>
                  </a:gs>
                  <a:gs pos="9000">
                    <a:schemeClr val="accent1">
                      <a:tint val="52000"/>
                      <a:satMod val="300000"/>
                    </a:schemeClr>
                  </a:gs>
                  <a:gs pos="50000">
                    <a:schemeClr val="accent1">
                      <a:shade val="20000"/>
                      <a:satMod val="300000"/>
                    </a:schemeClr>
                  </a:gs>
                  <a:gs pos="79000">
                    <a:schemeClr val="accent1">
                      <a:tint val="52000"/>
                      <a:satMod val="300000"/>
                    </a:schemeClr>
                  </a:gs>
                  <a:gs pos="100000">
                    <a:schemeClr val="accent1">
                      <a:tint val="40000"/>
                      <a:satMod val="250000"/>
                    </a:schemeClr>
                  </a:gs>
                </a:gsLst>
                <a:lin ang="5400000"/>
              </a:gradFill>
            </a:endParaRPr>
          </a:p>
        </p:txBody>
      </p:sp>
    </p:spTree>
    <p:extLst>
      <p:ext uri="{BB962C8B-B14F-4D97-AF65-F5344CB8AC3E}">
        <p14:creationId xmlns:p14="http://schemas.microsoft.com/office/powerpoint/2010/main" xmlns="" val="4076169321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4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:a16="http://schemas.microsoft.com/office/drawing/2014/main" xmlns="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i="0" u="none" strike="noStrike" cap="none" baseline="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Submit Prometheus</a:t>
            </a:r>
            <a:r>
              <a:rPr lang="en-GB" sz="2000" i="0" u="none" strike="noStrike" cap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</a:t>
            </a:r>
            <a: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Computations</a:t>
            </a:r>
            <a:r>
              <a:rPr lang="en-GB" sz="2000" i="0" u="none" strike="noStrike" cap="none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 using REST API</a:t>
            </a:r>
            <a:endParaRPr lang="en-GB" sz="2000" b="1" i="0" u="none" strike="noStrike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T2.5 Rimrock – Robust Remote Process Controller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700" y="835075"/>
            <a:ext cx="6788622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Possibility to submit and monitor </a:t>
            </a:r>
            <a:r>
              <a:rPr lang="en-GB" dirty="0" err="1" smtClean="0"/>
              <a:t>Slurm</a:t>
            </a:r>
            <a:r>
              <a:rPr lang="en-GB" dirty="0" smtClean="0"/>
              <a:t> jobs executing on the Prometheus supercomputer using a REST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Secured by </a:t>
            </a:r>
            <a:r>
              <a:rPr lang="en-GB" dirty="0" err="1" smtClean="0"/>
              <a:t>PLGrid</a:t>
            </a:r>
            <a:r>
              <a:rPr lang="en-GB" dirty="0" smtClean="0"/>
              <a:t> authentication and authorisation framework</a:t>
            </a:r>
          </a:p>
        </p:txBody>
      </p:sp>
      <p:pic>
        <p:nvPicPr>
          <p:cNvPr id="8" name="Obraz 7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873540" y="2147243"/>
            <a:ext cx="3989044" cy="3474329"/>
          </a:xfrm>
          <a:prstGeom prst="rect">
            <a:avLst/>
          </a:prstGeom>
        </p:spPr>
      </p:pic>
      <p:pic>
        <p:nvPicPr>
          <p:cNvPr id="3" name="Obraz 2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6321" y="967930"/>
            <a:ext cx="3816860" cy="2841057"/>
          </a:xfrm>
          <a:prstGeom prst="rect">
            <a:avLst/>
          </a:prstGeom>
        </p:spPr>
      </p:pic>
      <p:sp>
        <p:nvSpPr>
          <p:cNvPr id="29" name="pole tekstowe 28"/>
          <p:cNvSpPr txBox="1"/>
          <p:nvPr/>
        </p:nvSpPr>
        <p:spPr>
          <a:xfrm>
            <a:off x="5049078" y="4051911"/>
            <a:ext cx="6861976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- submit a job to Prometheus using the </a:t>
            </a:r>
            <a:r>
              <a:rPr lang="en-GB" i="1" dirty="0" smtClean="0"/>
              <a:t>curl</a:t>
            </a:r>
            <a:r>
              <a:rPr lang="en-GB" dirty="0" smtClean="0"/>
              <a:t> tool:</a:t>
            </a:r>
          </a:p>
          <a:p>
            <a:endParaRPr lang="en-GB" dirty="0" smtClean="0"/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proxy="`cat {path-to-proxy-file} | base64 |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tr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-d '\n'`“</a:t>
            </a: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curl -k -X POST --data '{"host":"prometheus.cyfronet.pl", "script":"#!/bin/bash\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n#SBATCH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-A {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grantid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}\n echo hello\n exit 0"}' \--header "Content-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Type:application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/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json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" --header "PROXY:$proxy" https://submit.plgrid.pl/api/jobs</a:t>
            </a:r>
          </a:p>
          <a:p>
            <a:endParaRPr lang="en-GB" sz="1200" dirty="0" smtClean="0"/>
          </a:p>
          <a:p>
            <a:r>
              <a:rPr lang="en-GB" dirty="0" smtClean="0"/>
              <a:t>In PRIMAGE the MEE environment will do this on your behalf</a:t>
            </a:r>
          </a:p>
        </p:txBody>
      </p:sp>
    </p:spTree>
    <p:extLst>
      <p:ext uri="{BB962C8B-B14F-4D97-AF65-F5344CB8AC3E}">
        <p14:creationId xmlns:p14="http://schemas.microsoft.com/office/powerpoint/2010/main" xmlns="" val="1003344735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5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:a16="http://schemas.microsoft.com/office/drawing/2014/main" xmlns="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Prometheus web file browser and a REST API</a:t>
            </a:r>
            <a:endParaRPr lang="en-GB" sz="2000" b="1" i="0" u="none" strike="noStrike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T2.5 PLGData – Browse Prometheus files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700" y="967930"/>
            <a:ext cx="6787178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Possibility to create, delete, rename and change access rights to files on the HPC cluster file system using a Web UI and a REST API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dirty="0" smtClean="0"/>
              <a:t>Secured by </a:t>
            </a:r>
            <a:r>
              <a:rPr lang="en-GB" dirty="0" err="1" smtClean="0"/>
              <a:t>PLGrid</a:t>
            </a:r>
            <a:r>
              <a:rPr lang="en-GB" dirty="0" smtClean="0"/>
              <a:t> authentication and authorisation framework</a:t>
            </a:r>
          </a:p>
        </p:txBody>
      </p:sp>
      <p:sp>
        <p:nvSpPr>
          <p:cNvPr id="29" name="pole tekstowe 28"/>
          <p:cNvSpPr txBox="1"/>
          <p:nvPr/>
        </p:nvSpPr>
        <p:spPr>
          <a:xfrm>
            <a:off x="4938691" y="4660588"/>
            <a:ext cx="6861976" cy="120032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dirty="0" smtClean="0"/>
              <a:t>Example - download a file from Prometheus:</a:t>
            </a:r>
          </a:p>
          <a:p>
            <a:endParaRPr lang="en-GB" sz="1200" dirty="0" smtClean="0">
              <a:solidFill>
                <a:schemeClr val="accent1">
                  <a:lumMod val="75000"/>
                </a:schemeClr>
              </a:solidFill>
            </a:endParaRPr>
          </a:p>
          <a:p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curl -X GET 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  <a:hlinkClick r:id="rId3"/>
              </a:rPr>
              <a:t>https://data.plgrid.pl/download/people/plguserlogin/graph.png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--data-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urlencode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 proxy="`cat </a:t>
            </a:r>
            <a:r>
              <a:rPr lang="en-GB" sz="1200" dirty="0" err="1" smtClean="0">
                <a:solidFill>
                  <a:schemeClr val="accent1">
                    <a:lumMod val="75000"/>
                  </a:schemeClr>
                </a:solidFill>
              </a:rPr>
              <a:t>grid_proxy</a:t>
            </a:r>
            <a:r>
              <a:rPr lang="en-GB" sz="1200" dirty="0" smtClean="0">
                <a:solidFill>
                  <a:schemeClr val="accent1">
                    <a:lumMod val="75000"/>
                  </a:schemeClr>
                </a:solidFill>
              </a:rPr>
              <a:t>`"</a:t>
            </a:r>
            <a:endParaRPr lang="en-GB" sz="1200" dirty="0" smtClean="0"/>
          </a:p>
          <a:p>
            <a:endParaRPr lang="en-GB" dirty="0" smtClean="0"/>
          </a:p>
        </p:txBody>
      </p:sp>
      <p:pic>
        <p:nvPicPr>
          <p:cNvPr id="5" name="Obraz 4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434877" y="967930"/>
            <a:ext cx="4365790" cy="3038378"/>
          </a:xfrm>
          <a:prstGeom prst="rect">
            <a:avLst/>
          </a:prstGeom>
        </p:spPr>
      </p:pic>
      <p:pic>
        <p:nvPicPr>
          <p:cNvPr id="6" name="Obraz 5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581163" y="2496121"/>
            <a:ext cx="3836958" cy="3020374"/>
          </a:xfrm>
          <a:prstGeom prst="rect">
            <a:avLst/>
          </a:prstGeom>
        </p:spPr>
      </p:pic>
      <p:pic>
        <p:nvPicPr>
          <p:cNvPr id="7" name="Obraz 6"/>
          <p:cNvPicPr>
            <a:picLocks noChangeAspect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673503" y="2353586"/>
            <a:ext cx="3334474" cy="159395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xmlns="" val="3135540104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>
            <a:extLst>
              <a:ext uri="{FF2B5EF4-FFF2-40B4-BE49-F238E27FC236}">
                <a16:creationId xmlns:a16="http://schemas.microsoft.com/office/drawing/2014/main" xmlns="" id="{175443D7-0F03-48B5-8935-B9F070AA4D5D}"/>
              </a:ext>
            </a:extLst>
          </p:cNvPr>
          <p:cNvSpPr/>
          <p:nvPr/>
        </p:nvSpPr>
        <p:spPr>
          <a:xfrm>
            <a:off x="0" y="6277659"/>
            <a:ext cx="12192000" cy="85042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" name="Slide Number Placeholder 1">
            <a:extLst>
              <a:ext uri="{FF2B5EF4-FFF2-40B4-BE49-F238E27FC236}">
                <a16:creationId xmlns:a16="http://schemas.microsoft.com/office/drawing/2014/main" xmlns="" id="{0CD33FA1-803B-4988-9992-CAE8463F2DB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>
          <a:xfrm>
            <a:off x="8871197" y="6445796"/>
            <a:ext cx="2743200" cy="365125"/>
          </a:xfrm>
        </p:spPr>
        <p:txBody>
          <a:bodyPr/>
          <a:lstStyle/>
          <a:p>
            <a:fld id="{94F1F4A7-662D-4B4B-851B-9948DF7CB739}" type="slidenum">
              <a:rPr lang="en-GB" smtClean="0"/>
              <a:pPr/>
              <a:t>6</a:t>
            </a:fld>
            <a:endParaRPr lang="en-GB"/>
          </a:p>
        </p:txBody>
      </p:sp>
      <p:pic>
        <p:nvPicPr>
          <p:cNvPr id="4" name="Picture 3">
            <a:extLst>
              <a:ext uri="{FF2B5EF4-FFF2-40B4-BE49-F238E27FC236}">
                <a16:creationId xmlns:a16="http://schemas.microsoft.com/office/drawing/2014/main" xmlns="" id="{696BC9BB-05DC-4D12-A074-2A24A5499849}"/>
              </a:ext>
            </a:extLst>
          </p:cNvPr>
          <p:cNvPicPr>
            <a:picLocks noChangeAspect="1"/>
          </p:cNvPicPr>
          <p:nvPr/>
        </p:nvPicPr>
        <p:blipFill rotWithShape="1">
          <a:blip r:embed="rId2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rcRect l="35580" t="9208" r="32843" b="14108"/>
          <a:stretch/>
        </p:blipFill>
        <p:spPr>
          <a:xfrm>
            <a:off x="711448" y="6401346"/>
            <a:ext cx="1038225" cy="378781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xmlns="" id="{89A1FD0E-AD72-471A-B555-E1289F38C6B6}"/>
              </a:ext>
            </a:extLst>
          </p:cNvPr>
          <p:cNvCxnSpPr/>
          <p:nvPr/>
        </p:nvCxnSpPr>
        <p:spPr>
          <a:xfrm flipV="1">
            <a:off x="646546" y="-3175"/>
            <a:ext cx="1154" cy="756000"/>
          </a:xfrm>
          <a:prstGeom prst="line">
            <a:avLst/>
          </a:prstGeom>
          <a:ln w="19050">
            <a:solidFill>
              <a:schemeClr val="accent1"/>
            </a:solidFill>
            <a:prstDash val="solid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xmlns="" id="{2885A6BA-35DC-4D16-940C-54D0B0BBFB98}"/>
              </a:ext>
            </a:extLst>
          </p:cNvPr>
          <p:cNvCxnSpPr/>
          <p:nvPr/>
        </p:nvCxnSpPr>
        <p:spPr>
          <a:xfrm>
            <a:off x="0" y="504825"/>
            <a:ext cx="12192000" cy="0"/>
          </a:xfrm>
          <a:prstGeom prst="line">
            <a:avLst/>
          </a:prstGeom>
          <a:ln w="19050">
            <a:solidFill>
              <a:schemeClr val="accent1">
                <a:alpha val="47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9" name="Shape 85">
            <a:extLst>
              <a:ext uri="{FF2B5EF4-FFF2-40B4-BE49-F238E27FC236}">
                <a16:creationId xmlns:a16="http://schemas.microsoft.com/office/drawing/2014/main" xmlns="" id="{8671F6AC-CDF5-4E2C-8D39-4E93C60BF12D}"/>
              </a:ext>
            </a:extLst>
          </p:cNvPr>
          <p:cNvSpPr txBox="1"/>
          <p:nvPr/>
        </p:nvSpPr>
        <p:spPr>
          <a:xfrm>
            <a:off x="695325" y="515281"/>
            <a:ext cx="10556702" cy="218144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000" smtClean="0">
                <a:solidFill>
                  <a:schemeClr val="tx1">
                    <a:lumMod val="75000"/>
                    <a:lumOff val="25000"/>
                  </a:schemeClr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Additional Option: using a GUI inside a running Prometheus job</a:t>
            </a:r>
            <a:endParaRPr lang="en-GB" sz="2000" b="1" i="0" u="none" strike="noStrike" cap="none" baseline="0">
              <a:solidFill>
                <a:schemeClr val="tx1">
                  <a:lumMod val="75000"/>
                  <a:lumOff val="25000"/>
                </a:schemeClr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2" name="Shape 85">
            <a:extLst>
              <a:ext uri="{FF2B5EF4-FFF2-40B4-BE49-F238E27FC236}">
                <a16:creationId xmlns:a16="http://schemas.microsoft.com/office/drawing/2014/main" xmlns="" id="{E1235350-9B23-40D4-9636-9524A4D3A0E1}"/>
              </a:ext>
            </a:extLst>
          </p:cNvPr>
          <p:cNvSpPr txBox="1"/>
          <p:nvPr/>
        </p:nvSpPr>
        <p:spPr>
          <a:xfrm>
            <a:off x="646546" y="0"/>
            <a:ext cx="11544300" cy="495958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GB" sz="25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21" name="Shape 85">
            <a:extLst>
              <a:ext uri="{FF2B5EF4-FFF2-40B4-BE49-F238E27FC236}">
                <a16:creationId xmlns:a16="http://schemas.microsoft.com/office/drawing/2014/main" xmlns="" id="{EAC65B53-8AE3-4A49-AB3A-C61B3CED8C92}"/>
              </a:ext>
            </a:extLst>
          </p:cNvPr>
          <p:cNvSpPr txBox="1"/>
          <p:nvPr/>
        </p:nvSpPr>
        <p:spPr>
          <a:xfrm>
            <a:off x="700769" y="47079"/>
            <a:ext cx="10552412" cy="419101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r>
              <a:rPr lang="en-GB" sz="2800" smtClean="0">
                <a:solidFill>
                  <a:srgbClr val="62B4FF"/>
                </a:solidFill>
                <a:latin typeface="Arial" panose="020B0604020202020204" pitchFamily="34" charset="0"/>
                <a:ea typeface="verdana"/>
                <a:cs typeface="Arial" panose="020B0604020202020204" pitchFamily="34" charset="0"/>
                <a:sym typeface="verdana"/>
              </a:rPr>
              <a:t>T2.5 Graphical User Interface for Prometheus Jobs</a:t>
            </a:r>
            <a:endParaRPr lang="en-GB" sz="2800" i="0" u="none" strike="noStrike" cap="none" baseline="0">
              <a:solidFill>
                <a:srgbClr val="F8F8F8"/>
              </a:solidFill>
              <a:latin typeface="Arial" panose="020B0604020202020204" pitchFamily="34" charset="0"/>
              <a:ea typeface="verdana"/>
              <a:cs typeface="Arial" panose="020B0604020202020204" pitchFamily="34" charset="0"/>
              <a:sym typeface="verdana"/>
            </a:endParaRPr>
          </a:p>
        </p:txBody>
      </p:sp>
      <p:sp>
        <p:nvSpPr>
          <p:cNvPr id="12" name="pole tekstowe 11"/>
          <p:cNvSpPr txBox="1"/>
          <p:nvPr/>
        </p:nvSpPr>
        <p:spPr>
          <a:xfrm>
            <a:off x="647700" y="921040"/>
            <a:ext cx="8925670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Prometheus supports starting Graphical User Interfaces from inside of a running Slurm job (e.g. Matlab UI or Ansys RSM):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mtClean="0"/>
              <a:t>Load the “pro-viz”module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mtClean="0"/>
              <a:t>Start a new job using “pro-viz” command (not supported yet by Rimrock)</a:t>
            </a:r>
          </a:p>
          <a:p>
            <a:pPr marL="800100" lvl="1" indent="-342900">
              <a:buFont typeface="+mj-lt"/>
              <a:buAutoNum type="arabicPeriod"/>
            </a:pPr>
            <a:r>
              <a:rPr lang="en-GB" smtClean="0"/>
              <a:t>Use VNC to start Graphical User Interface on job resources</a:t>
            </a:r>
          </a:p>
        </p:txBody>
      </p:sp>
      <p:pic>
        <p:nvPicPr>
          <p:cNvPr id="3" name="Obraz 2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49857" y="2445258"/>
            <a:ext cx="7577594" cy="1336262"/>
          </a:xfrm>
          <a:prstGeom prst="rect">
            <a:avLst/>
          </a:prstGeom>
        </p:spPr>
      </p:pic>
      <p:pic>
        <p:nvPicPr>
          <p:cNvPr id="8" name="Obraz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7654931" y="3287613"/>
            <a:ext cx="3094586" cy="1850777"/>
          </a:xfrm>
          <a:prstGeom prst="rect">
            <a:avLst/>
          </a:prstGeom>
        </p:spPr>
      </p:pic>
      <p:pic>
        <p:nvPicPr>
          <p:cNvPr id="9" name="Obraz 8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>
            <a:off x="3168858" y="3071072"/>
            <a:ext cx="3596114" cy="2166730"/>
          </a:xfrm>
          <a:prstGeom prst="rect">
            <a:avLst/>
          </a:prstGeom>
        </p:spPr>
      </p:pic>
      <p:sp>
        <p:nvSpPr>
          <p:cNvPr id="11" name="Strzałka wygięta w górę 10"/>
          <p:cNvSpPr/>
          <p:nvPr/>
        </p:nvSpPr>
        <p:spPr>
          <a:xfrm rot="5400000">
            <a:off x="2009542" y="3519221"/>
            <a:ext cx="775938" cy="1079159"/>
          </a:xfrm>
          <a:prstGeom prst="bentUpArrow">
            <a:avLst>
              <a:gd name="adj1" fmla="val 10360"/>
              <a:gd name="adj2" fmla="val 8733"/>
              <a:gd name="adj3" fmla="val 22560"/>
            </a:avLst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13" name="Strzałka w prawo 12"/>
          <p:cNvSpPr/>
          <p:nvPr/>
        </p:nvSpPr>
        <p:spPr>
          <a:xfrm>
            <a:off x="6764972" y="4213002"/>
            <a:ext cx="669498" cy="190601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GB"/>
          </a:p>
        </p:txBody>
      </p:sp>
      <p:sp>
        <p:nvSpPr>
          <p:cNvPr id="20" name="pole tekstowe 19"/>
          <p:cNvSpPr txBox="1"/>
          <p:nvPr/>
        </p:nvSpPr>
        <p:spPr>
          <a:xfrm>
            <a:off x="678286" y="5183447"/>
            <a:ext cx="892567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mtClean="0"/>
              <a:t>Supported applications: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Ansys RSM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Ansys Electronic Desktop (Maxwell)</a:t>
            </a:r>
          </a:p>
        </p:txBody>
      </p:sp>
      <p:sp>
        <p:nvSpPr>
          <p:cNvPr id="23" name="pole tekstowe 22"/>
          <p:cNvSpPr txBox="1"/>
          <p:nvPr/>
        </p:nvSpPr>
        <p:spPr>
          <a:xfrm>
            <a:off x="4665805" y="5482801"/>
            <a:ext cx="2653629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Matlab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en-GB" smtClean="0"/>
              <a:t>Mathematica</a:t>
            </a:r>
          </a:p>
        </p:txBody>
      </p:sp>
    </p:spTree>
    <p:extLst>
      <p:ext uri="{BB962C8B-B14F-4D97-AF65-F5344CB8AC3E}">
        <p14:creationId xmlns:p14="http://schemas.microsoft.com/office/powerpoint/2010/main" xmlns="" val="2454958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>
            <a:extLst>
              <a:ext uri="{FF2B5EF4-FFF2-40B4-BE49-F238E27FC236}">
                <a16:creationId xmlns="" xmlns:a16="http://schemas.microsoft.com/office/drawing/2014/main" id="{7D8D06DE-BCF1-40A7-85A8-DFF249BB7038}"/>
              </a:ext>
            </a:extLst>
          </p:cNvPr>
          <p:cNvSpPr/>
          <p:nvPr/>
        </p:nvSpPr>
        <p:spPr>
          <a:xfrm>
            <a:off x="0" y="5515238"/>
            <a:ext cx="4533900" cy="457199"/>
          </a:xfrm>
          <a:prstGeom prst="rect">
            <a:avLst/>
          </a:prstGeom>
          <a:solidFill>
            <a:schemeClr val="accent1">
              <a:lumMod val="75000"/>
              <a:alpha val="73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2" name="Rectangle 11">
            <a:extLst>
              <a:ext uri="{FF2B5EF4-FFF2-40B4-BE49-F238E27FC236}">
                <a16:creationId xmlns="" xmlns:a16="http://schemas.microsoft.com/office/drawing/2014/main" id="{393E4262-58CD-459A-9EA8-8CE3A876F094}"/>
              </a:ext>
            </a:extLst>
          </p:cNvPr>
          <p:cNvSpPr/>
          <p:nvPr/>
        </p:nvSpPr>
        <p:spPr>
          <a:xfrm>
            <a:off x="1393371" y="3497943"/>
            <a:ext cx="10798628" cy="1830233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pl-PL" sz="3200" dirty="0" smtClean="0"/>
              <a:t>			</a:t>
            </a:r>
            <a:r>
              <a:rPr lang="es-ES" sz="3200" dirty="0" smtClean="0"/>
              <a:t>http://dice.cyfronet.pl/</a:t>
            </a:r>
            <a:r>
              <a:rPr lang="pl-PL" sz="3200" dirty="0" smtClean="0"/>
              <a:t> </a:t>
            </a:r>
            <a:endParaRPr lang="es-ES" sz="3200" dirty="0"/>
          </a:p>
        </p:txBody>
      </p:sp>
      <p:sp>
        <p:nvSpPr>
          <p:cNvPr id="13" name="Shape 85">
            <a:extLst>
              <a:ext uri="{FF2B5EF4-FFF2-40B4-BE49-F238E27FC236}">
                <a16:creationId xmlns="" xmlns:a16="http://schemas.microsoft.com/office/drawing/2014/main" id="{2F968AE2-C458-4BBA-A522-39E620A0655F}"/>
              </a:ext>
            </a:extLst>
          </p:cNvPr>
          <p:cNvSpPr txBox="1"/>
          <p:nvPr/>
        </p:nvSpPr>
        <p:spPr>
          <a:xfrm>
            <a:off x="3686176" y="1426178"/>
            <a:ext cx="9107090" cy="1884702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US" sz="16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US" sz="30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4" name="Shape 85">
            <a:extLst>
              <a:ext uri="{FF2B5EF4-FFF2-40B4-BE49-F238E27FC236}">
                <a16:creationId xmlns="" xmlns:a16="http://schemas.microsoft.com/office/drawing/2014/main" id="{123421B2-43D4-4867-A0F4-AE6734C6D960}"/>
              </a:ext>
            </a:extLst>
          </p:cNvPr>
          <p:cNvSpPr txBox="1"/>
          <p:nvPr/>
        </p:nvSpPr>
        <p:spPr>
          <a:xfrm>
            <a:off x="133409" y="5619347"/>
            <a:ext cx="3981391" cy="327690"/>
          </a:xfrm>
          <a:prstGeom prst="rect">
            <a:avLst/>
          </a:prstGeom>
          <a:noFill/>
          <a:ln>
            <a:noFill/>
          </a:ln>
        </p:spPr>
        <p:txBody>
          <a:bodyPr lIns="0" tIns="0" rIns="0" bIns="0" anchor="t" anchorCtr="0">
            <a:noAutofit/>
          </a:bodyPr>
          <a:lstStyle/>
          <a:p>
            <a:pPr>
              <a:lnSpc>
                <a:spcPct val="95000"/>
              </a:lnSpc>
              <a:buSzPct val="25000"/>
            </a:pPr>
            <a:r>
              <a:rPr lang="pl-PL" sz="1600" i="0" u="none" strike="noStrike" cap="none" baseline="0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Marek</a:t>
            </a:r>
            <a:r>
              <a:rPr lang="pl-PL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 </a:t>
            </a:r>
            <a:r>
              <a:rPr lang="pl-PL" sz="1600" i="0" u="none" strike="noStrike" cap="none" dirty="0" err="1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Kasztelnik</a:t>
            </a:r>
            <a:r>
              <a:rPr lang="pl-PL" sz="1600" i="0" u="none" strike="noStrike" cap="none" baseline="0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 </a:t>
            </a:r>
            <a:r>
              <a:rPr lang="en-US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| </a:t>
            </a:r>
            <a:r>
              <a:rPr lang="pl-PL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m.k</a:t>
            </a:r>
            <a:r>
              <a:rPr lang="pl-PL" sz="1600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asztelnik</a:t>
            </a:r>
            <a:r>
              <a:rPr lang="pl-PL" sz="1600" i="0" u="none" strike="noStrike" cap="none" dirty="0" smtClean="0">
                <a:solidFill>
                  <a:srgbClr val="F8F8F8"/>
                </a:solidFill>
                <a:ea typeface="verdana"/>
                <a:cs typeface="verdana"/>
                <a:sym typeface="verdana"/>
              </a:rPr>
              <a:t>@cyfronet.pl</a:t>
            </a:r>
            <a:endParaRPr lang="en-US" sz="16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  <a:p>
            <a:pPr marL="0" marR="0" lvl="0" indent="0" algn="l" rtl="0">
              <a:lnSpc>
                <a:spcPct val="95000"/>
              </a:lnSpc>
              <a:spcBef>
                <a:spcPts val="0"/>
              </a:spcBef>
              <a:buSzPct val="25000"/>
              <a:buNone/>
            </a:pPr>
            <a:endParaRPr lang="en-US" sz="1600" i="0" u="none" strike="noStrike" cap="none" baseline="0" dirty="0">
              <a:solidFill>
                <a:srgbClr val="F8F8F8"/>
              </a:solidFill>
              <a:ea typeface="verdana"/>
              <a:cs typeface="verdana"/>
              <a:sym typeface="verdana"/>
            </a:endParaRPr>
          </a:p>
        </p:txBody>
      </p:sp>
      <p:sp>
        <p:nvSpPr>
          <p:cNvPr id="15" name="Flowchart: Manual Input 14">
            <a:extLst>
              <a:ext uri="{FF2B5EF4-FFF2-40B4-BE49-F238E27FC236}">
                <a16:creationId xmlns="" xmlns:a16="http://schemas.microsoft.com/office/drawing/2014/main" id="{89FE5EDF-C74B-4814-BC68-AC1FBBE7CC9A}"/>
              </a:ext>
            </a:extLst>
          </p:cNvPr>
          <p:cNvSpPr/>
          <p:nvPr/>
        </p:nvSpPr>
        <p:spPr>
          <a:xfrm rot="5400000" flipV="1">
            <a:off x="4229101" y="5257799"/>
            <a:ext cx="457199" cy="9652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  <p:sp>
        <p:nvSpPr>
          <p:cNvPr id="18" name="Flowchart: Manual Input 17">
            <a:extLst>
              <a:ext uri="{FF2B5EF4-FFF2-40B4-BE49-F238E27FC236}">
                <a16:creationId xmlns="" xmlns:a16="http://schemas.microsoft.com/office/drawing/2014/main" id="{0AE66F46-5D7C-446E-BABA-4C14C52C6D1D}"/>
              </a:ext>
            </a:extLst>
          </p:cNvPr>
          <p:cNvSpPr/>
          <p:nvPr/>
        </p:nvSpPr>
        <p:spPr>
          <a:xfrm rot="16200000" flipV="1">
            <a:off x="2190034" y="2577909"/>
            <a:ext cx="1830231" cy="3670300"/>
          </a:xfrm>
          <a:prstGeom prst="flowChartManualInpu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s-ES"/>
          </a:p>
        </p:txBody>
      </p:sp>
    </p:spTree>
    <p:extLst>
      <p:ext uri="{BB962C8B-B14F-4D97-AF65-F5344CB8AC3E}">
        <p14:creationId xmlns="" xmlns:p14="http://schemas.microsoft.com/office/powerpoint/2010/main" val="3009893058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xmlns="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1492</TotalTime>
  <Words>496</Words>
  <Application>Microsoft Office PowerPoint</Application>
  <PresentationFormat>Niestandardowy</PresentationFormat>
  <Paragraphs>68</Paragraphs>
  <Slides>7</Slides>
  <Notes>0</Notes>
  <HiddenSlides>0</HiddenSlides>
  <MMClips>0</MMClips>
  <ScaleCrop>false</ScaleCrop>
  <HeadingPairs>
    <vt:vector size="4" baseType="variant">
      <vt:variant>
        <vt:lpstr>Motyw</vt:lpstr>
      </vt:variant>
      <vt:variant>
        <vt:i4>1</vt:i4>
      </vt:variant>
      <vt:variant>
        <vt:lpstr>Tytuły slajdów</vt:lpstr>
      </vt:variant>
      <vt:variant>
        <vt:i4>7</vt:i4>
      </vt:variant>
    </vt:vector>
  </HeadingPairs>
  <TitlesOfParts>
    <vt:vector size="8" baseType="lpstr">
      <vt:lpstr>Office Theme</vt:lpstr>
      <vt:lpstr>Slajd 1</vt:lpstr>
      <vt:lpstr>Slajd 2</vt:lpstr>
      <vt:lpstr>Slajd 3</vt:lpstr>
      <vt:lpstr>Slajd 4</vt:lpstr>
      <vt:lpstr>Slajd 5</vt:lpstr>
      <vt:lpstr>Slajd 6</vt:lpstr>
      <vt:lpstr>Slajd 7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Writer .</dc:creator>
  <cp:lastModifiedBy>bubak</cp:lastModifiedBy>
  <cp:revision>71</cp:revision>
  <dcterms:created xsi:type="dcterms:W3CDTF">2018-12-10T06:44:46Z</dcterms:created>
  <dcterms:modified xsi:type="dcterms:W3CDTF">2018-12-12T15:52:53Z</dcterms:modified>
</cp:coreProperties>
</file>