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58" r:id="rId4"/>
    <p:sldId id="267" r:id="rId5"/>
    <p:sldId id="283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66FA"/>
    <a:srgbClr val="F87901"/>
    <a:srgbClr val="74D405"/>
    <a:srgbClr val="62B4FF"/>
    <a:srgbClr val="65B4FF"/>
    <a:srgbClr val="1D6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73602-9EF7-4A36-A365-5BFEBC5CDDF2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660B4-079B-4AD9-9039-5E76EA2E12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661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290965-E0AF-4BB8-9DDB-E9C8733C1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38263A0-91E3-4221-A308-0ED7399D3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41DB32D-E669-45D2-9E6F-C6499B167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6E51DD3-57EE-47C5-8512-36FBE9714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370EB43-0161-468B-A7BD-0D7C707E9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17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0713B4-C1BB-4053-8EAE-BAD2600C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233B4F3-2B92-4FBF-A450-55CD3CFD7B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ADAD5FD-3F32-4965-A166-25F1562A8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391B267-265B-4669-AF13-C82E1F6A4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E4FD404-8031-4ABB-BC4E-8CE7DEA6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57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6C0C1C9-CF96-460A-A0F3-85FCEAB76F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575F6F9-042B-4444-9191-9493AC536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EAC6728-05D9-434D-9206-968212674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B3C731-61AA-4156-AFFE-6F1204753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5E8E13C-4471-41EC-822D-C82E149DF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61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EDE5C9-C95B-43C3-8166-3D73C42A2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7CF9AF-FA99-4A1A-9C12-2A9B23341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24F199-F29B-4B99-AFD7-742848830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43A13DC-EB79-445B-8BE1-2D61E0EEE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410CF91-6EE9-40F6-8CBF-75277E043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7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85BD05-A8E9-41D9-B488-27A4CA84C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008EE8C-0E74-4A7A-9E89-16CD3769B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24A8F98-EF58-4698-A650-1B166B6BD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A926BAF-40DF-4C3E-A445-AAE363350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85A1386-3A35-46B0-9663-29EEBA98A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8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E3B8E7-0BED-4A57-B70C-AA17680CB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31D08A1-C58D-4929-85FE-AACE9B8CC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A77F591-61B0-4010-AC14-341473975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2017307-FE71-4155-A41E-99C65415A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7DD286C-E3F2-417B-A5DA-F80287BB3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4868020-E821-45B5-ABB2-CF200992B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44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B1964F-C9F4-497B-9853-D1A88A431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833EE14-4963-48A4-BD84-622974E64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BF6001A-0DAA-4DC8-AC41-83D4D52F2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5061989-C527-433B-80F8-1952728379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C329584-30F6-43A3-A9A7-3ED73CF31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FC77E80-EF3D-489F-8421-41683A39F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7487A9C-DB5B-431C-B87C-B7EF9E17F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5EC611A-C3F9-4F40-9D4A-1E317667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402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A5BAEA-784D-406F-830D-6F7162135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3227FC9-EF9E-4A27-BF75-D4DCC5E9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5E14E1B-F0FC-4323-9397-D6438973C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182B88E-0FC9-4899-8B31-8D64A004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50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FEDF3B9-3AFF-4CA8-A172-AEC7DEC09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D8CCF85-DBD3-4A89-AF74-92CBAD940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4E05F0-8FA5-4A38-B72E-D743FFF3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076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8D65CD-148B-4B76-9F64-378623310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C502D8-144A-4F94-9686-722255F0C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0C24163-E42A-4E29-BD49-6CA673AA6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0C3010E-B7DB-4377-BA6F-7845319A9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AA37775-5DF2-4950-B421-36BF5C76C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3295A38-7716-464E-A979-1AB48507F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34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B4F1D3-C128-4568-BBB2-82632E922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07127AE-3B05-4779-AA2A-0E5D55E851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6CFDE1E-F5EF-4E2A-9696-F5A8B686D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587E023-ACCB-4D6D-9F4F-D38844AC2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AE25340-21D8-40D5-84CB-2FCAA667F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1AC3DDA-83DE-4796-B24B-83BBCB8B5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60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F941E42-1831-496D-B662-51FE1E297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1ED8AD7-7399-45EE-8319-3D38D94C1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EBB20B0-D60A-4453-B6EA-4384854A5B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21BC7-930C-41FD-9D5A-7A9B71FACDC1}" type="datetimeFigureOut">
              <a:rPr lang="en-GB" smtClean="0"/>
              <a:pPr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A55916-E110-41D3-A9F1-EF461FFE8B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122404D-7B2E-4DBE-9190-2B0C007C1D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38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dice.cyfronet.pl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14.jpeg"/><Relationship Id="rId4" Type="http://schemas.openxmlformats.org/officeDocument/2006/relationships/image" Target="../media/image9.png"/><Relationship Id="rId9" Type="http://schemas.openxmlformats.org/officeDocument/2006/relationships/hyperlink" Target="http://apps.plgrid.pl/" TargetMode="External"/><Relationship Id="rId1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plgrid.pl/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plgrid.pl/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kdm.cyfronet.pl/portal/Prometheus:Podstawy" TargetMode="External"/><Relationship Id="rId4" Type="http://schemas.openxmlformats.org/officeDocument/2006/relationships/hyperlink" Target="https://docs.cyfronet.pl/display/PLGDoc/User+Manua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1044C87-D1BB-473C-95AF-DDAD4D2DAD38}"/>
              </a:ext>
            </a:extLst>
          </p:cNvPr>
          <p:cNvSpPr/>
          <p:nvPr/>
        </p:nvSpPr>
        <p:spPr>
          <a:xfrm>
            <a:off x="0" y="3497943"/>
            <a:ext cx="12192000" cy="18302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hape 85">
            <a:extLst>
              <a:ext uri="{FF2B5EF4-FFF2-40B4-BE49-F238E27FC236}">
                <a16:creationId xmlns="" xmlns:a16="http://schemas.microsoft.com/office/drawing/2014/main" id="{0CC7C654-3D64-4D7F-8629-21A241945450}"/>
              </a:ext>
            </a:extLst>
          </p:cNvPr>
          <p:cNvSpPr txBox="1"/>
          <p:nvPr/>
        </p:nvSpPr>
        <p:spPr>
          <a:xfrm>
            <a:off x="367334" y="3725128"/>
            <a:ext cx="11340112" cy="136005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r>
              <a:rPr lang="en-GB" sz="4000" i="0" u="none" strike="noStrike" cap="none" baseline="0" dirty="0" smtClean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T2.3</a:t>
            </a:r>
            <a:r>
              <a:rPr lang="pl-PL" sz="4000" i="0" u="none" strike="noStrike" cap="none" baseline="0" dirty="0" smtClean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(M1-M48)</a:t>
            </a:r>
            <a:r>
              <a:rPr lang="pl-PL" sz="4000" dirty="0" smtClean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</a:t>
            </a:r>
            <a:r>
              <a:rPr lang="en-GB" sz="3000" i="0" u="none" strike="noStrike" cap="none" baseline="0" dirty="0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HPC Resources for PRIMAGE Simulations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lang="en-GB" sz="1000" i="0" u="none" strike="noStrike" cap="none" baseline="0" dirty="0" smtClean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  <a:p>
            <a:pPr>
              <a:lnSpc>
                <a:spcPct val="95000"/>
              </a:lnSpc>
              <a:buSzPct val="25000"/>
            </a:pPr>
            <a:r>
              <a:rPr lang="en-GB" sz="1600" dirty="0" err="1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Marek</a:t>
            </a:r>
            <a:r>
              <a:rPr lang="en-GB" sz="1600" dirty="0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</a:t>
            </a:r>
            <a:r>
              <a:rPr lang="en-GB" sz="1600" dirty="0" err="1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Kasztelnik</a:t>
            </a:r>
            <a:r>
              <a:rPr lang="en-GB" sz="1600" dirty="0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, Tomasz </a:t>
            </a:r>
            <a:r>
              <a:rPr lang="en-GB" sz="1600" dirty="0" err="1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Gubała</a:t>
            </a:r>
            <a:r>
              <a:rPr lang="en-GB" sz="1600" dirty="0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, Marian </a:t>
            </a:r>
            <a:r>
              <a:rPr lang="en-GB" sz="1600" dirty="0" err="1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Bubak</a:t>
            </a:r>
            <a:r>
              <a:rPr lang="en-GB" sz="1600" dirty="0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| Academic Computer Centre </a:t>
            </a:r>
            <a:r>
              <a:rPr lang="en-GB" sz="1600" b="1" dirty="0" err="1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Cyfronet</a:t>
            </a:r>
            <a:r>
              <a:rPr lang="en-GB" sz="1600" dirty="0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AGH, </a:t>
            </a:r>
            <a:r>
              <a:rPr lang="en-GB" sz="1600" dirty="0" err="1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Kraków</a:t>
            </a:r>
            <a:r>
              <a:rPr lang="en-GB" sz="1600" dirty="0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, Poland</a:t>
            </a:r>
            <a:endParaRPr lang="pl-PL" sz="1600" dirty="0" smtClean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  <a:p>
            <a:pPr>
              <a:lnSpc>
                <a:spcPct val="95000"/>
              </a:lnSpc>
              <a:buSzPct val="25000"/>
            </a:pPr>
            <a:endParaRPr lang="en-GB" sz="1400" dirty="0" smtClean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  <a:p>
            <a:pPr>
              <a:lnSpc>
                <a:spcPct val="95000"/>
              </a:lnSpc>
              <a:buSzPct val="25000"/>
            </a:pPr>
            <a:r>
              <a:rPr lang="en-GB" sz="1400" dirty="0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12/12/2018</a:t>
            </a:r>
            <a:endParaRPr lang="en-GB" sz="1400" i="0" u="none" strike="noStrike" cap="none" baseline="0" dirty="0" smtClean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lang="en-GB" sz="30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175443D7-0F03-48B5-8935-B9F070AA4D5D}"/>
              </a:ext>
            </a:extLst>
          </p:cNvPr>
          <p:cNvSpPr/>
          <p:nvPr/>
        </p:nvSpPr>
        <p:spPr>
          <a:xfrm>
            <a:off x="0" y="6489946"/>
            <a:ext cx="12192000" cy="3680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D908B0E5-21AC-4B09-AC08-F752079E797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80" t="9208" r="32843" b="14108"/>
          <a:stretch/>
        </p:blipFill>
        <p:spPr>
          <a:xfrm>
            <a:off x="3723332" y="935734"/>
            <a:ext cx="4745335" cy="1731265"/>
          </a:xfrm>
          <a:prstGeom prst="rect">
            <a:avLst/>
          </a:prstGeom>
        </p:spPr>
      </p:pic>
      <p:sp>
        <p:nvSpPr>
          <p:cNvPr id="14" name="Shape 85">
            <a:extLst>
              <a:ext uri="{FF2B5EF4-FFF2-40B4-BE49-F238E27FC236}">
                <a16:creationId xmlns="" xmlns:a16="http://schemas.microsoft.com/office/drawing/2014/main" id="{342CBC09-F754-493A-BC40-03A3B8E4AE33}"/>
              </a:ext>
            </a:extLst>
          </p:cNvPr>
          <p:cNvSpPr txBox="1"/>
          <p:nvPr/>
        </p:nvSpPr>
        <p:spPr>
          <a:xfrm>
            <a:off x="819793" y="6581526"/>
            <a:ext cx="10552412" cy="24193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algn="ctr">
              <a:lnSpc>
                <a:spcPct val="95000"/>
              </a:lnSpc>
              <a:buSzPct val="25000"/>
            </a:pPr>
            <a:r>
              <a:rPr lang="en-GB" sz="140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H2020 EU PROJECT | Topic SC1-DTH-07-2018 | GA: 826494</a:t>
            </a:r>
            <a:endParaRPr lang="en-GB" sz="1400" b="1" i="0" u="none" strike="noStrike" cap="none" baseline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6B527196-6A44-4342-A80D-82E35796EC80}"/>
              </a:ext>
            </a:extLst>
          </p:cNvPr>
          <p:cNvGrpSpPr/>
          <p:nvPr/>
        </p:nvGrpSpPr>
        <p:grpSpPr>
          <a:xfrm>
            <a:off x="349814" y="6538899"/>
            <a:ext cx="1535111" cy="245155"/>
            <a:chOff x="166688" y="6155900"/>
            <a:chExt cx="1535111" cy="245155"/>
          </a:xfrm>
        </p:grpSpPr>
        <p:pic>
          <p:nvPicPr>
            <p:cNvPr id="15" name="Imagen 3" descr="Resultado de imagen de h2020 logo">
              <a:extLst>
                <a:ext uri="{FF2B5EF4-FFF2-40B4-BE49-F238E27FC236}">
                  <a16:creationId xmlns="" xmlns:a16="http://schemas.microsoft.com/office/drawing/2014/main" id="{D33ADDF8-2879-45DA-B502-8384FEB28D18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7894"/>
            <a:stretch/>
          </p:blipFill>
          <p:spPr bwMode="auto">
            <a:xfrm>
              <a:off x="166688" y="6155900"/>
              <a:ext cx="498476" cy="2419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n 3" descr="Resultado de imagen de h2020 logo">
              <a:extLst>
                <a:ext uri="{FF2B5EF4-FFF2-40B4-BE49-F238E27FC236}">
                  <a16:creationId xmlns="" xmlns:a16="http://schemas.microsoft.com/office/drawing/2014/main" id="{F1D10C12-0A43-4184-B162-00C3D2FD3618}"/>
                </a:ext>
              </a:extLst>
            </p:cNvPr>
            <p:cNvPicPr/>
            <p:nvPr/>
          </p:nvPicPr>
          <p:blipFill rotWithShape="1"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698" t="29685"/>
            <a:stretch/>
          </p:blipFill>
          <p:spPr bwMode="auto">
            <a:xfrm>
              <a:off x="641350" y="6230938"/>
              <a:ext cx="1060449" cy="1701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n 3" descr="Resultado de imagen de h2020 logo">
              <a:extLst>
                <a:ext uri="{FF2B5EF4-FFF2-40B4-BE49-F238E27FC236}">
                  <a16:creationId xmlns="" xmlns:a16="http://schemas.microsoft.com/office/drawing/2014/main" id="{B433E288-CEE7-469C-8029-199387D8442D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360" r="40695"/>
            <a:stretch/>
          </p:blipFill>
          <p:spPr bwMode="auto">
            <a:xfrm>
              <a:off x="1025844" y="6159076"/>
              <a:ext cx="45719" cy="24193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Obraz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54" y="5518232"/>
            <a:ext cx="731521" cy="786386"/>
          </a:xfrm>
          <a:prstGeom prst="rect">
            <a:avLst/>
          </a:prstGeom>
        </p:spPr>
      </p:pic>
      <p:sp>
        <p:nvSpPr>
          <p:cNvPr id="20" name="Prostokąt 19"/>
          <p:cNvSpPr/>
          <p:nvPr/>
        </p:nvSpPr>
        <p:spPr>
          <a:xfrm>
            <a:off x="4790439" y="5735607"/>
            <a:ext cx="242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altLang="en-US" dirty="0" smtClean="0">
                <a:solidFill>
                  <a:schemeClr val="tx2"/>
                </a:solidFill>
                <a:hlinkClick r:id="rId6"/>
              </a:rPr>
              <a:t>http://dice.cyfronet.pl/</a:t>
            </a:r>
            <a:r>
              <a:rPr lang="pl-PL" altLang="en-US" dirty="0" smtClean="0">
                <a:solidFill>
                  <a:schemeClr val="tx2"/>
                </a:solidFill>
              </a:rPr>
              <a:t> </a:t>
            </a:r>
            <a:endParaRPr lang="pl-PL" dirty="0"/>
          </a:p>
        </p:txBody>
      </p:sp>
      <p:pic>
        <p:nvPicPr>
          <p:cNvPr id="21" name="Picture 2" descr="E:\Teaming2\cyfronet_logo_kolo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308" y="5468408"/>
            <a:ext cx="178998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495630" y="5388942"/>
            <a:ext cx="576064" cy="103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1468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Zrzut ekranu 2015-11-04 o 13.34.59.png"/>
          <p:cNvPicPr>
            <a:picLocks noChangeAspect="1"/>
          </p:cNvPicPr>
          <p:nvPr/>
        </p:nvPicPr>
        <p:blipFill>
          <a:blip r:embed="rId2" cstate="print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778" y="1213404"/>
            <a:ext cx="3327223" cy="4628596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72818" y="617648"/>
            <a:ext cx="7477345" cy="87024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000" b="1" dirty="0" smtClean="0"/>
              <a:t> </a:t>
            </a:r>
            <a:r>
              <a:rPr lang="en-GB" sz="1800" dirty="0" smtClean="0"/>
              <a:t>&gt;7 000 users, all five Polish academic HPC centres integrated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/>
              <a:t>Synergy between domain-specific researchers and IT experts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000" dirty="0"/>
          </a:p>
        </p:txBody>
      </p:sp>
      <p:pic>
        <p:nvPicPr>
          <p:cNvPr id="6" name="Picture 3" descr="C:\Users\Kasia\Desktop\PLGridInfrastruktura\PLGridInfrastruktura\PNG\PLGrid_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409" y="2557926"/>
            <a:ext cx="1169298" cy="104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41" y="3724425"/>
            <a:ext cx="1375651" cy="1248217"/>
          </a:xfrm>
          <a:prstGeom prst="rect">
            <a:avLst/>
          </a:prstGeom>
        </p:spPr>
      </p:pic>
      <p:pic>
        <p:nvPicPr>
          <p:cNvPr id="8" name="Picture 5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707" y="1519828"/>
            <a:ext cx="1442135" cy="1308543"/>
          </a:xfrm>
          <a:prstGeom prst="rect">
            <a:avLst/>
          </a:prstGeom>
        </p:spPr>
      </p:pic>
      <p:pic>
        <p:nvPicPr>
          <p:cNvPr id="9" name="Picture 5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302" y="1447820"/>
            <a:ext cx="1442135" cy="1308543"/>
          </a:xfrm>
          <a:prstGeom prst="rect">
            <a:avLst/>
          </a:prstGeom>
        </p:spPr>
      </p:pic>
      <p:sp>
        <p:nvSpPr>
          <p:cNvPr id="10" name="Symbol zastępczy tekstu 2"/>
          <p:cNvSpPr txBox="1">
            <a:spLocks/>
          </p:cNvSpPr>
          <p:nvPr/>
        </p:nvSpPr>
        <p:spPr>
          <a:xfrm>
            <a:off x="975832" y="1478360"/>
            <a:ext cx="2316326" cy="1155467"/>
          </a:xfrm>
          <a:prstGeom prst="rect">
            <a:avLst/>
          </a:prstGeom>
        </p:spPr>
        <p:txBody>
          <a:bodyPr>
            <a:normAutofit/>
          </a:bodyPr>
          <a:lstStyle>
            <a:defPPr marL="432000" marR="0" lvl="0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ts val="1850"/>
              <a:buNone/>
              <a:tabLst/>
              <a:defRPr lang="pl-PL" sz="2100" b="1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defPPr>
            <a:lvl1pPr marL="432000" marR="0" lvl="0" indent="-324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1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1pPr>
            <a:lvl2pPr marL="864000" marR="0" lvl="1" indent="-324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2pPr>
            <a:lvl3pPr marL="1295999" marR="0" lvl="2" indent="-288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3pPr>
            <a:lvl4pPr marL="1728000" marR="0" lvl="3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4pPr>
            <a:lvl5pPr marL="2160000" marR="0" lvl="4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5pPr>
            <a:lvl6pPr marL="2592000" marR="0" lvl="5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6pPr>
            <a:lvl7pPr marL="3024000" marR="0" lvl="6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7pPr>
            <a:lvl8pPr marL="3456000" marR="0" lvl="7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8pPr>
            <a:lvl9pPr marL="3887999" marR="0" lvl="8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9pPr>
          </a:lstStyle>
          <a:p>
            <a:pPr marL="26988" lvl="1" indent="0">
              <a:spcBef>
                <a:spcPts val="288"/>
              </a:spcBef>
              <a:spcAft>
                <a:spcPts val="288"/>
              </a:spcAft>
              <a:buSzPct val="55000"/>
              <a:buNone/>
            </a:pPr>
            <a:r>
              <a:rPr lang="en-GB" sz="1800" b="1" dirty="0">
                <a:solidFill>
                  <a:schemeClr val="tx1"/>
                </a:solidFill>
                <a:latin typeface="+mn-lt"/>
                <a:cs typeface="Helvetica"/>
              </a:rPr>
              <a:t>Computing resources</a:t>
            </a:r>
          </a:p>
          <a:p>
            <a:pPr marL="174625" lvl="1" indent="-147638">
              <a:spcBef>
                <a:spcPts val="288"/>
              </a:spcBef>
              <a:spcAft>
                <a:spcPts val="288"/>
              </a:spcAft>
              <a:buSzPct val="55000"/>
            </a:pPr>
            <a:r>
              <a:rPr lang="en-GB" sz="1800" dirty="0">
                <a:solidFill>
                  <a:schemeClr val="tx1"/>
                </a:solidFill>
                <a:latin typeface="+mn-lt"/>
                <a:cs typeface="Helvetica"/>
              </a:rPr>
              <a:t>5+ PFLOPS</a:t>
            </a:r>
          </a:p>
          <a:p>
            <a:pPr marL="174625" lvl="1" indent="-147638">
              <a:spcBef>
                <a:spcPts val="288"/>
              </a:spcBef>
              <a:spcAft>
                <a:spcPts val="288"/>
              </a:spcAft>
              <a:buSzPct val="55000"/>
            </a:pPr>
            <a:r>
              <a:rPr lang="en-GB" sz="1800" dirty="0">
                <a:solidFill>
                  <a:schemeClr val="tx1"/>
                </a:solidFill>
                <a:latin typeface="+mn-lt"/>
                <a:cs typeface="Helvetica"/>
              </a:rPr>
              <a:t>130 000+ cores</a:t>
            </a:r>
          </a:p>
          <a:p>
            <a:pPr marL="26988" lvl="1" indent="0">
              <a:lnSpc>
                <a:spcPct val="150000"/>
              </a:lnSpc>
              <a:spcBef>
                <a:spcPts val="288"/>
              </a:spcBef>
              <a:spcAft>
                <a:spcPts val="288"/>
              </a:spcAft>
              <a:buSzPct val="55000"/>
            </a:pPr>
            <a:endParaRPr lang="en-GB" sz="1800" dirty="0">
              <a:solidFill>
                <a:schemeClr val="tx1"/>
              </a:solidFill>
              <a:latin typeface="+mn-lt"/>
              <a:cs typeface="Helvetica"/>
            </a:endParaRPr>
          </a:p>
          <a:p>
            <a:pPr marL="26988" lvl="1" indent="0">
              <a:lnSpc>
                <a:spcPct val="150000"/>
              </a:lnSpc>
              <a:spcBef>
                <a:spcPts val="288"/>
              </a:spcBef>
              <a:spcAft>
                <a:spcPts val="288"/>
              </a:spcAft>
              <a:buSzPct val="55000"/>
            </a:pPr>
            <a:endParaRPr lang="en-GB" sz="1800" b="1" dirty="0">
              <a:solidFill>
                <a:schemeClr val="tx1"/>
              </a:solidFill>
              <a:latin typeface="+mn-lt"/>
              <a:cs typeface="Helvetica"/>
            </a:endParaRPr>
          </a:p>
          <a:p>
            <a:pPr marL="108000" indent="0">
              <a:buFont typeface="Arial" panose="020B0604020202020204" pitchFamily="34" charset="0"/>
              <a:buNone/>
            </a:pPr>
            <a:endParaRPr lang="en-GB" sz="1800" dirty="0">
              <a:solidFill>
                <a:schemeClr val="tx1"/>
              </a:solidFill>
              <a:latin typeface="+mn-lt"/>
              <a:cs typeface="Helvetica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1493418" y="3032429"/>
            <a:ext cx="2829989" cy="2094472"/>
            <a:chOff x="663180" y="3267193"/>
            <a:chExt cx="2598404" cy="2094472"/>
          </a:xfrm>
        </p:grpSpPr>
        <p:pic>
          <p:nvPicPr>
            <p:cNvPr id="12" name="Picture 53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9775" y="3267193"/>
              <a:ext cx="1261809" cy="1324121"/>
            </a:xfrm>
            <a:prstGeom prst="rect">
              <a:avLst/>
            </a:prstGeom>
          </p:spPr>
        </p:pic>
        <p:sp>
          <p:nvSpPr>
            <p:cNvPr id="13" name="Symbol zastępczy tekstu 2"/>
            <p:cNvSpPr txBox="1">
              <a:spLocks/>
            </p:cNvSpPr>
            <p:nvPr/>
          </p:nvSpPr>
          <p:spPr>
            <a:xfrm>
              <a:off x="663180" y="3316402"/>
              <a:ext cx="2398137" cy="2045263"/>
            </a:xfrm>
            <a:prstGeom prst="rect">
              <a:avLst/>
            </a:prstGeom>
          </p:spPr>
          <p:txBody>
            <a:bodyPr>
              <a:normAutofit fontScale="92500" lnSpcReduction="10000"/>
            </a:bodyPr>
            <a:lstStyle>
              <a:defPPr marL="432000" marR="0" lvl="0" indent="-32400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1414"/>
                </a:spcAft>
                <a:buSzPts val="1850"/>
                <a:buNone/>
                <a:tabLst/>
                <a:defRPr lang="pl-PL" sz="2100" b="1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defPPr>
              <a:lvl1pPr marL="432000" marR="0" lvl="0" indent="-324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1414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1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1pPr>
              <a:lvl2pPr marL="864000" marR="0" lvl="1" indent="-324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1134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2pPr>
              <a:lvl3pPr marL="1295999" marR="0" lvl="2" indent="-288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850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3pPr>
              <a:lvl4pPr marL="1728000" marR="0" lvl="3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567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4pPr>
              <a:lvl5pPr marL="2160000" marR="0" lvl="4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5pPr>
              <a:lvl6pPr marL="2592000" marR="0" lvl="5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6pPr>
              <a:lvl7pPr marL="3024000" marR="0" lvl="6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7pPr>
              <a:lvl8pPr marL="3456000" marR="0" lvl="7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8pPr>
              <a:lvl9pPr marL="3887999" marR="0" lvl="8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9pPr>
            </a:lstStyle>
            <a:p>
              <a:pPr marL="26988" lvl="1" indent="0">
                <a:spcBef>
                  <a:spcPts val="288"/>
                </a:spcBef>
                <a:spcAft>
                  <a:spcPts val="288"/>
                </a:spcAft>
                <a:buSzPct val="55000"/>
                <a:buNone/>
              </a:pPr>
              <a:r>
                <a:rPr lang="en-GB" sz="1800" b="1" dirty="0">
                  <a:solidFill>
                    <a:schemeClr val="tx1"/>
                  </a:solidFill>
                  <a:latin typeface="+mn-lt"/>
                  <a:cs typeface="Helvetica"/>
                </a:rPr>
                <a:t>Storage</a:t>
              </a:r>
            </a:p>
            <a:p>
              <a:pPr marL="174625" lvl="1" indent="-147638">
                <a:spcBef>
                  <a:spcPts val="288"/>
                </a:spcBef>
                <a:spcAft>
                  <a:spcPts val="288"/>
                </a:spcAft>
                <a:buSzPct val="55000"/>
              </a:pPr>
              <a:r>
                <a:rPr lang="en-GB" sz="1900" dirty="0">
                  <a:solidFill>
                    <a:schemeClr val="tx1"/>
                  </a:solidFill>
                  <a:latin typeface="+mn-lt"/>
                  <a:cs typeface="Helvetica"/>
                </a:rPr>
                <a:t>60+ </a:t>
              </a:r>
              <a:r>
                <a:rPr lang="en-GB" sz="1900" dirty="0">
                  <a:solidFill>
                    <a:schemeClr val="tx1"/>
                  </a:solidFill>
                  <a:latin typeface="+mn-lt"/>
                  <a:cs typeface="Helvetica"/>
                </a:rPr>
                <a:t>PB</a:t>
              </a:r>
              <a:endParaRPr lang="pl-PL" sz="1900" dirty="0">
                <a:solidFill>
                  <a:schemeClr val="tx1"/>
                </a:solidFill>
                <a:latin typeface="+mn-lt"/>
                <a:cs typeface="Helvetica"/>
              </a:endParaRPr>
            </a:p>
            <a:p>
              <a:pPr marL="174625" lvl="1" indent="-147638">
                <a:spcBef>
                  <a:spcPts val="288"/>
                </a:spcBef>
                <a:spcAft>
                  <a:spcPts val="288"/>
                </a:spcAft>
                <a:buSzPct val="55000"/>
              </a:pPr>
              <a:r>
                <a:rPr lang="pl-PL" sz="1900" dirty="0" err="1" smtClean="0">
                  <a:solidFill>
                    <a:schemeClr val="tx1"/>
                  </a:solidFill>
                  <a:latin typeface="+mn-lt"/>
                  <a:cs typeface="Helvetica"/>
                </a:rPr>
                <a:t>archives</a:t>
              </a:r>
              <a:endParaRPr lang="pl-PL" sz="1900" dirty="0">
                <a:solidFill>
                  <a:schemeClr val="tx1"/>
                </a:solidFill>
                <a:latin typeface="+mn-lt"/>
                <a:cs typeface="Helvetica"/>
              </a:endParaRPr>
            </a:p>
            <a:p>
              <a:pPr marL="174625" lvl="1" indent="-147638">
                <a:spcBef>
                  <a:spcPts val="288"/>
                </a:spcBef>
                <a:spcAft>
                  <a:spcPts val="288"/>
                </a:spcAft>
                <a:buSzPct val="55000"/>
              </a:pPr>
              <a:r>
                <a:rPr lang="pl-PL" sz="1900" dirty="0" err="1" smtClean="0">
                  <a:solidFill>
                    <a:schemeClr val="tx1"/>
                  </a:solidFill>
                  <a:latin typeface="+mn-lt"/>
                  <a:cs typeface="Helvetica"/>
                </a:rPr>
                <a:t>backups</a:t>
              </a:r>
              <a:endParaRPr lang="pl-PL" sz="1900" dirty="0">
                <a:solidFill>
                  <a:schemeClr val="tx1"/>
                </a:solidFill>
                <a:latin typeface="+mn-lt"/>
                <a:cs typeface="Helvetica"/>
              </a:endParaRPr>
            </a:p>
            <a:p>
              <a:pPr marL="174625" lvl="1" indent="-147638">
                <a:spcBef>
                  <a:spcPts val="288"/>
                </a:spcBef>
                <a:spcAft>
                  <a:spcPts val="288"/>
                </a:spcAft>
                <a:buSzPct val="55000"/>
              </a:pPr>
              <a:r>
                <a:rPr lang="en-GB" sz="1900" dirty="0">
                  <a:solidFill>
                    <a:schemeClr val="tx1"/>
                  </a:solidFill>
                  <a:latin typeface="+mn-lt"/>
                  <a:cs typeface="Helvetica"/>
                </a:rPr>
                <a:t>distributed </a:t>
              </a:r>
              <a:r>
                <a:rPr lang="en-GB" sz="1900" dirty="0">
                  <a:solidFill>
                    <a:schemeClr val="tx1"/>
                  </a:solidFill>
                  <a:latin typeface="+mn-lt"/>
                  <a:cs typeface="Helvetica"/>
                </a:rPr>
                <a:t>access</a:t>
              </a:r>
              <a:endParaRPr lang="en-GB" sz="1900" dirty="0">
                <a:solidFill>
                  <a:schemeClr val="tx1"/>
                </a:solidFill>
                <a:latin typeface="+mn-lt"/>
                <a:cs typeface="Helvetica"/>
              </a:endParaRPr>
            </a:p>
            <a:p>
              <a:pPr marL="174625" lvl="1" indent="-147638">
                <a:spcBef>
                  <a:spcPts val="288"/>
                </a:spcBef>
                <a:spcAft>
                  <a:spcPts val="288"/>
                </a:spcAft>
                <a:buSzPct val="55000"/>
              </a:pPr>
              <a:r>
                <a:rPr lang="en-GB" sz="1900" dirty="0">
                  <a:solidFill>
                    <a:schemeClr val="tx1"/>
                  </a:solidFill>
                  <a:latin typeface="+mn-lt"/>
                  <a:cs typeface="Helvetica"/>
                </a:rPr>
                <a:t>fast </a:t>
              </a:r>
              <a:r>
                <a:rPr lang="en-GB" sz="1900" dirty="0" smtClean="0">
                  <a:solidFill>
                    <a:schemeClr val="tx1"/>
                  </a:solidFill>
                  <a:latin typeface="+mn-lt"/>
                  <a:cs typeface="Helvetica"/>
                </a:rPr>
                <a:t>scratch</a:t>
              </a:r>
              <a:r>
                <a:rPr lang="pl-PL" sz="1900" dirty="0" smtClean="0">
                  <a:solidFill>
                    <a:schemeClr val="tx1"/>
                  </a:solidFill>
                  <a:latin typeface="+mn-lt"/>
                  <a:cs typeface="Helvetica"/>
                </a:rPr>
                <a:t> </a:t>
              </a:r>
              <a:r>
                <a:rPr lang="pl-PL" sz="1900" dirty="0" err="1" smtClean="0">
                  <a:solidFill>
                    <a:schemeClr val="tx1"/>
                  </a:solidFill>
                  <a:latin typeface="+mn-lt"/>
                  <a:cs typeface="Helvetica"/>
                </a:rPr>
                <a:t>filesystem</a:t>
              </a:r>
              <a:endParaRPr lang="en-GB" sz="1900" dirty="0">
                <a:solidFill>
                  <a:schemeClr val="tx1"/>
                </a:solidFill>
                <a:latin typeface="+mn-lt"/>
                <a:cs typeface="Helvetica"/>
              </a:endParaRPr>
            </a:p>
            <a:p>
              <a:pPr marL="26988" lvl="1" indent="0">
                <a:lnSpc>
                  <a:spcPct val="150000"/>
                </a:lnSpc>
                <a:spcBef>
                  <a:spcPts val="288"/>
                </a:spcBef>
                <a:spcAft>
                  <a:spcPts val="288"/>
                </a:spcAft>
                <a:buSzPct val="55000"/>
              </a:pPr>
              <a:endParaRPr lang="en-GB" sz="1800" b="1" dirty="0">
                <a:solidFill>
                  <a:schemeClr val="tx1"/>
                </a:solidFill>
                <a:latin typeface="+mn-lt"/>
                <a:cs typeface="Helvetica"/>
              </a:endParaRPr>
            </a:p>
            <a:p>
              <a:pPr marL="108000" indent="0">
                <a:buFont typeface="Arial" panose="020B0604020202020204" pitchFamily="34" charset="0"/>
                <a:buNone/>
              </a:pPr>
              <a:endParaRPr lang="en-GB" sz="1800" dirty="0">
                <a:solidFill>
                  <a:schemeClr val="tx1"/>
                </a:solidFill>
                <a:latin typeface="+mn-lt"/>
                <a:cs typeface="Helvetica"/>
              </a:endParaRPr>
            </a:p>
          </p:txBody>
        </p:sp>
      </p:grpSp>
      <p:sp>
        <p:nvSpPr>
          <p:cNvPr id="14" name="Symbol zastępczy tekstu 2"/>
          <p:cNvSpPr txBox="1">
            <a:spLocks/>
          </p:cNvSpPr>
          <p:nvPr/>
        </p:nvSpPr>
        <p:spPr>
          <a:xfrm>
            <a:off x="8418077" y="1427712"/>
            <a:ext cx="2611874" cy="1616683"/>
          </a:xfrm>
          <a:prstGeom prst="rect">
            <a:avLst/>
          </a:prstGeom>
        </p:spPr>
        <p:txBody>
          <a:bodyPr>
            <a:normAutofit/>
          </a:bodyPr>
          <a:lstStyle>
            <a:defPPr marL="432000" marR="0" lvl="0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ts val="1850"/>
              <a:buNone/>
              <a:tabLst/>
              <a:defRPr lang="pl-PL" sz="2100" b="1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defPPr>
            <a:lvl1pPr marL="432000" marR="0" lvl="0" indent="-324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1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1pPr>
            <a:lvl2pPr marL="864000" marR="0" lvl="1" indent="-324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2pPr>
            <a:lvl3pPr marL="1295999" marR="0" lvl="2" indent="-288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3pPr>
            <a:lvl4pPr marL="1728000" marR="0" lvl="3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4pPr>
            <a:lvl5pPr marL="2160000" marR="0" lvl="4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5pPr>
            <a:lvl6pPr marL="2592000" marR="0" lvl="5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6pPr>
            <a:lvl7pPr marL="3024000" marR="0" lvl="6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7pPr>
            <a:lvl8pPr marL="3456000" marR="0" lvl="7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8pPr>
            <a:lvl9pPr marL="3887999" marR="0" lvl="8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9pPr>
          </a:lstStyle>
          <a:p>
            <a:pPr marL="26988" lvl="1" indent="0">
              <a:spcBef>
                <a:spcPts val="288"/>
              </a:spcBef>
              <a:spcAft>
                <a:spcPts val="288"/>
              </a:spcAft>
              <a:buSzPct val="55000"/>
              <a:buNone/>
            </a:pPr>
            <a:r>
              <a:rPr lang="en-GB" sz="1800" b="1" dirty="0">
                <a:solidFill>
                  <a:schemeClr val="tx1"/>
                </a:solidFill>
                <a:latin typeface="+mn-lt"/>
                <a:cs typeface="Helvetica"/>
              </a:rPr>
              <a:t>Scientific Software</a:t>
            </a:r>
          </a:p>
          <a:p>
            <a:pPr marL="174625" lvl="1" indent="-147638">
              <a:spcBef>
                <a:spcPts val="288"/>
              </a:spcBef>
              <a:spcAft>
                <a:spcPts val="288"/>
              </a:spcAft>
              <a:buSzPct val="55000"/>
            </a:pPr>
            <a:r>
              <a:rPr lang="en-GB" sz="1800" dirty="0">
                <a:solidFill>
                  <a:schemeClr val="tx1"/>
                </a:solidFill>
                <a:latin typeface="+mn-lt"/>
                <a:cs typeface="Helvetica"/>
              </a:rPr>
              <a:t>500+ applications, tools, libraries</a:t>
            </a:r>
          </a:p>
          <a:p>
            <a:pPr marL="174625" lvl="1" indent="-147638">
              <a:spcBef>
                <a:spcPts val="288"/>
              </a:spcBef>
              <a:spcAft>
                <a:spcPts val="288"/>
              </a:spcAft>
              <a:buSzPct val="55000"/>
            </a:pPr>
            <a:r>
              <a:rPr lang="en-GB" sz="1800" dirty="0">
                <a:solidFill>
                  <a:schemeClr val="tx1"/>
                </a:solidFill>
                <a:latin typeface="+mn-lt"/>
                <a:cs typeface="Helvetica"/>
              </a:rPr>
              <a:t> </a:t>
            </a:r>
            <a:r>
              <a:rPr lang="en-GB" sz="1800" dirty="0">
                <a:solidFill>
                  <a:schemeClr val="tx1"/>
                </a:solidFill>
                <a:latin typeface="+mn-lt"/>
                <a:cs typeface="Helvetica"/>
                <a:hlinkClick r:id="rId9"/>
              </a:rPr>
              <a:t>http://apps.plgrid.pl</a:t>
            </a:r>
            <a:r>
              <a:rPr lang="en-GB" sz="1800" dirty="0">
                <a:solidFill>
                  <a:schemeClr val="tx1"/>
                </a:solidFill>
                <a:latin typeface="+mn-lt"/>
                <a:cs typeface="Helvetica"/>
              </a:rPr>
              <a:t> </a:t>
            </a:r>
            <a:endParaRPr lang="en-GB" sz="1800" b="1" dirty="0">
              <a:solidFill>
                <a:schemeClr val="tx1"/>
              </a:solidFill>
              <a:latin typeface="+mn-lt"/>
              <a:cs typeface="Helvetica"/>
            </a:endParaRPr>
          </a:p>
          <a:p>
            <a:pPr marL="108000" indent="0">
              <a:buFont typeface="Arial" panose="020B0604020202020204" pitchFamily="34" charset="0"/>
              <a:buNone/>
            </a:pPr>
            <a:endParaRPr lang="en-GB" sz="1800" dirty="0">
              <a:solidFill>
                <a:schemeClr val="tx1"/>
              </a:solidFill>
              <a:latin typeface="+mn-lt"/>
              <a:cs typeface="Helvetica"/>
            </a:endParaRPr>
          </a:p>
        </p:txBody>
      </p:sp>
      <p:sp>
        <p:nvSpPr>
          <p:cNvPr id="15" name="Symbol zastępczy tekstu 2"/>
          <p:cNvSpPr txBox="1">
            <a:spLocks/>
          </p:cNvSpPr>
          <p:nvPr/>
        </p:nvSpPr>
        <p:spPr>
          <a:xfrm>
            <a:off x="4732093" y="4916600"/>
            <a:ext cx="3337431" cy="575878"/>
          </a:xfrm>
          <a:prstGeom prst="rect">
            <a:avLst/>
          </a:prstGeom>
        </p:spPr>
        <p:txBody>
          <a:bodyPr>
            <a:noAutofit/>
          </a:bodyPr>
          <a:lstStyle>
            <a:defPPr marL="432000" marR="0" lvl="0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ts val="1850"/>
              <a:buNone/>
              <a:tabLst/>
              <a:defRPr lang="pl-PL" sz="2100" b="1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defPPr>
            <a:lvl1pPr marL="432000" marR="0" lvl="0" indent="-324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1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1pPr>
            <a:lvl2pPr marL="864000" marR="0" lvl="1" indent="-324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2pPr>
            <a:lvl3pPr marL="1295999" marR="0" lvl="2" indent="-288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3pPr>
            <a:lvl4pPr marL="1728000" marR="0" lvl="3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4pPr>
            <a:lvl5pPr marL="2160000" marR="0" lvl="4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5pPr>
            <a:lvl6pPr marL="2592000" marR="0" lvl="5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6pPr>
            <a:lvl7pPr marL="3024000" marR="0" lvl="6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7pPr>
            <a:lvl8pPr marL="3456000" marR="0" lvl="7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8pPr>
            <a:lvl9pPr marL="3887999" marR="0" lvl="8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9pPr>
          </a:lstStyle>
          <a:p>
            <a:pPr marL="26988" lvl="1" indent="0">
              <a:spcBef>
                <a:spcPts val="288"/>
              </a:spcBef>
              <a:spcAft>
                <a:spcPts val="288"/>
              </a:spcAft>
              <a:buSzPct val="55000"/>
              <a:buNone/>
            </a:pPr>
            <a:r>
              <a:rPr lang="en-GB" sz="1800" b="1" dirty="0">
                <a:solidFill>
                  <a:schemeClr val="tx1"/>
                </a:solidFill>
                <a:latin typeface="+mn-lt"/>
                <a:cs typeface="Helvetica"/>
              </a:rPr>
              <a:t>Computational Cloud</a:t>
            </a:r>
          </a:p>
          <a:p>
            <a:pPr marL="26988" lvl="1" indent="0">
              <a:spcBef>
                <a:spcPts val="288"/>
              </a:spcBef>
              <a:spcAft>
                <a:spcPts val="288"/>
              </a:spcAft>
              <a:buSzPct val="55000"/>
              <a:buNone/>
            </a:pPr>
            <a:r>
              <a:rPr lang="en-GB" sz="1800" dirty="0" smtClean="0">
                <a:solidFill>
                  <a:schemeClr val="tx1"/>
                </a:solidFill>
                <a:latin typeface="+mn-lt"/>
                <a:cs typeface="Helvetica"/>
              </a:rPr>
              <a:t>(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cs typeface="Helvetica"/>
              </a:rPr>
              <a:t>PaaS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cs typeface="Helvetica"/>
              </a:rPr>
              <a:t>based </a:t>
            </a:r>
            <a:r>
              <a:rPr lang="en-GB" sz="1800" dirty="0">
                <a:solidFill>
                  <a:schemeClr val="tx1"/>
                </a:solidFill>
                <a:latin typeface="+mn-lt"/>
                <a:cs typeface="Helvetica"/>
              </a:rPr>
              <a:t>on OpenStack)</a:t>
            </a:r>
          </a:p>
          <a:p>
            <a:pPr marL="108000" indent="0">
              <a:buFont typeface="Arial" panose="020B0604020202020204" pitchFamily="34" charset="0"/>
              <a:buNone/>
            </a:pPr>
            <a:endParaRPr lang="en-GB" sz="1800" dirty="0">
              <a:solidFill>
                <a:schemeClr val="tx1"/>
              </a:solidFill>
              <a:latin typeface="+mn-lt"/>
              <a:cs typeface="Helvetica"/>
            </a:endParaRPr>
          </a:p>
        </p:txBody>
      </p:sp>
      <p:pic>
        <p:nvPicPr>
          <p:cNvPr id="16" name="Picture 58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641" y="5581063"/>
            <a:ext cx="7488832" cy="672412"/>
          </a:xfrm>
          <a:prstGeom prst="rect">
            <a:avLst/>
          </a:prstGeom>
        </p:spPr>
      </p:pic>
      <p:grpSp>
        <p:nvGrpSpPr>
          <p:cNvPr id="4" name="Group 4"/>
          <p:cNvGrpSpPr/>
          <p:nvPr/>
        </p:nvGrpSpPr>
        <p:grpSpPr>
          <a:xfrm>
            <a:off x="6700279" y="3096723"/>
            <a:ext cx="4202183" cy="1999015"/>
            <a:chOff x="5580112" y="3294269"/>
            <a:chExt cx="3609803" cy="1999015"/>
          </a:xfrm>
        </p:grpSpPr>
        <p:pic>
          <p:nvPicPr>
            <p:cNvPr id="18" name="Picture 50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0112" y="3308892"/>
              <a:ext cx="1324121" cy="1308543"/>
            </a:xfrm>
            <a:prstGeom prst="rect">
              <a:avLst/>
            </a:prstGeom>
          </p:spPr>
        </p:pic>
        <p:sp>
          <p:nvSpPr>
            <p:cNvPr id="19" name="Symbol zastępczy tekstu 2"/>
            <p:cNvSpPr txBox="1">
              <a:spLocks/>
            </p:cNvSpPr>
            <p:nvPr/>
          </p:nvSpPr>
          <p:spPr>
            <a:xfrm>
              <a:off x="6797968" y="3294269"/>
              <a:ext cx="2391947" cy="1999015"/>
            </a:xfrm>
            <a:prstGeom prst="rect">
              <a:avLst/>
            </a:prstGeom>
          </p:spPr>
          <p:txBody>
            <a:bodyPr>
              <a:noAutofit/>
            </a:bodyPr>
            <a:lstStyle>
              <a:defPPr marL="432000" marR="0" lvl="0" indent="-32400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1414"/>
                </a:spcAft>
                <a:buSzPts val="1850"/>
                <a:buNone/>
                <a:tabLst/>
                <a:defRPr lang="pl-PL" sz="2100" b="1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defPPr>
              <a:lvl1pPr marL="432000" marR="0" lvl="0" indent="-324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1414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1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1pPr>
              <a:lvl2pPr marL="864000" marR="0" lvl="1" indent="-324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1134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2pPr>
              <a:lvl3pPr marL="1295999" marR="0" lvl="2" indent="-288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850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3pPr>
              <a:lvl4pPr marL="1728000" marR="0" lvl="3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567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4pPr>
              <a:lvl5pPr marL="2160000" marR="0" lvl="4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5pPr>
              <a:lvl6pPr marL="2592000" marR="0" lvl="5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6pPr>
              <a:lvl7pPr marL="3024000" marR="0" lvl="6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7pPr>
              <a:lvl8pPr marL="3456000" marR="0" lvl="7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8pPr>
              <a:lvl9pPr marL="3887999" marR="0" lvl="8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9pPr>
            </a:lstStyle>
            <a:p>
              <a:pPr marL="26988" lvl="1" indent="0">
                <a:spcBef>
                  <a:spcPts val="288"/>
                </a:spcBef>
                <a:spcAft>
                  <a:spcPts val="288"/>
                </a:spcAft>
                <a:buSzPct val="55000"/>
                <a:buNone/>
              </a:pPr>
              <a:r>
                <a:rPr lang="en-GB" sz="1800" b="1" dirty="0">
                  <a:solidFill>
                    <a:schemeClr val="tx1"/>
                  </a:solidFill>
                  <a:latin typeface="+mn-lt"/>
                  <a:cs typeface="Helvetica"/>
                </a:rPr>
                <a:t>Tools for collaboration</a:t>
              </a:r>
            </a:p>
            <a:p>
              <a:pPr marL="174625" lvl="1" indent="-147638">
                <a:spcBef>
                  <a:spcPts val="288"/>
                </a:spcBef>
                <a:spcAft>
                  <a:spcPts val="288"/>
                </a:spcAft>
                <a:buSzPct val="55000"/>
              </a:pPr>
              <a:r>
                <a:rPr lang="en-GB" sz="1800" dirty="0">
                  <a:solidFill>
                    <a:schemeClr val="tx1"/>
                  </a:solidFill>
                  <a:latin typeface="+mn-lt"/>
                  <a:cs typeface="Helvetica"/>
                </a:rPr>
                <a:t>project tracking (JIRA)</a:t>
              </a:r>
            </a:p>
            <a:p>
              <a:pPr marL="174625" lvl="1" indent="-147638">
                <a:spcBef>
                  <a:spcPts val="288"/>
                </a:spcBef>
                <a:spcAft>
                  <a:spcPts val="288"/>
                </a:spcAft>
                <a:buSzPct val="55000"/>
              </a:pPr>
              <a:r>
                <a:rPr lang="en-GB" sz="1800" dirty="0">
                  <a:solidFill>
                    <a:schemeClr val="tx1"/>
                  </a:solidFill>
                  <a:latin typeface="+mn-lt"/>
                  <a:cs typeface="Helvetica"/>
                </a:rPr>
                <a:t>version control (Git)</a:t>
              </a:r>
            </a:p>
            <a:p>
              <a:pPr marL="174625" lvl="1" indent="-147638">
                <a:spcBef>
                  <a:spcPts val="288"/>
                </a:spcBef>
                <a:spcAft>
                  <a:spcPts val="288"/>
                </a:spcAft>
                <a:buSzPct val="55000"/>
              </a:pPr>
              <a:r>
                <a:rPr lang="en-GB" sz="1800" dirty="0">
                  <a:solidFill>
                    <a:schemeClr val="tx1"/>
                  </a:solidFill>
                  <a:latin typeface="+mn-lt"/>
                  <a:cs typeface="Helvetica"/>
                </a:rPr>
                <a:t>teleconferencing (Adobe Connect)</a:t>
              </a:r>
            </a:p>
            <a:p>
              <a:pPr marL="26988" lvl="1" indent="0">
                <a:spcBef>
                  <a:spcPts val="288"/>
                </a:spcBef>
                <a:spcAft>
                  <a:spcPts val="288"/>
                </a:spcAft>
                <a:buSzPct val="55000"/>
              </a:pPr>
              <a:endParaRPr lang="en-GB" sz="1800" dirty="0">
                <a:solidFill>
                  <a:schemeClr val="tx1"/>
                </a:solidFill>
                <a:latin typeface="+mn-lt"/>
                <a:cs typeface="Helvetica"/>
              </a:endParaRPr>
            </a:p>
            <a:p>
              <a:pPr marL="108000" indent="0">
                <a:buFont typeface="Arial" panose="020B0604020202020204" pitchFamily="34" charset="0"/>
                <a:buNone/>
              </a:pPr>
              <a:endParaRPr lang="en-GB" sz="1800" dirty="0">
                <a:solidFill>
                  <a:schemeClr val="tx1"/>
                </a:solidFill>
                <a:latin typeface="+mn-lt"/>
                <a:cs typeface="Helvetica"/>
              </a:endParaRPr>
            </a:p>
          </p:txBody>
        </p:sp>
      </p:grpSp>
      <p:pic>
        <p:nvPicPr>
          <p:cNvPr id="23" name="Obraz 2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18" y="5681639"/>
            <a:ext cx="2015577" cy="499831"/>
          </a:xfrm>
          <a:prstGeom prst="rect">
            <a:avLst/>
          </a:prstGeom>
        </p:spPr>
      </p:pic>
      <p:pic>
        <p:nvPicPr>
          <p:cNvPr id="24" name="Obraz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847" y="5677411"/>
            <a:ext cx="2314153" cy="466942"/>
          </a:xfrm>
          <a:prstGeom prst="rect">
            <a:avLst/>
          </a:prstGeom>
        </p:spPr>
      </p:pic>
      <p:sp>
        <p:nvSpPr>
          <p:cNvPr id="31" name="Rectangle 9">
            <a:extLst>
              <a:ext uri="{FF2B5EF4-FFF2-40B4-BE49-F238E27FC236}">
                <a16:creationId xmlns="" xmlns:a16="http://schemas.microsoft.com/office/drawing/2014/main" id="{175443D7-0F03-48B5-8935-B9F070AA4D5D}"/>
              </a:ext>
            </a:extLst>
          </p:cNvPr>
          <p:cNvSpPr/>
          <p:nvPr/>
        </p:nvSpPr>
        <p:spPr>
          <a:xfrm>
            <a:off x="0" y="6277659"/>
            <a:ext cx="12192000" cy="850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Slide Number Placeholder 1">
            <a:extLst>
              <a:ext uri="{FF2B5EF4-FFF2-40B4-BE49-F238E27FC236}">
                <a16:creationId xmlns="" xmlns:a16="http://schemas.microsoft.com/office/drawing/2014/main" id="{0CD33FA1-803B-4988-9992-CAE8463F2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1197" y="6445796"/>
            <a:ext cx="2743200" cy="365125"/>
          </a:xfrm>
        </p:spPr>
        <p:txBody>
          <a:bodyPr/>
          <a:lstStyle/>
          <a:p>
            <a:fld id="{94F1F4A7-662D-4B4B-851B-9948DF7CB739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33" name="Picture 3">
            <a:extLst>
              <a:ext uri="{FF2B5EF4-FFF2-40B4-BE49-F238E27FC236}">
                <a16:creationId xmlns="" xmlns:a16="http://schemas.microsoft.com/office/drawing/2014/main" id="{696BC9BB-05DC-4D12-A074-2A24A5499849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80" t="9208" r="32843" b="14108"/>
          <a:stretch/>
        </p:blipFill>
        <p:spPr>
          <a:xfrm>
            <a:off x="711448" y="6401346"/>
            <a:ext cx="1038225" cy="378781"/>
          </a:xfrm>
          <a:prstGeom prst="rect">
            <a:avLst/>
          </a:prstGeom>
        </p:spPr>
      </p:pic>
      <p:cxnSp>
        <p:nvCxnSpPr>
          <p:cNvPr id="34" name="Straight Connector 15">
            <a:extLst>
              <a:ext uri="{FF2B5EF4-FFF2-40B4-BE49-F238E27FC236}">
                <a16:creationId xmlns="" xmlns:a16="http://schemas.microsoft.com/office/drawing/2014/main" id="{89A1FD0E-AD72-471A-B555-E1289F38C6B6}"/>
              </a:ext>
            </a:extLst>
          </p:cNvPr>
          <p:cNvCxnSpPr/>
          <p:nvPr/>
        </p:nvCxnSpPr>
        <p:spPr>
          <a:xfrm flipV="1">
            <a:off x="646546" y="-3175"/>
            <a:ext cx="1154" cy="75600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16">
            <a:extLst>
              <a:ext uri="{FF2B5EF4-FFF2-40B4-BE49-F238E27FC236}">
                <a16:creationId xmlns="" xmlns:a16="http://schemas.microsoft.com/office/drawing/2014/main" id="{2885A6BA-35DC-4D16-940C-54D0B0BBFB98}"/>
              </a:ext>
            </a:extLst>
          </p:cNvPr>
          <p:cNvCxnSpPr/>
          <p:nvPr/>
        </p:nvCxnSpPr>
        <p:spPr>
          <a:xfrm>
            <a:off x="0" y="504825"/>
            <a:ext cx="12192000" cy="0"/>
          </a:xfrm>
          <a:prstGeom prst="line">
            <a:avLst/>
          </a:prstGeom>
          <a:ln w="19050">
            <a:solidFill>
              <a:schemeClr val="accent1">
                <a:alpha val="4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hape 85">
            <a:extLst>
              <a:ext uri="{FF2B5EF4-FFF2-40B4-BE49-F238E27FC236}">
                <a16:creationId xmlns="" xmlns:a16="http://schemas.microsoft.com/office/drawing/2014/main" id="{E1235350-9B23-40D4-9636-9524A4D3A0E1}"/>
              </a:ext>
            </a:extLst>
          </p:cNvPr>
          <p:cNvSpPr txBox="1"/>
          <p:nvPr/>
        </p:nvSpPr>
        <p:spPr>
          <a:xfrm>
            <a:off x="646546" y="0"/>
            <a:ext cx="11544300" cy="49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sz="25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37" name="Shape 85">
            <a:extLst>
              <a:ext uri="{FF2B5EF4-FFF2-40B4-BE49-F238E27FC236}">
                <a16:creationId xmlns="" xmlns:a16="http://schemas.microsoft.com/office/drawing/2014/main" id="{EAC65B53-8AE3-4A49-AB3A-C61B3CED8C92}"/>
              </a:ext>
            </a:extLst>
          </p:cNvPr>
          <p:cNvSpPr txBox="1"/>
          <p:nvPr/>
        </p:nvSpPr>
        <p:spPr>
          <a:xfrm>
            <a:off x="700769" y="47079"/>
            <a:ext cx="10552412" cy="4191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95000"/>
              </a:lnSpc>
              <a:buSzPct val="25000"/>
            </a:pPr>
            <a:r>
              <a:rPr lang="en-US" sz="2800" dirty="0" err="1" smtClean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PLGrid</a:t>
            </a:r>
            <a:r>
              <a:rPr lang="en-US" sz="2800" dirty="0" smtClean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Infrastructure</a:t>
            </a:r>
            <a:endParaRPr sz="28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434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175443D7-0F03-48B5-8935-B9F070AA4D5D}"/>
              </a:ext>
            </a:extLst>
          </p:cNvPr>
          <p:cNvSpPr/>
          <p:nvPr/>
        </p:nvSpPr>
        <p:spPr>
          <a:xfrm>
            <a:off x="0" y="6277659"/>
            <a:ext cx="12192000" cy="850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0CD33FA1-803B-4988-9992-CAE8463F2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1197" y="6445796"/>
            <a:ext cx="2743200" cy="365125"/>
          </a:xfrm>
        </p:spPr>
        <p:txBody>
          <a:bodyPr/>
          <a:lstStyle/>
          <a:p>
            <a:fld id="{94F1F4A7-662D-4B4B-851B-9948DF7CB739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96BC9BB-05DC-4D12-A074-2A24A54998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80" t="9208" r="32843" b="14108"/>
          <a:stretch/>
        </p:blipFill>
        <p:spPr>
          <a:xfrm>
            <a:off x="711448" y="6401346"/>
            <a:ext cx="1038225" cy="378781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89A1FD0E-AD72-471A-B555-E1289F38C6B6}"/>
              </a:ext>
            </a:extLst>
          </p:cNvPr>
          <p:cNvCxnSpPr/>
          <p:nvPr/>
        </p:nvCxnSpPr>
        <p:spPr>
          <a:xfrm flipV="1">
            <a:off x="646546" y="-3175"/>
            <a:ext cx="1154" cy="75600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2885A6BA-35DC-4D16-940C-54D0B0BBFB98}"/>
              </a:ext>
            </a:extLst>
          </p:cNvPr>
          <p:cNvCxnSpPr/>
          <p:nvPr/>
        </p:nvCxnSpPr>
        <p:spPr>
          <a:xfrm>
            <a:off x="0" y="504825"/>
            <a:ext cx="12192000" cy="0"/>
          </a:xfrm>
          <a:prstGeom prst="line">
            <a:avLst/>
          </a:prstGeom>
          <a:ln w="19050">
            <a:solidFill>
              <a:schemeClr val="accent1">
                <a:alpha val="4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hape 85">
            <a:extLst>
              <a:ext uri="{FF2B5EF4-FFF2-40B4-BE49-F238E27FC236}">
                <a16:creationId xmlns="" xmlns:a16="http://schemas.microsoft.com/office/drawing/2014/main" id="{E1235350-9B23-40D4-9636-9524A4D3A0E1}"/>
              </a:ext>
            </a:extLst>
          </p:cNvPr>
          <p:cNvSpPr txBox="1"/>
          <p:nvPr/>
        </p:nvSpPr>
        <p:spPr>
          <a:xfrm>
            <a:off x="646546" y="0"/>
            <a:ext cx="11544300" cy="49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lang="en-GB" sz="2500" i="0" u="none" strike="noStrike" cap="none" baseline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21" name="Shape 85">
            <a:extLst>
              <a:ext uri="{FF2B5EF4-FFF2-40B4-BE49-F238E27FC236}">
                <a16:creationId xmlns="" xmlns:a16="http://schemas.microsoft.com/office/drawing/2014/main" id="{EAC65B53-8AE3-4A49-AB3A-C61B3CED8C92}"/>
              </a:ext>
            </a:extLst>
          </p:cNvPr>
          <p:cNvSpPr txBox="1"/>
          <p:nvPr/>
        </p:nvSpPr>
        <p:spPr>
          <a:xfrm>
            <a:off x="700769" y="47079"/>
            <a:ext cx="10552412" cy="4191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r>
              <a:rPr lang="en-GB" sz="2800" i="0" u="none" strike="noStrike" cap="none" baseline="0" smtClean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Primary HPC Resources</a:t>
            </a:r>
            <a:r>
              <a:rPr lang="en-GB" sz="2800" i="0" u="none" strike="noStrike" cap="none" smtClean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for PRIMAGE</a:t>
            </a:r>
            <a:endParaRPr lang="en-GB" sz="2800" i="0" u="none" strike="noStrike" cap="none" baseline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47699" y="967930"/>
            <a:ext cx="107942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Prometheus cluster (fair-shared with other users)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Available though PL-Grid (Polish Grid Infrastructure)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2.4 </a:t>
            </a:r>
            <a:r>
              <a:rPr lang="en-GB" dirty="0" err="1" smtClean="0"/>
              <a:t>PFlops</a:t>
            </a:r>
            <a:r>
              <a:rPr lang="en-GB" dirty="0" smtClean="0"/>
              <a:t> computing power, 10 PB of disk, 282 TB of memory, </a:t>
            </a:r>
            <a:r>
              <a:rPr lang="en-GB" dirty="0" err="1" smtClean="0"/>
              <a:t>Infiniband</a:t>
            </a:r>
            <a:r>
              <a:rPr lang="en-GB" dirty="0" smtClean="0"/>
              <a:t> FDR 56 </a:t>
            </a:r>
            <a:r>
              <a:rPr lang="en-GB" dirty="0" err="1" smtClean="0"/>
              <a:t>Gb</a:t>
            </a:r>
            <a:r>
              <a:rPr lang="en-GB" dirty="0" smtClean="0"/>
              <a:t>/s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2160 regular nodes (24 Xeon 2.5 GHz cores, 128 GB RAM)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72 GPGPU nodes (24 Xeon 2.5 GHz cores, 128 GB RAM, 2 </a:t>
            </a:r>
            <a:r>
              <a:rPr lang="en-GB" dirty="0" err="1" smtClean="0"/>
              <a:t>Nvidia</a:t>
            </a:r>
            <a:r>
              <a:rPr lang="en-GB" dirty="0" smtClean="0"/>
              <a:t> K40 XL cards)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3 </a:t>
            </a:r>
            <a:r>
              <a:rPr lang="en-GB" dirty="0" err="1" smtClean="0"/>
              <a:t>BigMem</a:t>
            </a:r>
            <a:r>
              <a:rPr lang="en-GB" dirty="0" smtClean="0"/>
              <a:t> nodes (12 Xeon 3.4 GHz cores, 768 or 1536 GB RAM)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 lot of software modules and licenses (e.g. </a:t>
            </a:r>
            <a:r>
              <a:rPr lang="en-GB" dirty="0" err="1" smtClean="0"/>
              <a:t>Ansys</a:t>
            </a:r>
            <a:r>
              <a:rPr lang="en-GB" dirty="0" smtClean="0"/>
              <a:t>, </a:t>
            </a:r>
            <a:r>
              <a:rPr lang="en-GB" dirty="0" err="1" smtClean="0"/>
              <a:t>Matlab</a:t>
            </a:r>
            <a:r>
              <a:rPr lang="en-GB" dirty="0" smtClean="0"/>
              <a:t>):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Module/package browser available at: </a:t>
            </a:r>
            <a:r>
              <a:rPr lang="en-GB" dirty="0" smtClean="0">
                <a:hlinkClick r:id="rId3"/>
              </a:rPr>
              <a:t>https://apps.plgrid.pl/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Possibility to set up dedicated license server if PRIMAGE acquires additional, dedicated licences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PLGrid</a:t>
            </a:r>
            <a:r>
              <a:rPr lang="en-GB" dirty="0" smtClean="0"/>
              <a:t>-provided licences are available on the fair-share use basis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Support for MPI, Singularity and RSM (</a:t>
            </a:r>
            <a:r>
              <a:rPr lang="en-GB" dirty="0" err="1" smtClean="0"/>
              <a:t>Ansys</a:t>
            </a:r>
            <a:r>
              <a:rPr lang="en-GB" dirty="0" smtClean="0"/>
              <a:t>)</a:t>
            </a:r>
          </a:p>
        </p:txBody>
      </p:sp>
      <p:pic>
        <p:nvPicPr>
          <p:cNvPr id="11265" name="Picture 1" descr="E:\pro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41108" y="3965448"/>
            <a:ext cx="4576030" cy="20390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22437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175443D7-0F03-48B5-8935-B9F070AA4D5D}"/>
              </a:ext>
            </a:extLst>
          </p:cNvPr>
          <p:cNvSpPr/>
          <p:nvPr/>
        </p:nvSpPr>
        <p:spPr>
          <a:xfrm>
            <a:off x="0" y="6277659"/>
            <a:ext cx="12192000" cy="850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0CD33FA1-803B-4988-9992-CAE8463F2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1197" y="6445796"/>
            <a:ext cx="2743200" cy="365125"/>
          </a:xfrm>
        </p:spPr>
        <p:txBody>
          <a:bodyPr/>
          <a:lstStyle/>
          <a:p>
            <a:fld id="{94F1F4A7-662D-4B4B-851B-9948DF7CB739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96BC9BB-05DC-4D12-A074-2A24A54998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80" t="9208" r="32843" b="14108"/>
          <a:stretch/>
        </p:blipFill>
        <p:spPr>
          <a:xfrm>
            <a:off x="711448" y="6401346"/>
            <a:ext cx="1038225" cy="378781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89A1FD0E-AD72-471A-B555-E1289F38C6B6}"/>
              </a:ext>
            </a:extLst>
          </p:cNvPr>
          <p:cNvCxnSpPr/>
          <p:nvPr/>
        </p:nvCxnSpPr>
        <p:spPr>
          <a:xfrm flipV="1">
            <a:off x="646546" y="-3175"/>
            <a:ext cx="1154" cy="75600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2885A6BA-35DC-4D16-940C-54D0B0BBFB98}"/>
              </a:ext>
            </a:extLst>
          </p:cNvPr>
          <p:cNvCxnSpPr/>
          <p:nvPr/>
        </p:nvCxnSpPr>
        <p:spPr>
          <a:xfrm>
            <a:off x="0" y="504825"/>
            <a:ext cx="12192000" cy="0"/>
          </a:xfrm>
          <a:prstGeom prst="line">
            <a:avLst/>
          </a:prstGeom>
          <a:ln w="19050">
            <a:solidFill>
              <a:schemeClr val="accent1">
                <a:alpha val="4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hape 85">
            <a:extLst>
              <a:ext uri="{FF2B5EF4-FFF2-40B4-BE49-F238E27FC236}">
                <a16:creationId xmlns="" xmlns:a16="http://schemas.microsoft.com/office/drawing/2014/main" id="{E1235350-9B23-40D4-9636-9524A4D3A0E1}"/>
              </a:ext>
            </a:extLst>
          </p:cNvPr>
          <p:cNvSpPr txBox="1"/>
          <p:nvPr/>
        </p:nvSpPr>
        <p:spPr>
          <a:xfrm>
            <a:off x="646546" y="0"/>
            <a:ext cx="11544300" cy="49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lang="en-GB" sz="2500" i="0" u="none" strike="noStrike" cap="none" baseline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21" name="Shape 85">
            <a:extLst>
              <a:ext uri="{FF2B5EF4-FFF2-40B4-BE49-F238E27FC236}">
                <a16:creationId xmlns="" xmlns:a16="http://schemas.microsoft.com/office/drawing/2014/main" id="{EAC65B53-8AE3-4A49-AB3A-C61B3CED8C92}"/>
              </a:ext>
            </a:extLst>
          </p:cNvPr>
          <p:cNvSpPr txBox="1"/>
          <p:nvPr/>
        </p:nvSpPr>
        <p:spPr>
          <a:xfrm>
            <a:off x="700769" y="47079"/>
            <a:ext cx="10552412" cy="4191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r>
              <a:rPr lang="en-GB" sz="2800" i="0" u="none" strike="noStrike" cap="none" baseline="0" smtClean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HPC Resources: Procedure</a:t>
            </a:r>
            <a:endParaRPr lang="en-GB" sz="2800" i="0" u="none" strike="noStrike" cap="none" baseline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47699" y="967930"/>
            <a:ext cx="10794227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Procedure and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PRIMAGE users who want to use HPC need to register in </a:t>
            </a:r>
            <a:r>
              <a:rPr lang="en-GB" dirty="0" err="1" smtClean="0"/>
              <a:t>PLGrid</a:t>
            </a:r>
            <a:r>
              <a:rPr lang="en-GB" dirty="0" smtClean="0"/>
              <a:t> Infrastructure (</a:t>
            </a:r>
            <a:r>
              <a:rPr lang="en-GB" dirty="0" smtClean="0">
                <a:hlinkClick r:id="rId3"/>
              </a:rPr>
              <a:t>https://portal.plgrid.pl/</a:t>
            </a:r>
            <a:r>
              <a:rPr lang="en-GB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User manual: </a:t>
            </a:r>
            <a:r>
              <a:rPr lang="en-GB" dirty="0" smtClean="0">
                <a:hlinkClick r:id="rId4"/>
              </a:rPr>
              <a:t>https://docs.cyfronet.pl/display/PLGDoc/User+Manual</a:t>
            </a:r>
            <a:endParaRPr lang="en-GB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Exact instructions on how to affiliate oneself inside </a:t>
            </a:r>
            <a:r>
              <a:rPr lang="en-GB" dirty="0" err="1" smtClean="0"/>
              <a:t>PLGrid</a:t>
            </a:r>
            <a:r>
              <a:rPr lang="en-GB" dirty="0" smtClean="0"/>
              <a:t> will be provided by </a:t>
            </a:r>
            <a:r>
              <a:rPr lang="en-GB" dirty="0" err="1" smtClean="0"/>
              <a:t>Cyfronet</a:t>
            </a:r>
            <a:r>
              <a:rPr lang="en-GB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PRIMAGE project needs to negotiate a computing grant (number of CPU hours, storage, etc.)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Cyfronet</a:t>
            </a:r>
            <a:r>
              <a:rPr lang="en-GB" dirty="0" smtClean="0"/>
              <a:t> will do it, but first we need to learn: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Your approximate CPU/disk consumption requirements in the first PRIMAGE year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Any special requirements? (GPGPUs, </a:t>
            </a:r>
            <a:r>
              <a:rPr lang="en-GB" dirty="0" err="1" smtClean="0"/>
              <a:t>BigMem</a:t>
            </a:r>
            <a:r>
              <a:rPr lang="en-GB" dirty="0" smtClean="0"/>
              <a:t> jobs, or jobs expected to execute longer than 72h)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Negotiated annually, can be renewed and/or extended if we run out of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All published PRIMAGE research supported by such computational grant should be co-authored by </a:t>
            </a:r>
            <a:r>
              <a:rPr lang="en-GB" dirty="0" err="1" smtClean="0"/>
              <a:t>Cyfronet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Basic mode of use: SSH and </a:t>
            </a:r>
            <a:r>
              <a:rPr lang="en-GB" dirty="0" err="1" smtClean="0"/>
              <a:t>Slurm</a:t>
            </a:r>
            <a:r>
              <a:rPr lang="en-GB" dirty="0" smtClean="0"/>
              <a:t> (queuing system) for submitting jobs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Manual: </a:t>
            </a:r>
            <a:r>
              <a:rPr lang="en-GB" dirty="0" smtClean="0">
                <a:hlinkClick r:id="rId5"/>
              </a:rPr>
              <a:t>https://kdm.cyfronet.pl/portal/Prometheus:Podstawy</a:t>
            </a:r>
            <a:r>
              <a:rPr lang="en-GB" dirty="0" smtClean="0"/>
              <a:t> (in PL only, apologies)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Advanced modes, UIs and APIs: in the following presentation (T2.5)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All on-cluster data are accessible only to members of the PRIMAGE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A dedicated </a:t>
            </a:r>
            <a:r>
              <a:rPr lang="en-GB" dirty="0" err="1" smtClean="0"/>
              <a:t>PLGrid</a:t>
            </a:r>
            <a:r>
              <a:rPr lang="en-GB" dirty="0" smtClean="0"/>
              <a:t> group (</a:t>
            </a:r>
            <a:r>
              <a:rPr lang="en-GB" dirty="0" err="1" smtClean="0"/>
              <a:t>plggprimage</a:t>
            </a:r>
            <a:r>
              <a:rPr lang="en-GB" dirty="0" smtClean="0"/>
              <a:t>) was setup and we control who belongs to 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Group storage separation is secured with on the OS/POSIX file access rights level</a:t>
            </a:r>
          </a:p>
        </p:txBody>
      </p:sp>
    </p:spTree>
    <p:extLst>
      <p:ext uri="{BB962C8B-B14F-4D97-AF65-F5344CB8AC3E}">
        <p14:creationId xmlns:p14="http://schemas.microsoft.com/office/powerpoint/2010/main" val="16722437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D8D06DE-BCF1-40A7-85A8-DFF249BB7038}"/>
              </a:ext>
            </a:extLst>
          </p:cNvPr>
          <p:cNvSpPr/>
          <p:nvPr/>
        </p:nvSpPr>
        <p:spPr>
          <a:xfrm>
            <a:off x="0" y="5515238"/>
            <a:ext cx="4533900" cy="457199"/>
          </a:xfrm>
          <a:prstGeom prst="rect">
            <a:avLst/>
          </a:prstGeom>
          <a:solidFill>
            <a:schemeClr val="accent1">
              <a:lumMod val="75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93E4262-58CD-459A-9EA8-8CE3A876F094}"/>
              </a:ext>
            </a:extLst>
          </p:cNvPr>
          <p:cNvSpPr/>
          <p:nvPr/>
        </p:nvSpPr>
        <p:spPr>
          <a:xfrm>
            <a:off x="1393371" y="3497943"/>
            <a:ext cx="10798628" cy="18302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/>
              <a:t>			</a:t>
            </a:r>
            <a:r>
              <a:rPr lang="es-ES" sz="3200" dirty="0" smtClean="0"/>
              <a:t>http://dice.cyfronet.pl/</a:t>
            </a:r>
            <a:r>
              <a:rPr lang="pl-PL" sz="3200" dirty="0" smtClean="0"/>
              <a:t> </a:t>
            </a:r>
            <a:endParaRPr lang="es-ES" sz="3200" dirty="0"/>
          </a:p>
        </p:txBody>
      </p:sp>
      <p:sp>
        <p:nvSpPr>
          <p:cNvPr id="13" name="Shape 85">
            <a:extLst>
              <a:ext uri="{FF2B5EF4-FFF2-40B4-BE49-F238E27FC236}">
                <a16:creationId xmlns:a16="http://schemas.microsoft.com/office/drawing/2014/main" xmlns="" id="{2F968AE2-C458-4BBA-A522-39E620A0655F}"/>
              </a:ext>
            </a:extLst>
          </p:cNvPr>
          <p:cNvSpPr txBox="1"/>
          <p:nvPr/>
        </p:nvSpPr>
        <p:spPr>
          <a:xfrm>
            <a:off x="3686176" y="1426178"/>
            <a:ext cx="9107090" cy="188470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lang="en-US" sz="1600" i="0" u="none" strike="noStrike" cap="none" baseline="0" dirty="0">
              <a:solidFill>
                <a:srgbClr val="F8F8F8"/>
              </a:solidFill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lang="en-US" sz="3000" i="0" u="none" strike="noStrike" cap="none" baseline="0" dirty="0">
              <a:solidFill>
                <a:srgbClr val="F8F8F8"/>
              </a:solidFill>
              <a:ea typeface="verdana"/>
              <a:cs typeface="verdana"/>
              <a:sym typeface="verdana"/>
            </a:endParaRPr>
          </a:p>
        </p:txBody>
      </p:sp>
      <p:sp>
        <p:nvSpPr>
          <p:cNvPr id="14" name="Shape 85">
            <a:extLst>
              <a:ext uri="{FF2B5EF4-FFF2-40B4-BE49-F238E27FC236}">
                <a16:creationId xmlns:a16="http://schemas.microsoft.com/office/drawing/2014/main" xmlns="" id="{123421B2-43D4-4867-A0F4-AE6734C6D960}"/>
              </a:ext>
            </a:extLst>
          </p:cNvPr>
          <p:cNvSpPr txBox="1"/>
          <p:nvPr/>
        </p:nvSpPr>
        <p:spPr>
          <a:xfrm>
            <a:off x="133409" y="5619347"/>
            <a:ext cx="3981391" cy="3276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95000"/>
              </a:lnSpc>
              <a:buSzPct val="25000"/>
            </a:pPr>
            <a:r>
              <a:rPr lang="pl-PL" sz="1600" i="0" u="none" strike="noStrike" cap="none" baseline="0" dirty="0" smtClean="0">
                <a:solidFill>
                  <a:srgbClr val="F8F8F8"/>
                </a:solidFill>
                <a:ea typeface="verdana"/>
                <a:cs typeface="verdana"/>
                <a:sym typeface="verdana"/>
              </a:rPr>
              <a:t>Marek</a:t>
            </a:r>
            <a:r>
              <a:rPr lang="pl-PL" sz="1600" i="0" u="none" strike="noStrike" cap="none" dirty="0" smtClean="0">
                <a:solidFill>
                  <a:srgbClr val="F8F8F8"/>
                </a:solidFill>
                <a:ea typeface="verdana"/>
                <a:cs typeface="verdana"/>
                <a:sym typeface="verdana"/>
              </a:rPr>
              <a:t> </a:t>
            </a:r>
            <a:r>
              <a:rPr lang="pl-PL" sz="1600" i="0" u="none" strike="noStrike" cap="none" dirty="0" err="1" smtClean="0">
                <a:solidFill>
                  <a:srgbClr val="F8F8F8"/>
                </a:solidFill>
                <a:ea typeface="verdana"/>
                <a:cs typeface="verdana"/>
                <a:sym typeface="verdana"/>
              </a:rPr>
              <a:t>Kasztelnik</a:t>
            </a:r>
            <a:r>
              <a:rPr lang="pl-PL" sz="1600" i="0" u="none" strike="noStrike" cap="none" baseline="0" dirty="0" smtClean="0">
                <a:solidFill>
                  <a:srgbClr val="F8F8F8"/>
                </a:solidFill>
                <a:ea typeface="verdana"/>
                <a:cs typeface="verdana"/>
                <a:sym typeface="verdana"/>
              </a:rPr>
              <a:t> </a:t>
            </a:r>
            <a:r>
              <a:rPr lang="en-US" sz="1600" i="0" u="none" strike="noStrike" cap="none" dirty="0" smtClean="0">
                <a:solidFill>
                  <a:srgbClr val="F8F8F8"/>
                </a:solidFill>
                <a:ea typeface="verdana"/>
                <a:cs typeface="verdana"/>
                <a:sym typeface="verdana"/>
              </a:rPr>
              <a:t>| </a:t>
            </a:r>
            <a:r>
              <a:rPr lang="pl-PL" sz="1600" i="0" u="none" strike="noStrike" cap="none" dirty="0" smtClean="0">
                <a:solidFill>
                  <a:srgbClr val="F8F8F8"/>
                </a:solidFill>
                <a:ea typeface="verdana"/>
                <a:cs typeface="verdana"/>
                <a:sym typeface="verdana"/>
              </a:rPr>
              <a:t>m.k</a:t>
            </a:r>
            <a:r>
              <a:rPr lang="pl-PL" sz="1600" dirty="0" smtClean="0">
                <a:solidFill>
                  <a:srgbClr val="F8F8F8"/>
                </a:solidFill>
                <a:ea typeface="verdana"/>
                <a:cs typeface="verdana"/>
                <a:sym typeface="verdana"/>
              </a:rPr>
              <a:t>asztelnik</a:t>
            </a:r>
            <a:r>
              <a:rPr lang="pl-PL" sz="1600" i="0" u="none" strike="noStrike" cap="none" dirty="0" smtClean="0">
                <a:solidFill>
                  <a:srgbClr val="F8F8F8"/>
                </a:solidFill>
                <a:ea typeface="verdana"/>
                <a:cs typeface="verdana"/>
                <a:sym typeface="verdana"/>
              </a:rPr>
              <a:t>@cyfronet.pl</a:t>
            </a:r>
            <a:endParaRPr lang="en-US" sz="1600" i="0" u="none" strike="noStrike" cap="none" baseline="0" dirty="0">
              <a:solidFill>
                <a:srgbClr val="F8F8F8"/>
              </a:solidFill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lang="en-US" sz="1600" i="0" u="none" strike="noStrike" cap="none" baseline="0" dirty="0">
              <a:solidFill>
                <a:srgbClr val="F8F8F8"/>
              </a:solidFill>
              <a:ea typeface="verdana"/>
              <a:cs typeface="verdana"/>
              <a:sym typeface="verdana"/>
            </a:endParaRPr>
          </a:p>
        </p:txBody>
      </p:sp>
      <p:sp>
        <p:nvSpPr>
          <p:cNvPr id="15" name="Flowchart: Manual Input 14">
            <a:extLst>
              <a:ext uri="{FF2B5EF4-FFF2-40B4-BE49-F238E27FC236}">
                <a16:creationId xmlns:a16="http://schemas.microsoft.com/office/drawing/2014/main" xmlns="" id="{89FE5EDF-C74B-4814-BC68-AC1FBBE7CC9A}"/>
              </a:ext>
            </a:extLst>
          </p:cNvPr>
          <p:cNvSpPr/>
          <p:nvPr/>
        </p:nvSpPr>
        <p:spPr>
          <a:xfrm rot="5400000" flipV="1">
            <a:off x="4229101" y="5257799"/>
            <a:ext cx="457199" cy="965200"/>
          </a:xfrm>
          <a:prstGeom prst="flowChartManualIn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Flowchart: Manual Input 17">
            <a:extLst>
              <a:ext uri="{FF2B5EF4-FFF2-40B4-BE49-F238E27FC236}">
                <a16:creationId xmlns:a16="http://schemas.microsoft.com/office/drawing/2014/main" xmlns="" id="{0AE66F46-5D7C-446E-BABA-4C14C52C6D1D}"/>
              </a:ext>
            </a:extLst>
          </p:cNvPr>
          <p:cNvSpPr/>
          <p:nvPr/>
        </p:nvSpPr>
        <p:spPr>
          <a:xfrm rot="16200000" flipV="1">
            <a:off x="2190034" y="2577909"/>
            <a:ext cx="1830231" cy="3670300"/>
          </a:xfrm>
          <a:prstGeom prst="flowChartManualIn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8930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489</Words>
  <Application>Microsoft Office PowerPoint</Application>
  <PresentationFormat>Panoramiczny</PresentationFormat>
  <Paragraphs>63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Helvetica</vt:lpstr>
      <vt:lpstr>verdana</vt:lpstr>
      <vt:lpstr>Wingdings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Writer .</dc:creator>
  <cp:lastModifiedBy>ZM</cp:lastModifiedBy>
  <cp:revision>73</cp:revision>
  <dcterms:created xsi:type="dcterms:W3CDTF">2018-12-10T06:44:46Z</dcterms:created>
  <dcterms:modified xsi:type="dcterms:W3CDTF">2018-12-13T12:22:14Z</dcterms:modified>
</cp:coreProperties>
</file>