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520">
          <p15:clr>
            <a:srgbClr val="A4A3A4"/>
          </p15:clr>
        </p15:guide>
        <p15:guide id="3" orient="horz" pos="284">
          <p15:clr>
            <a:srgbClr val="9AA0A6"/>
          </p15:clr>
        </p15:guide>
        <p15:guide id="4" orient="horz" pos="380">
          <p15:clr>
            <a:srgbClr val="9AA0A6"/>
          </p15:clr>
        </p15:guide>
        <p15:guide id="5" orient="horz" pos="236">
          <p15:clr>
            <a:srgbClr val="9AA0A6"/>
          </p15:clr>
        </p15:guide>
      </p15:sldGuideLst>
    </p:ext>
    <p:ext uri="http://customooxmlschemas.google.com/">
      <go:slidesCustomData xmlns:go="http://customooxmlschemas.google.com/" r:id="rId20" roundtripDataSignature="AMtx7mjZ1JxLF5G4e2gWaj6FjfC83FR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520"/>
        <p:guide pos="284" orient="horz"/>
        <p:guide pos="380" orient="horz"/>
        <p:guide pos="236"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fd7d1a6ee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7fd7d1a6ee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7fd7d1a6ee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fd7d1a6ee_5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7fd7d1a6ee_5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fd7d1a6ee_5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7fd7d1a6ee_5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7fd7d1a6ee_5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7fd7d1a6ee_5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fed40cd34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7fed40cd3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3e52051a2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83e52051a2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fed40cd3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7fed40cd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fd7d1a6ee_5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7fd7d1a6ee_5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fd7d1a6ee_5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7fd7d1a6ee_5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fd7d1a6ee_5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7fd7d1a6ee_5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fd7d1a6ee_5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7fd7d1a6ee_5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fd7d1a6ee_5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7fd7d1a6ee_5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fd7d1a6ee_5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7fd7d1a6ee_5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fd7d1a6ee_5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7fd7d1a6ee_5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3920333"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0"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799430"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body"/>
          </p:nvPr>
        </p:nvSpPr>
        <p:spPr>
          <a:xfrm>
            <a:off x="838202"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2"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1852"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9"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9" y="2505076"/>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2" y="2505076"/>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90" y="457200"/>
            <a:ext cx="3932236"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5183188" y="987425"/>
            <a:ext cx="6172201"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90" y="2057400"/>
            <a:ext cx="393223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90" y="457200"/>
            <a:ext cx="3932236"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5183188" y="987425"/>
            <a:ext cx="6172201"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9"/>
          <p:cNvSpPr txBox="1"/>
          <p:nvPr>
            <p:ph idx="1" type="body"/>
          </p:nvPr>
        </p:nvSpPr>
        <p:spPr>
          <a:xfrm>
            <a:off x="839790" y="2057400"/>
            <a:ext cx="393223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10000"/>
          </a:blip>
          <a:stretch>
            <a:fillRect/>
          </a:stretch>
        </a:blip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2"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2"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1" y="6356351"/>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2" y="6356351"/>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1"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1.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youtu.be/VfQoQhx26Y0" TargetMode="External"/><Relationship Id="rId4" Type="http://schemas.openxmlformats.org/officeDocument/2006/relationships/image" Target="../media/image3.png"/><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NU2wSQFVI1g" TargetMode="External"/><Relationship Id="rId4" Type="http://schemas.openxmlformats.org/officeDocument/2006/relationships/hyperlink" Target="https://youtu.be/VfQoQhx26Y0" TargetMode="External"/><Relationship Id="rId5" Type="http://schemas.openxmlformats.org/officeDocument/2006/relationships/image" Target="../media/image3.pn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jp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g7fd7d1a6ee_5_0"/>
          <p:cNvSpPr txBox="1"/>
          <p:nvPr>
            <p:ph type="ctrTitle"/>
          </p:nvPr>
        </p:nvSpPr>
        <p:spPr>
          <a:xfrm>
            <a:off x="1524000" y="51276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Organization management in Model Execution Environment</a:t>
            </a:r>
            <a:endParaRPr/>
          </a:p>
        </p:txBody>
      </p:sp>
      <p:sp>
        <p:nvSpPr>
          <p:cNvPr id="90" name="Google Shape;90;g7fd7d1a6ee_5_0"/>
          <p:cNvSpPr txBox="1"/>
          <p:nvPr>
            <p:ph idx="1" type="subTitle"/>
          </p:nvPr>
        </p:nvSpPr>
        <p:spPr>
          <a:xfrm>
            <a:off x="1524000" y="2992463"/>
            <a:ext cx="9144000" cy="3375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n-US" sz="4000"/>
              <a:t>18:00 – 18:30</a:t>
            </a:r>
            <a:endParaRPr b="1" sz="4000"/>
          </a:p>
          <a:p>
            <a:pPr indent="0" lvl="0" marL="0" rtl="0" algn="ctr">
              <a:lnSpc>
                <a:spcPct val="90000"/>
              </a:lnSpc>
              <a:spcBef>
                <a:spcPts val="0"/>
              </a:spcBef>
              <a:spcAft>
                <a:spcPts val="0"/>
              </a:spcAft>
              <a:buClr>
                <a:schemeClr val="dk1"/>
              </a:buClr>
              <a:buSzPts val="1100"/>
              <a:buFont typeface="Arial"/>
              <a:buNone/>
            </a:pPr>
            <a:r>
              <a:t/>
            </a:r>
            <a:endParaRPr sz="4000"/>
          </a:p>
          <a:p>
            <a:pPr indent="457200" lvl="0" marL="0" rtl="0" algn="ctr">
              <a:lnSpc>
                <a:spcPct val="100000"/>
              </a:lnSpc>
              <a:spcBef>
                <a:spcPts val="600"/>
              </a:spcBef>
              <a:spcAft>
                <a:spcPts val="0"/>
              </a:spcAft>
              <a:buClr>
                <a:schemeClr val="dk1"/>
              </a:buClr>
              <a:buSzPts val="1100"/>
              <a:buFont typeface="Arial"/>
              <a:buNone/>
            </a:pPr>
            <a:r>
              <a:rPr lang="en-US" sz="4000">
                <a:solidFill>
                  <a:schemeClr val="dk2"/>
                </a:solidFill>
              </a:rPr>
              <a:t>Presenters: Marek Kasztelnik, Damian Sosnowski </a:t>
            </a:r>
            <a:endParaRPr sz="4000">
              <a:solidFill>
                <a:schemeClr val="dk2"/>
              </a:solidFill>
            </a:endParaRPr>
          </a:p>
          <a:p>
            <a:pPr indent="457200" lvl="0" marL="0" rtl="0" algn="ctr">
              <a:lnSpc>
                <a:spcPct val="100000"/>
              </a:lnSpc>
              <a:spcBef>
                <a:spcPts val="600"/>
              </a:spcBef>
              <a:spcAft>
                <a:spcPts val="0"/>
              </a:spcAft>
              <a:buSzPts val="2400"/>
              <a:buNone/>
            </a:pPr>
            <a:r>
              <a:rPr lang="en-US" sz="4000">
                <a:solidFill>
                  <a:schemeClr val="dk2"/>
                </a:solidFill>
              </a:rPr>
              <a:t>(Cyfronet)</a:t>
            </a:r>
            <a:endParaRPr/>
          </a:p>
        </p:txBody>
      </p:sp>
      <p:pic>
        <p:nvPicPr>
          <p:cNvPr id="91" name="Google Shape;91;g7fd7d1a6ee_5_0"/>
          <p:cNvPicPr preferRelativeResize="0"/>
          <p:nvPr/>
        </p:nvPicPr>
        <p:blipFill rotWithShape="1">
          <a:blip r:embed="rId3">
            <a:alphaModFix/>
          </a:blip>
          <a:srcRect b="0" l="0" r="0" t="0"/>
          <a:stretch/>
        </p:blipFill>
        <p:spPr>
          <a:xfrm>
            <a:off x="2945063" y="5462588"/>
            <a:ext cx="1743075" cy="90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g7fd7d1a6ee_5_168"/>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65" name="Google Shape;265;g7fd7d1a6ee_5_168"/>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266" name="Google Shape;266;g7fd7d1a6ee_5_168"/>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267" name="Google Shape;267;g7fd7d1a6ee_5_168"/>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268" name="Google Shape;268;g7fd7d1a6ee_5_168"/>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9" name="Google Shape;269;g7fd7d1a6ee_5_168"/>
          <p:cNvSpPr txBox="1"/>
          <p:nvPr/>
        </p:nvSpPr>
        <p:spPr>
          <a:xfrm>
            <a:off x="323850" y="756988"/>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60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Pipeline step stores technical specification of the application which will be started on HPC. It points to Gitlab repository, slurm starting script template and specifies data file types needed to start the calculation. List of required data file types introduces dependencies between pipeline steps. As a conclusion we can understand pipeline flow as “weak” workflow</a:t>
            </a:r>
            <a:r>
              <a:rPr b="0" baseline="30000" i="0" lang="en-US" sz="2200" u="none" cap="none" strike="noStrike">
                <a:solidFill>
                  <a:schemeClr val="dk2"/>
                </a:solidFill>
                <a:latin typeface="Calibri"/>
                <a:ea typeface="Calibri"/>
                <a:cs typeface="Calibri"/>
                <a:sym typeface="Calibri"/>
              </a:rPr>
              <a:t>*</a:t>
            </a:r>
            <a:endParaRPr b="0" baseline="30000" i="0" sz="1500" u="none" cap="none" strike="noStrike">
              <a:solidFill>
                <a:schemeClr val="dk2"/>
              </a:solidFill>
              <a:latin typeface="Calibri"/>
              <a:ea typeface="Calibri"/>
              <a:cs typeface="Calibri"/>
              <a:sym typeface="Calibri"/>
            </a:endParaRPr>
          </a:p>
        </p:txBody>
      </p:sp>
      <p:pic>
        <p:nvPicPr>
          <p:cNvPr descr="The EU flag" id="270" name="Google Shape;270;g7fd7d1a6ee_5_168"/>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271" name="Google Shape;271;g7fd7d1a6ee_5_168"/>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272" name="Google Shape;272;g7fd7d1a6ee_5_168"/>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273" name="Google Shape;273;g7fd7d1a6ee_5_168"/>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pipeline flow</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74" name="Google Shape;274;g7fd7d1a6ee_5_168"/>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pic>
        <p:nvPicPr>
          <p:cNvPr id="275" name="Google Shape;275;g7fd7d1a6ee_5_168"/>
          <p:cNvPicPr preferRelativeResize="0"/>
          <p:nvPr/>
        </p:nvPicPr>
        <p:blipFill rotWithShape="1">
          <a:blip r:embed="rId5">
            <a:alphaModFix/>
          </a:blip>
          <a:srcRect b="0" l="0" r="0" t="0"/>
          <a:stretch/>
        </p:blipFill>
        <p:spPr>
          <a:xfrm>
            <a:off x="185100" y="3091199"/>
            <a:ext cx="5467424" cy="2213849"/>
          </a:xfrm>
          <a:prstGeom prst="rect">
            <a:avLst/>
          </a:prstGeom>
          <a:noFill/>
          <a:ln>
            <a:noFill/>
          </a:ln>
        </p:spPr>
      </p:pic>
      <p:sp>
        <p:nvSpPr>
          <p:cNvPr id="276" name="Google Shape;276;g7fd7d1a6ee_5_168"/>
          <p:cNvSpPr/>
          <p:nvPr/>
        </p:nvSpPr>
        <p:spPr>
          <a:xfrm>
            <a:off x="2239725" y="4172550"/>
            <a:ext cx="962700" cy="3651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7" name="Google Shape;277;g7fd7d1a6ee_5_168"/>
          <p:cNvCxnSpPr>
            <a:stCxn id="276" idx="3"/>
            <a:endCxn id="278" idx="1"/>
          </p:cNvCxnSpPr>
          <p:nvPr/>
        </p:nvCxnSpPr>
        <p:spPr>
          <a:xfrm flipH="1" rot="10800000">
            <a:off x="3202425" y="4270800"/>
            <a:ext cx="573600" cy="84300"/>
          </a:xfrm>
          <a:prstGeom prst="straightConnector1">
            <a:avLst/>
          </a:prstGeom>
          <a:noFill/>
          <a:ln cap="flat" cmpd="sng" w="38100">
            <a:solidFill>
              <a:srgbClr val="F1C232"/>
            </a:solidFill>
            <a:prstDash val="solid"/>
            <a:round/>
            <a:headEnd len="sm" w="sm" type="none"/>
            <a:tailEnd len="med" w="med" type="triangle"/>
          </a:ln>
        </p:spPr>
      </p:cxnSp>
      <p:pic>
        <p:nvPicPr>
          <p:cNvPr id="279" name="Google Shape;279;g7fd7d1a6ee_5_168"/>
          <p:cNvPicPr preferRelativeResize="0"/>
          <p:nvPr/>
        </p:nvPicPr>
        <p:blipFill rotWithShape="1">
          <a:blip r:embed="rId6">
            <a:alphaModFix/>
          </a:blip>
          <a:srcRect b="0" l="0" r="0" t="0"/>
          <a:stretch/>
        </p:blipFill>
        <p:spPr>
          <a:xfrm>
            <a:off x="3775900" y="2895548"/>
            <a:ext cx="6547627" cy="2750624"/>
          </a:xfrm>
          <a:prstGeom prst="rect">
            <a:avLst/>
          </a:prstGeom>
          <a:noFill/>
          <a:ln>
            <a:noFill/>
          </a:ln>
        </p:spPr>
      </p:pic>
      <p:sp>
        <p:nvSpPr>
          <p:cNvPr id="280" name="Google Shape;280;g7fd7d1a6ee_5_168"/>
          <p:cNvSpPr/>
          <p:nvPr/>
        </p:nvSpPr>
        <p:spPr>
          <a:xfrm>
            <a:off x="7063775" y="5265550"/>
            <a:ext cx="1034400" cy="2418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7fd7d1a6ee_5_168"/>
          <p:cNvSpPr/>
          <p:nvPr/>
        </p:nvSpPr>
        <p:spPr>
          <a:xfrm>
            <a:off x="3775900" y="2895550"/>
            <a:ext cx="6547500" cy="27507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7fd7d1a6ee_5_168"/>
          <p:cNvSpPr txBox="1"/>
          <p:nvPr/>
        </p:nvSpPr>
        <p:spPr>
          <a:xfrm>
            <a:off x="341749" y="577870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400" u="sng" cap="none" strike="noStrike">
                <a:solidFill>
                  <a:srgbClr val="F87901"/>
                </a:solidFill>
                <a:latin typeface="Calibri"/>
                <a:ea typeface="Calibri"/>
                <a:cs typeface="Calibri"/>
                <a:sym typeface="Calibri"/>
              </a:rPr>
              <a:t>* We are explaining “weak” workflow in the next slide</a:t>
            </a:r>
            <a:endParaRPr b="0" i="0" sz="1400" u="sng" cap="none" strike="noStrike">
              <a:solidFill>
                <a:srgbClr val="F8790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g7fd7d1a6ee_5_213"/>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87" name="Google Shape;287;g7fd7d1a6ee_5_213"/>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288" name="Google Shape;288;g7fd7d1a6ee_5_213"/>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289" name="Google Shape;289;g7fd7d1a6ee_5_213"/>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290" name="Google Shape;290;g7fd7d1a6ee_5_213"/>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1" name="Google Shape;291;g7fd7d1a6ee_5_213"/>
          <p:cNvSpPr txBox="1"/>
          <p:nvPr/>
        </p:nvSpPr>
        <p:spPr>
          <a:xfrm>
            <a:off x="341750" y="603542"/>
            <a:ext cx="11544300" cy="180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60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Each pipeline step defines list of data file types which need to be present in order to start the calculation. When we will take several pipeline steps and compose it into the pipeline flow the order in which calculation are executed is created in automatic way. What is more there can be a situation when manual user intervention is needed. He or she needs to manually provide additional data to start the calculation</a:t>
            </a:r>
            <a:endParaRPr b="0" baseline="30000" i="0" sz="1500" u="none" cap="none" strike="noStrike">
              <a:solidFill>
                <a:schemeClr val="dk2"/>
              </a:solidFill>
              <a:latin typeface="Calibri"/>
              <a:ea typeface="Calibri"/>
              <a:cs typeface="Calibri"/>
              <a:sym typeface="Calibri"/>
            </a:endParaRPr>
          </a:p>
        </p:txBody>
      </p:sp>
      <p:pic>
        <p:nvPicPr>
          <p:cNvPr descr="The EU flag" id="292" name="Google Shape;292;g7fd7d1a6ee_5_213"/>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293" name="Google Shape;293;g7fd7d1a6ee_5_213"/>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294" name="Google Shape;294;g7fd7d1a6ee_5_213"/>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295" name="Google Shape;295;g7fd7d1a6ee_5_213"/>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pipeline flow -&gt; weak workflow</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96" name="Google Shape;296;g7fd7d1a6ee_5_213"/>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
        <p:nvSpPr>
          <p:cNvPr id="297" name="Google Shape;297;g7fd7d1a6ee_5_213"/>
          <p:cNvSpPr/>
          <p:nvPr/>
        </p:nvSpPr>
        <p:spPr>
          <a:xfrm>
            <a:off x="1178175" y="2814150"/>
            <a:ext cx="20547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Generate numbers</a:t>
            </a:r>
            <a:endParaRPr b="0" i="0" sz="1400" u="none" cap="none" strike="noStrike">
              <a:solidFill>
                <a:srgbClr val="000000"/>
              </a:solidFill>
              <a:latin typeface="Arial"/>
              <a:ea typeface="Arial"/>
              <a:cs typeface="Arial"/>
              <a:sym typeface="Arial"/>
            </a:endParaRPr>
          </a:p>
        </p:txBody>
      </p:sp>
      <p:sp>
        <p:nvSpPr>
          <p:cNvPr id="298" name="Google Shape;298;g7fd7d1a6ee_5_213"/>
          <p:cNvSpPr/>
          <p:nvPr/>
        </p:nvSpPr>
        <p:spPr>
          <a:xfrm>
            <a:off x="1314825" y="3501200"/>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Numbers</a:t>
            </a:r>
            <a:endParaRPr b="0" i="0" sz="1400" u="none" cap="none" strike="noStrike">
              <a:solidFill>
                <a:srgbClr val="000000"/>
              </a:solidFill>
              <a:latin typeface="Arial"/>
              <a:ea typeface="Arial"/>
              <a:cs typeface="Arial"/>
              <a:sym typeface="Arial"/>
            </a:endParaRPr>
          </a:p>
        </p:txBody>
      </p:sp>
      <p:sp>
        <p:nvSpPr>
          <p:cNvPr id="299" name="Google Shape;299;g7fd7d1a6ee_5_213"/>
          <p:cNvSpPr/>
          <p:nvPr/>
        </p:nvSpPr>
        <p:spPr>
          <a:xfrm>
            <a:off x="1178175" y="4164850"/>
            <a:ext cx="20547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Sort</a:t>
            </a:r>
            <a:endParaRPr b="0" i="0" sz="1400" u="none" cap="none" strike="noStrike">
              <a:solidFill>
                <a:srgbClr val="000000"/>
              </a:solidFill>
              <a:latin typeface="Arial"/>
              <a:ea typeface="Arial"/>
              <a:cs typeface="Arial"/>
              <a:sym typeface="Arial"/>
            </a:endParaRPr>
          </a:p>
        </p:txBody>
      </p:sp>
      <p:sp>
        <p:nvSpPr>
          <p:cNvPr id="300" name="Google Shape;300;g7fd7d1a6ee_5_213"/>
          <p:cNvSpPr/>
          <p:nvPr/>
        </p:nvSpPr>
        <p:spPr>
          <a:xfrm>
            <a:off x="2551300" y="4955563"/>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Numbers</a:t>
            </a:r>
            <a:endParaRPr b="0" i="0" sz="1400" u="none" cap="none" strike="noStrike">
              <a:solidFill>
                <a:srgbClr val="000000"/>
              </a:solidFill>
              <a:latin typeface="Arial"/>
              <a:ea typeface="Arial"/>
              <a:cs typeface="Arial"/>
              <a:sym typeface="Arial"/>
            </a:endParaRPr>
          </a:p>
        </p:txBody>
      </p:sp>
      <p:cxnSp>
        <p:nvCxnSpPr>
          <p:cNvPr id="301" name="Google Shape;301;g7fd7d1a6ee_5_213"/>
          <p:cNvCxnSpPr>
            <a:stCxn id="297" idx="2"/>
            <a:endCxn id="298" idx="0"/>
          </p:cNvCxnSpPr>
          <p:nvPr/>
        </p:nvCxnSpPr>
        <p:spPr>
          <a:xfrm flipH="1">
            <a:off x="2203425" y="3179250"/>
            <a:ext cx="2100" cy="321900"/>
          </a:xfrm>
          <a:prstGeom prst="straightConnector1">
            <a:avLst/>
          </a:prstGeom>
          <a:noFill/>
          <a:ln cap="flat" cmpd="sng" w="9525">
            <a:solidFill>
              <a:schemeClr val="dk2"/>
            </a:solidFill>
            <a:prstDash val="solid"/>
            <a:round/>
            <a:headEnd len="sm" w="sm" type="none"/>
            <a:tailEnd len="med" w="med" type="triangle"/>
          </a:ln>
        </p:spPr>
      </p:cxnSp>
      <p:cxnSp>
        <p:nvCxnSpPr>
          <p:cNvPr id="302" name="Google Shape;302;g7fd7d1a6ee_5_213"/>
          <p:cNvCxnSpPr>
            <a:stCxn id="298" idx="4"/>
            <a:endCxn id="299" idx="0"/>
          </p:cNvCxnSpPr>
          <p:nvPr/>
        </p:nvCxnSpPr>
        <p:spPr>
          <a:xfrm>
            <a:off x="2203275" y="3842900"/>
            <a:ext cx="2100" cy="321900"/>
          </a:xfrm>
          <a:prstGeom prst="straightConnector1">
            <a:avLst/>
          </a:prstGeom>
          <a:noFill/>
          <a:ln cap="flat" cmpd="sng" w="9525">
            <a:solidFill>
              <a:schemeClr val="dk2"/>
            </a:solidFill>
            <a:prstDash val="solid"/>
            <a:round/>
            <a:headEnd len="sm" w="sm" type="none"/>
            <a:tailEnd len="med" w="med" type="triangle"/>
          </a:ln>
        </p:spPr>
      </p:cxnSp>
      <p:cxnSp>
        <p:nvCxnSpPr>
          <p:cNvPr id="303" name="Google Shape;303;g7fd7d1a6ee_5_213"/>
          <p:cNvCxnSpPr>
            <a:stCxn id="299" idx="2"/>
            <a:endCxn id="300" idx="0"/>
          </p:cNvCxnSpPr>
          <p:nvPr/>
        </p:nvCxnSpPr>
        <p:spPr>
          <a:xfrm>
            <a:off x="2205525" y="4529950"/>
            <a:ext cx="1234200" cy="425700"/>
          </a:xfrm>
          <a:prstGeom prst="straightConnector1">
            <a:avLst/>
          </a:prstGeom>
          <a:noFill/>
          <a:ln cap="flat" cmpd="sng" w="9525">
            <a:solidFill>
              <a:schemeClr val="dk2"/>
            </a:solidFill>
            <a:prstDash val="solid"/>
            <a:round/>
            <a:headEnd len="sm" w="sm" type="none"/>
            <a:tailEnd len="med" w="med" type="triangle"/>
          </a:ln>
        </p:spPr>
      </p:cxnSp>
      <p:sp>
        <p:nvSpPr>
          <p:cNvPr id="304" name="Google Shape;304;g7fd7d1a6ee_5_213"/>
          <p:cNvSpPr/>
          <p:nvPr/>
        </p:nvSpPr>
        <p:spPr>
          <a:xfrm>
            <a:off x="492375" y="5570475"/>
            <a:ext cx="20547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Generate animation</a:t>
            </a:r>
            <a:endParaRPr b="0" i="0" sz="1400" u="none" cap="none" strike="noStrike">
              <a:solidFill>
                <a:srgbClr val="000000"/>
              </a:solidFill>
              <a:latin typeface="Arial"/>
              <a:ea typeface="Arial"/>
              <a:cs typeface="Arial"/>
              <a:sym typeface="Arial"/>
            </a:endParaRPr>
          </a:p>
        </p:txBody>
      </p:sp>
      <p:sp>
        <p:nvSpPr>
          <p:cNvPr id="305" name="Google Shape;305;g7fd7d1a6ee_5_213"/>
          <p:cNvSpPr/>
          <p:nvPr/>
        </p:nvSpPr>
        <p:spPr>
          <a:xfrm>
            <a:off x="597250" y="4937013"/>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Sorting steps</a:t>
            </a:r>
            <a:endParaRPr b="0" i="0" sz="1400" u="none" cap="none" strike="noStrike">
              <a:solidFill>
                <a:srgbClr val="000000"/>
              </a:solidFill>
              <a:latin typeface="Arial"/>
              <a:ea typeface="Arial"/>
              <a:cs typeface="Arial"/>
              <a:sym typeface="Arial"/>
            </a:endParaRPr>
          </a:p>
        </p:txBody>
      </p:sp>
      <p:cxnSp>
        <p:nvCxnSpPr>
          <p:cNvPr id="306" name="Google Shape;306;g7fd7d1a6ee_5_213"/>
          <p:cNvCxnSpPr>
            <a:stCxn id="299" idx="2"/>
            <a:endCxn id="305" idx="0"/>
          </p:cNvCxnSpPr>
          <p:nvPr/>
        </p:nvCxnSpPr>
        <p:spPr>
          <a:xfrm flipH="1">
            <a:off x="1485825" y="4529950"/>
            <a:ext cx="719700" cy="407100"/>
          </a:xfrm>
          <a:prstGeom prst="straightConnector1">
            <a:avLst/>
          </a:prstGeom>
          <a:noFill/>
          <a:ln cap="flat" cmpd="sng" w="9525">
            <a:solidFill>
              <a:schemeClr val="dk2"/>
            </a:solidFill>
            <a:prstDash val="solid"/>
            <a:round/>
            <a:headEnd len="sm" w="sm" type="none"/>
            <a:tailEnd len="med" w="med" type="triangle"/>
          </a:ln>
        </p:spPr>
      </p:cxnSp>
      <p:cxnSp>
        <p:nvCxnSpPr>
          <p:cNvPr id="307" name="Google Shape;307;g7fd7d1a6ee_5_213"/>
          <p:cNvCxnSpPr>
            <a:stCxn id="305" idx="4"/>
            <a:endCxn id="304" idx="0"/>
          </p:cNvCxnSpPr>
          <p:nvPr/>
        </p:nvCxnSpPr>
        <p:spPr>
          <a:xfrm>
            <a:off x="1485700" y="5278713"/>
            <a:ext cx="33900" cy="291900"/>
          </a:xfrm>
          <a:prstGeom prst="straightConnector1">
            <a:avLst/>
          </a:prstGeom>
          <a:noFill/>
          <a:ln cap="flat" cmpd="sng" w="9525">
            <a:solidFill>
              <a:schemeClr val="dk2"/>
            </a:solidFill>
            <a:prstDash val="solid"/>
            <a:round/>
            <a:headEnd len="sm" w="sm" type="none"/>
            <a:tailEnd len="med" w="med" type="triangle"/>
          </a:ln>
        </p:spPr>
      </p:cxnSp>
      <p:sp>
        <p:nvSpPr>
          <p:cNvPr id="308" name="Google Shape;308;g7fd7d1a6ee_5_213"/>
          <p:cNvSpPr/>
          <p:nvPr/>
        </p:nvSpPr>
        <p:spPr>
          <a:xfrm>
            <a:off x="7266125" y="3694500"/>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Numbers</a:t>
            </a:r>
            <a:endParaRPr b="0" i="0" sz="1400" u="none" cap="none" strike="noStrike">
              <a:solidFill>
                <a:srgbClr val="000000"/>
              </a:solidFill>
              <a:latin typeface="Arial"/>
              <a:ea typeface="Arial"/>
              <a:cs typeface="Arial"/>
              <a:sym typeface="Arial"/>
            </a:endParaRPr>
          </a:p>
        </p:txBody>
      </p:sp>
      <p:sp>
        <p:nvSpPr>
          <p:cNvPr id="309" name="Google Shape;309;g7fd7d1a6ee_5_213"/>
          <p:cNvSpPr/>
          <p:nvPr/>
        </p:nvSpPr>
        <p:spPr>
          <a:xfrm>
            <a:off x="7129475" y="4358150"/>
            <a:ext cx="20547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Sort</a:t>
            </a:r>
            <a:endParaRPr b="0" i="0" sz="1400" u="none" cap="none" strike="noStrike">
              <a:solidFill>
                <a:srgbClr val="000000"/>
              </a:solidFill>
              <a:latin typeface="Arial"/>
              <a:ea typeface="Arial"/>
              <a:cs typeface="Arial"/>
              <a:sym typeface="Arial"/>
            </a:endParaRPr>
          </a:p>
        </p:txBody>
      </p:sp>
      <p:sp>
        <p:nvSpPr>
          <p:cNvPr id="310" name="Google Shape;310;g7fd7d1a6ee_5_213"/>
          <p:cNvSpPr/>
          <p:nvPr/>
        </p:nvSpPr>
        <p:spPr>
          <a:xfrm>
            <a:off x="8502600" y="5148863"/>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Numbers</a:t>
            </a:r>
            <a:endParaRPr b="0" i="0" sz="1400" u="none" cap="none" strike="noStrike">
              <a:solidFill>
                <a:srgbClr val="000000"/>
              </a:solidFill>
              <a:latin typeface="Arial"/>
              <a:ea typeface="Arial"/>
              <a:cs typeface="Arial"/>
              <a:sym typeface="Arial"/>
            </a:endParaRPr>
          </a:p>
        </p:txBody>
      </p:sp>
      <p:cxnSp>
        <p:nvCxnSpPr>
          <p:cNvPr id="311" name="Google Shape;311;g7fd7d1a6ee_5_213"/>
          <p:cNvCxnSpPr>
            <a:endCxn id="308" idx="0"/>
          </p:cNvCxnSpPr>
          <p:nvPr/>
        </p:nvCxnSpPr>
        <p:spPr>
          <a:xfrm flipH="1">
            <a:off x="8154575" y="3372600"/>
            <a:ext cx="2400" cy="321900"/>
          </a:xfrm>
          <a:prstGeom prst="straightConnector1">
            <a:avLst/>
          </a:prstGeom>
          <a:noFill/>
          <a:ln cap="flat" cmpd="sng" w="9525">
            <a:solidFill>
              <a:schemeClr val="dk2"/>
            </a:solidFill>
            <a:prstDash val="solid"/>
            <a:round/>
            <a:headEnd len="sm" w="sm" type="none"/>
            <a:tailEnd len="med" w="med" type="triangle"/>
          </a:ln>
        </p:spPr>
      </p:cxnSp>
      <p:cxnSp>
        <p:nvCxnSpPr>
          <p:cNvPr id="312" name="Google Shape;312;g7fd7d1a6ee_5_213"/>
          <p:cNvCxnSpPr>
            <a:stCxn id="308" idx="4"/>
            <a:endCxn id="309" idx="0"/>
          </p:cNvCxnSpPr>
          <p:nvPr/>
        </p:nvCxnSpPr>
        <p:spPr>
          <a:xfrm>
            <a:off x="8154575" y="4036200"/>
            <a:ext cx="2100" cy="321900"/>
          </a:xfrm>
          <a:prstGeom prst="straightConnector1">
            <a:avLst/>
          </a:prstGeom>
          <a:noFill/>
          <a:ln cap="flat" cmpd="sng" w="9525">
            <a:solidFill>
              <a:schemeClr val="dk2"/>
            </a:solidFill>
            <a:prstDash val="solid"/>
            <a:round/>
            <a:headEnd len="sm" w="sm" type="none"/>
            <a:tailEnd len="med" w="med" type="triangle"/>
          </a:ln>
        </p:spPr>
      </p:cxnSp>
      <p:cxnSp>
        <p:nvCxnSpPr>
          <p:cNvPr id="313" name="Google Shape;313;g7fd7d1a6ee_5_213"/>
          <p:cNvCxnSpPr>
            <a:stCxn id="309" idx="2"/>
            <a:endCxn id="310" idx="0"/>
          </p:cNvCxnSpPr>
          <p:nvPr/>
        </p:nvCxnSpPr>
        <p:spPr>
          <a:xfrm>
            <a:off x="8156825" y="4723250"/>
            <a:ext cx="1234200" cy="425700"/>
          </a:xfrm>
          <a:prstGeom prst="straightConnector1">
            <a:avLst/>
          </a:prstGeom>
          <a:noFill/>
          <a:ln cap="flat" cmpd="sng" w="9525">
            <a:solidFill>
              <a:schemeClr val="dk2"/>
            </a:solidFill>
            <a:prstDash val="solid"/>
            <a:round/>
            <a:headEnd len="sm" w="sm" type="none"/>
            <a:tailEnd len="med" w="med" type="triangle"/>
          </a:ln>
        </p:spPr>
      </p:cxnSp>
      <p:sp>
        <p:nvSpPr>
          <p:cNvPr id="314" name="Google Shape;314;g7fd7d1a6ee_5_213"/>
          <p:cNvSpPr/>
          <p:nvPr/>
        </p:nvSpPr>
        <p:spPr>
          <a:xfrm>
            <a:off x="6443675" y="5763775"/>
            <a:ext cx="2054700" cy="36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Generate animation</a:t>
            </a:r>
            <a:endParaRPr b="0" i="0" sz="1400" u="none" cap="none" strike="noStrike">
              <a:solidFill>
                <a:srgbClr val="000000"/>
              </a:solidFill>
              <a:latin typeface="Arial"/>
              <a:ea typeface="Arial"/>
              <a:cs typeface="Arial"/>
              <a:sym typeface="Arial"/>
            </a:endParaRPr>
          </a:p>
        </p:txBody>
      </p:sp>
      <p:sp>
        <p:nvSpPr>
          <p:cNvPr id="315" name="Google Shape;315;g7fd7d1a6ee_5_213"/>
          <p:cNvSpPr/>
          <p:nvPr/>
        </p:nvSpPr>
        <p:spPr>
          <a:xfrm>
            <a:off x="6548550" y="5130313"/>
            <a:ext cx="1776900" cy="34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Sorting steps</a:t>
            </a:r>
            <a:endParaRPr b="0" i="0" sz="1400" u="none" cap="none" strike="noStrike">
              <a:solidFill>
                <a:srgbClr val="000000"/>
              </a:solidFill>
              <a:latin typeface="Arial"/>
              <a:ea typeface="Arial"/>
              <a:cs typeface="Arial"/>
              <a:sym typeface="Arial"/>
            </a:endParaRPr>
          </a:p>
        </p:txBody>
      </p:sp>
      <p:cxnSp>
        <p:nvCxnSpPr>
          <p:cNvPr id="316" name="Google Shape;316;g7fd7d1a6ee_5_213"/>
          <p:cNvCxnSpPr>
            <a:stCxn id="309" idx="2"/>
            <a:endCxn id="315" idx="0"/>
          </p:cNvCxnSpPr>
          <p:nvPr/>
        </p:nvCxnSpPr>
        <p:spPr>
          <a:xfrm flipH="1">
            <a:off x="7437125" y="4723250"/>
            <a:ext cx="719700" cy="407100"/>
          </a:xfrm>
          <a:prstGeom prst="straightConnector1">
            <a:avLst/>
          </a:prstGeom>
          <a:noFill/>
          <a:ln cap="flat" cmpd="sng" w="9525">
            <a:solidFill>
              <a:schemeClr val="dk2"/>
            </a:solidFill>
            <a:prstDash val="solid"/>
            <a:round/>
            <a:headEnd len="sm" w="sm" type="none"/>
            <a:tailEnd len="med" w="med" type="triangle"/>
          </a:ln>
        </p:spPr>
      </p:cxnSp>
      <p:cxnSp>
        <p:nvCxnSpPr>
          <p:cNvPr id="317" name="Google Shape;317;g7fd7d1a6ee_5_213"/>
          <p:cNvCxnSpPr>
            <a:stCxn id="315" idx="4"/>
            <a:endCxn id="314" idx="0"/>
          </p:cNvCxnSpPr>
          <p:nvPr/>
        </p:nvCxnSpPr>
        <p:spPr>
          <a:xfrm>
            <a:off x="7437000" y="5472013"/>
            <a:ext cx="33900" cy="291900"/>
          </a:xfrm>
          <a:prstGeom prst="straightConnector1">
            <a:avLst/>
          </a:prstGeom>
          <a:noFill/>
          <a:ln cap="flat" cmpd="sng" w="9525">
            <a:solidFill>
              <a:schemeClr val="dk2"/>
            </a:solidFill>
            <a:prstDash val="solid"/>
            <a:round/>
            <a:headEnd len="sm" w="sm" type="none"/>
            <a:tailEnd len="med" w="med" type="triangle"/>
          </a:ln>
        </p:spPr>
      </p:cxnSp>
      <p:pic>
        <p:nvPicPr>
          <p:cNvPr id="318" name="Google Shape;318;g7fd7d1a6ee_5_213"/>
          <p:cNvPicPr preferRelativeResize="0"/>
          <p:nvPr/>
        </p:nvPicPr>
        <p:blipFill rotWithShape="1">
          <a:blip r:embed="rId5">
            <a:alphaModFix/>
          </a:blip>
          <a:srcRect b="0" l="0" r="0" t="0"/>
          <a:stretch/>
        </p:blipFill>
        <p:spPr>
          <a:xfrm>
            <a:off x="7615563" y="2249732"/>
            <a:ext cx="1078024" cy="1078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g7fd7d1a6ee_5_281"/>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24" name="Google Shape;324;g7fd7d1a6ee_5_281"/>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325" name="Google Shape;325;g7fd7d1a6ee_5_281"/>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326" name="Google Shape;326;g7fd7d1a6ee_5_281"/>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327" name="Google Shape;327;g7fd7d1a6ee_5_281"/>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8" name="Google Shape;328;g7fd7d1a6ee_5_281"/>
          <p:cNvSpPr txBox="1"/>
          <p:nvPr/>
        </p:nvSpPr>
        <p:spPr>
          <a:xfrm>
            <a:off x="323850" y="756988"/>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60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Now we can start defined calculation on patient data similar like shown during first MEE demo.</a:t>
            </a:r>
            <a:endParaRPr b="0" baseline="30000" i="0" sz="1500" u="none" cap="none" strike="noStrike">
              <a:solidFill>
                <a:schemeClr val="dk2"/>
              </a:solidFill>
              <a:latin typeface="Calibri"/>
              <a:ea typeface="Calibri"/>
              <a:cs typeface="Calibri"/>
              <a:sym typeface="Calibri"/>
            </a:endParaRPr>
          </a:p>
        </p:txBody>
      </p:sp>
      <p:pic>
        <p:nvPicPr>
          <p:cNvPr descr="The EU flag" id="329" name="Google Shape;329;g7fd7d1a6ee_5_281"/>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330" name="Google Shape;330;g7fd7d1a6ee_5_281"/>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331" name="Google Shape;331;g7fd7d1a6ee_5_281"/>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332" name="Google Shape;332;g7fd7d1a6ee_5_281"/>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start the calculation</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333" name="Google Shape;333;g7fd7d1a6ee_5_281"/>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
        <p:nvSpPr>
          <p:cNvPr id="334" name="Google Shape;334;g7fd7d1a6ee_5_281"/>
          <p:cNvSpPr/>
          <p:nvPr/>
        </p:nvSpPr>
        <p:spPr>
          <a:xfrm>
            <a:off x="2239725" y="4172550"/>
            <a:ext cx="962700" cy="3651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5" name="Google Shape;335;g7fd7d1a6ee_5_281"/>
          <p:cNvCxnSpPr>
            <a:stCxn id="334" idx="3"/>
          </p:cNvCxnSpPr>
          <p:nvPr/>
        </p:nvCxnSpPr>
        <p:spPr>
          <a:xfrm flipH="1" rot="10800000">
            <a:off x="3202425" y="4270800"/>
            <a:ext cx="573600" cy="84300"/>
          </a:xfrm>
          <a:prstGeom prst="straightConnector1">
            <a:avLst/>
          </a:prstGeom>
          <a:noFill/>
          <a:ln cap="flat" cmpd="sng" w="38100">
            <a:solidFill>
              <a:srgbClr val="F1C232"/>
            </a:solidFill>
            <a:prstDash val="solid"/>
            <a:round/>
            <a:headEnd len="sm" w="sm" type="none"/>
            <a:tailEnd len="med" w="med" type="triangle"/>
          </a:ln>
        </p:spPr>
      </p:cxnSp>
      <p:sp>
        <p:nvSpPr>
          <p:cNvPr id="336" name="Google Shape;336;g7fd7d1a6ee_5_281"/>
          <p:cNvSpPr/>
          <p:nvPr/>
        </p:nvSpPr>
        <p:spPr>
          <a:xfrm>
            <a:off x="7063775" y="5265550"/>
            <a:ext cx="1034400" cy="2418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7" name="Google Shape;337;g7fd7d1a6ee_5_281"/>
          <p:cNvPicPr preferRelativeResize="0"/>
          <p:nvPr/>
        </p:nvPicPr>
        <p:blipFill rotWithShape="1">
          <a:blip r:embed="rId5">
            <a:alphaModFix/>
          </a:blip>
          <a:srcRect b="0" l="0" r="0" t="0"/>
          <a:stretch/>
        </p:blipFill>
        <p:spPr>
          <a:xfrm>
            <a:off x="134725" y="1435842"/>
            <a:ext cx="4756176" cy="2151925"/>
          </a:xfrm>
          <a:prstGeom prst="rect">
            <a:avLst/>
          </a:prstGeom>
          <a:noFill/>
          <a:ln>
            <a:noFill/>
          </a:ln>
        </p:spPr>
      </p:pic>
      <p:pic>
        <p:nvPicPr>
          <p:cNvPr id="338" name="Google Shape;338;g7fd7d1a6ee_5_281"/>
          <p:cNvPicPr preferRelativeResize="0"/>
          <p:nvPr/>
        </p:nvPicPr>
        <p:blipFill rotWithShape="1">
          <a:blip r:embed="rId6">
            <a:alphaModFix/>
          </a:blip>
          <a:srcRect b="0" l="0" r="0" t="0"/>
          <a:stretch/>
        </p:blipFill>
        <p:spPr>
          <a:xfrm>
            <a:off x="1375882" y="2671120"/>
            <a:ext cx="4528674" cy="2312900"/>
          </a:xfrm>
          <a:prstGeom prst="rect">
            <a:avLst/>
          </a:prstGeom>
          <a:noFill/>
          <a:ln>
            <a:noFill/>
          </a:ln>
        </p:spPr>
      </p:pic>
      <p:pic>
        <p:nvPicPr>
          <p:cNvPr id="339" name="Google Shape;339;g7fd7d1a6ee_5_281"/>
          <p:cNvPicPr preferRelativeResize="0"/>
          <p:nvPr/>
        </p:nvPicPr>
        <p:blipFill rotWithShape="1">
          <a:blip r:embed="rId7">
            <a:alphaModFix/>
          </a:blip>
          <a:srcRect b="0" l="0" r="0" t="0"/>
          <a:stretch/>
        </p:blipFill>
        <p:spPr>
          <a:xfrm>
            <a:off x="4159900" y="3217097"/>
            <a:ext cx="4664550" cy="2554024"/>
          </a:xfrm>
          <a:prstGeom prst="rect">
            <a:avLst/>
          </a:prstGeom>
          <a:noFill/>
          <a:ln>
            <a:noFill/>
          </a:ln>
        </p:spPr>
      </p:pic>
      <p:pic>
        <p:nvPicPr>
          <p:cNvPr id="340" name="Google Shape;340;g7fd7d1a6ee_5_281"/>
          <p:cNvPicPr preferRelativeResize="0"/>
          <p:nvPr/>
        </p:nvPicPr>
        <p:blipFill rotWithShape="1">
          <a:blip r:embed="rId8">
            <a:alphaModFix/>
          </a:blip>
          <a:srcRect b="0" l="0" r="0" t="0"/>
          <a:stretch/>
        </p:blipFill>
        <p:spPr>
          <a:xfrm>
            <a:off x="6769850" y="3557101"/>
            <a:ext cx="5325950" cy="2720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g7fed40cd34_0_17"/>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46" name="Google Shape;346;g7fed40cd34_0_17"/>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347" name="Google Shape;347;g7fed40cd34_0_17"/>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348" name="Google Shape;348;g7fed40cd34_0_17"/>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349" name="Google Shape;349;g7fed40cd34_0_17"/>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0" name="Google Shape;350;g7fed40cd34_0_17"/>
          <p:cNvSpPr txBox="1"/>
          <p:nvPr/>
        </p:nvSpPr>
        <p:spPr>
          <a:xfrm>
            <a:off x="341750" y="1017650"/>
            <a:ext cx="11544300" cy="510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2"/>
                </a:solidFill>
                <a:latin typeface="Calibri"/>
                <a:ea typeface="Calibri"/>
                <a:cs typeface="Calibri"/>
                <a:sym typeface="Calibri"/>
              </a:rPr>
              <a:t>Now it is time to see all these elements in action</a:t>
            </a:r>
            <a:endParaRPr b="0" i="0" sz="31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100"/>
              <a:buFont typeface="Arial"/>
              <a:buNone/>
            </a:pPr>
            <a:r>
              <a:rPr b="0" i="0" lang="en-US" sz="5100" u="none" cap="none" strike="noStrike">
                <a:solidFill>
                  <a:schemeClr val="dk2"/>
                </a:solidFill>
                <a:latin typeface="Calibri"/>
                <a:ea typeface="Calibri"/>
                <a:cs typeface="Calibri"/>
                <a:sym typeface="Calibri"/>
              </a:rPr>
              <a:t>&gt;&gt; DEMO &lt;&lt;</a:t>
            </a:r>
            <a:endParaRPr b="0" i="0" sz="5100" u="none" cap="none" strike="noStrike">
              <a:solidFill>
                <a:schemeClr val="dk2"/>
              </a:solidFill>
              <a:latin typeface="Calibri"/>
              <a:ea typeface="Calibri"/>
              <a:cs typeface="Calibri"/>
              <a:sym typeface="Calibri"/>
            </a:endParaRPr>
          </a:p>
          <a:p>
            <a:pPr indent="0" lvl="0" marL="457200" marR="0" rtl="0" algn="ctr">
              <a:lnSpc>
                <a:spcPct val="100000"/>
              </a:lnSpc>
              <a:spcBef>
                <a:spcPts val="600"/>
              </a:spcBef>
              <a:spcAft>
                <a:spcPts val="600"/>
              </a:spcAft>
              <a:buClr>
                <a:srgbClr val="000000"/>
              </a:buClr>
              <a:buSzPts val="2500"/>
              <a:buFont typeface="Arial"/>
              <a:buNone/>
            </a:pPr>
            <a:r>
              <a:rPr b="0" i="0" lang="en-US" sz="2500" u="sng" cap="none" strike="noStrike">
                <a:solidFill>
                  <a:schemeClr val="hlink"/>
                </a:solidFill>
                <a:latin typeface="Calibri"/>
                <a:ea typeface="Calibri"/>
                <a:cs typeface="Calibri"/>
                <a:sym typeface="Calibri"/>
                <a:hlinkClick r:id="rId3"/>
              </a:rPr>
              <a:t>https://youtu.be/VfQoQhx26Y0</a:t>
            </a:r>
            <a:endParaRPr b="0" i="0" sz="5100" u="none" cap="none" strike="noStrike">
              <a:solidFill>
                <a:schemeClr val="dk2"/>
              </a:solidFill>
              <a:latin typeface="Calibri"/>
              <a:ea typeface="Calibri"/>
              <a:cs typeface="Calibri"/>
              <a:sym typeface="Calibri"/>
            </a:endParaRPr>
          </a:p>
        </p:txBody>
      </p:sp>
      <p:pic>
        <p:nvPicPr>
          <p:cNvPr descr="The EU flag" id="351" name="Google Shape;351;g7fed40cd34_0_17"/>
          <p:cNvPicPr preferRelativeResize="0"/>
          <p:nvPr/>
        </p:nvPicPr>
        <p:blipFill rotWithShape="1">
          <a:blip r:embed="rId4">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352" name="Google Shape;352;g7fed40cd34_0_17"/>
          <p:cNvPicPr preferRelativeResize="0"/>
          <p:nvPr/>
        </p:nvPicPr>
        <p:blipFill rotWithShape="1">
          <a:blip r:embed="rId5">
            <a:alphaModFix/>
          </a:blip>
          <a:srcRect b="0" l="0" r="0" t="0"/>
          <a:stretch/>
        </p:blipFill>
        <p:spPr>
          <a:xfrm>
            <a:off x="134736" y="6372839"/>
            <a:ext cx="511811" cy="474346"/>
          </a:xfrm>
          <a:prstGeom prst="rect">
            <a:avLst/>
          </a:prstGeom>
          <a:noFill/>
          <a:ln>
            <a:noFill/>
          </a:ln>
        </p:spPr>
      </p:pic>
      <p:sp>
        <p:nvSpPr>
          <p:cNvPr id="353" name="Google Shape;353;g7fed40cd34_0_17"/>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354" name="Google Shape;354;g7fed40cd34_0_17"/>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Model Execution Environment - live demo</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355" name="Google Shape;355;g7fed40cd34_0_17"/>
          <p:cNvSpPr txBox="1"/>
          <p:nvPr/>
        </p:nvSpPr>
        <p:spPr>
          <a:xfrm>
            <a:off x="341749" y="657225"/>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g83e52051a2_3_0"/>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61" name="Google Shape;361;g83e52051a2_3_0"/>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362" name="Google Shape;362;g83e52051a2_3_0"/>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363" name="Google Shape;363;g83e52051a2_3_0"/>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364" name="Google Shape;364;g83e52051a2_3_0"/>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5" name="Google Shape;365;g83e52051a2_3_0"/>
          <p:cNvSpPr txBox="1"/>
          <p:nvPr/>
        </p:nvSpPr>
        <p:spPr>
          <a:xfrm>
            <a:off x="341750" y="1017650"/>
            <a:ext cx="11544300" cy="510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100"/>
              <a:buFont typeface="Arial"/>
              <a:buNone/>
            </a:pPr>
            <a:r>
              <a:rPr b="0" i="0" lang="en-US" sz="3100" u="none" cap="none" strike="noStrike">
                <a:solidFill>
                  <a:schemeClr val="dk2"/>
                </a:solidFill>
                <a:latin typeface="Calibri"/>
                <a:ea typeface="Calibri"/>
                <a:cs typeface="Calibri"/>
                <a:sym typeface="Calibri"/>
              </a:rPr>
              <a:t>These slides have gone through the administrator functionalities of the Model Execution Environment used in the PRIMAGE project</a:t>
            </a:r>
            <a:endParaRPr b="0" i="0" sz="31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Register new organization (team collaboration space)</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Create licenses, grants, data file types</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Create pipeline steps and flows</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Run newly created pipelines on patient data</a:t>
            </a:r>
            <a:endParaRPr b="0" i="0" sz="24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100"/>
              <a:buFont typeface="Arial"/>
              <a:buNone/>
            </a:pPr>
            <a:r>
              <a:rPr b="0" i="0" lang="en-US" sz="3100" u="none" cap="none" strike="noStrike">
                <a:solidFill>
                  <a:schemeClr val="dk2"/>
                </a:solidFill>
                <a:latin typeface="Calibri"/>
                <a:ea typeface="Calibri"/>
                <a:cs typeface="Calibri"/>
                <a:sym typeface="Calibri"/>
              </a:rPr>
              <a:t>This is not the end</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In the next period of the project we are planning to improve the UI</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Simplify the way how research interact with the system</a:t>
            </a:r>
            <a:endParaRPr b="0" i="0" sz="2400" u="none" cap="none" strike="noStrike">
              <a:solidFill>
                <a:schemeClr val="dk2"/>
              </a:solidFill>
              <a:latin typeface="Calibri"/>
              <a:ea typeface="Calibri"/>
              <a:cs typeface="Calibri"/>
              <a:sym typeface="Calibri"/>
            </a:endParaRPr>
          </a:p>
          <a:p>
            <a:pPr indent="-381000" lvl="0" marL="457200" marR="0" rtl="0" algn="l">
              <a:lnSpc>
                <a:spcPct val="100000"/>
              </a:lnSpc>
              <a:spcBef>
                <a:spcPts val="600"/>
              </a:spcBef>
              <a:spcAft>
                <a:spcPts val="600"/>
              </a:spcAft>
              <a:buClr>
                <a:schemeClr val="dk2"/>
              </a:buClr>
              <a:buSzPts val="2400"/>
              <a:buFont typeface="Calibri"/>
              <a:buChar char="-"/>
            </a:pPr>
            <a:r>
              <a:rPr b="0" i="0" lang="en-US" sz="2400" u="none" cap="none" strike="noStrike">
                <a:solidFill>
                  <a:schemeClr val="dk2"/>
                </a:solidFill>
                <a:latin typeface="Calibri"/>
                <a:ea typeface="Calibri"/>
                <a:cs typeface="Calibri"/>
                <a:sym typeface="Calibri"/>
              </a:rPr>
              <a:t>Add more integrations with other systems created in the PRIMAGE project (e.g. OneData storage)</a:t>
            </a:r>
            <a:endParaRPr b="0" i="0" sz="2400" u="none" cap="none" strike="noStrike">
              <a:solidFill>
                <a:schemeClr val="dk2"/>
              </a:solidFill>
              <a:latin typeface="Calibri"/>
              <a:ea typeface="Calibri"/>
              <a:cs typeface="Calibri"/>
              <a:sym typeface="Calibri"/>
            </a:endParaRPr>
          </a:p>
        </p:txBody>
      </p:sp>
      <p:pic>
        <p:nvPicPr>
          <p:cNvPr descr="The EU flag" id="366" name="Google Shape;366;g83e52051a2_3_0"/>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367" name="Google Shape;367;g83e52051a2_3_0"/>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368" name="Google Shape;368;g83e52051a2_3_0"/>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369" name="Google Shape;369;g83e52051a2_3_0"/>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Conclusions</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370" name="Google Shape;370;g83e52051a2_3_0"/>
          <p:cNvSpPr txBox="1"/>
          <p:nvPr/>
        </p:nvSpPr>
        <p:spPr>
          <a:xfrm>
            <a:off x="341749" y="657225"/>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g7fed40cd34_0_0"/>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97" name="Google Shape;97;g7fed40cd34_0_0"/>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98" name="Google Shape;98;g7fed40cd34_0_0"/>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99" name="Google Shape;99;g7fed40cd34_0_0"/>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00" name="Google Shape;100;g7fed40cd34_0_0"/>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1" name="Google Shape;101;g7fed40cd34_0_0"/>
          <p:cNvSpPr txBox="1"/>
          <p:nvPr/>
        </p:nvSpPr>
        <p:spPr>
          <a:xfrm>
            <a:off x="646550" y="881275"/>
            <a:ext cx="11049900" cy="4222500"/>
          </a:xfrm>
          <a:prstGeom prst="rect">
            <a:avLst/>
          </a:prstGeom>
          <a:noFill/>
          <a:ln>
            <a:noFill/>
          </a:ln>
        </p:spPr>
        <p:txBody>
          <a:bodyPr anchorCtr="0" anchor="t" bIns="45700" lIns="91425" spcFirstLastPara="1" rIns="91425" wrap="square" tIns="45700">
            <a:noAutofit/>
          </a:bodyPr>
          <a:lstStyle/>
          <a:p>
            <a:pPr indent="-419100" lvl="1" marL="914400" marR="0" rtl="0" algn="just">
              <a:lnSpc>
                <a:spcPct val="100000"/>
              </a:lnSpc>
              <a:spcBef>
                <a:spcPts val="600"/>
              </a:spcBef>
              <a:spcAft>
                <a:spcPts val="0"/>
              </a:spcAft>
              <a:buClr>
                <a:schemeClr val="dk2"/>
              </a:buClr>
              <a:buSzPts val="3000"/>
              <a:buFont typeface="Calibri"/>
              <a:buChar char="○"/>
            </a:pPr>
            <a:r>
              <a:rPr b="1" i="0" lang="en-US" sz="3000" u="none" cap="none" strike="noStrike">
                <a:solidFill>
                  <a:schemeClr val="dk2"/>
                </a:solidFill>
                <a:latin typeface="Calibri"/>
                <a:ea typeface="Calibri"/>
                <a:cs typeface="Calibri"/>
                <a:sym typeface="Calibri"/>
              </a:rPr>
              <a:t>Repeatability</a:t>
            </a:r>
            <a:r>
              <a:rPr b="0" i="0" lang="en-US" sz="3000" u="none" cap="none" strike="noStrike">
                <a:solidFill>
                  <a:schemeClr val="dk2"/>
                </a:solidFill>
                <a:latin typeface="Calibri"/>
                <a:ea typeface="Calibri"/>
                <a:cs typeface="Calibri"/>
                <a:sym typeface="Calibri"/>
              </a:rPr>
              <a:t> –  same team, same experimental setup;</a:t>
            </a:r>
            <a:endParaRPr b="0" i="0" sz="3000" u="none" cap="none" strike="noStrike">
              <a:solidFill>
                <a:schemeClr val="dk2"/>
              </a:solidFill>
              <a:latin typeface="Calibri"/>
              <a:ea typeface="Calibri"/>
              <a:cs typeface="Calibri"/>
              <a:sym typeface="Calibri"/>
            </a:endParaRPr>
          </a:p>
          <a:p>
            <a:pPr indent="0" lvl="0" marL="914400" marR="0" rtl="0" algn="just">
              <a:lnSpc>
                <a:spcPct val="100000"/>
              </a:lnSpc>
              <a:spcBef>
                <a:spcPts val="600"/>
              </a:spcBef>
              <a:spcAft>
                <a:spcPts val="0"/>
              </a:spcAft>
              <a:buClr>
                <a:srgbClr val="000000"/>
              </a:buClr>
              <a:buSzPts val="3000"/>
              <a:buFont typeface="Arial"/>
              <a:buNone/>
            </a:pPr>
            <a:r>
              <a:rPr b="0" i="0" lang="en-US" sz="3000" u="none" cap="none" strike="noStrike">
                <a:solidFill>
                  <a:schemeClr val="dk2"/>
                </a:solidFill>
                <a:latin typeface="Calibri"/>
                <a:ea typeface="Calibri"/>
                <a:cs typeface="Calibri"/>
                <a:sym typeface="Calibri"/>
              </a:rPr>
              <a:t>a researcher can </a:t>
            </a:r>
            <a:r>
              <a:rPr b="1" i="0" lang="en-US" sz="3000" u="none" cap="none" strike="noStrike">
                <a:solidFill>
                  <a:schemeClr val="dk2"/>
                </a:solidFill>
                <a:latin typeface="Calibri"/>
                <a:ea typeface="Calibri"/>
                <a:cs typeface="Calibri"/>
                <a:sym typeface="Calibri"/>
              </a:rPr>
              <a:t>reliably repeat</a:t>
            </a:r>
            <a:r>
              <a:rPr b="0" i="0" lang="en-US" sz="3000" u="none" cap="none" strike="noStrike">
                <a:solidFill>
                  <a:schemeClr val="dk2"/>
                </a:solidFill>
                <a:latin typeface="Calibri"/>
                <a:ea typeface="Calibri"/>
                <a:cs typeface="Calibri"/>
                <a:sym typeface="Calibri"/>
              </a:rPr>
              <a:t> own computation</a:t>
            </a:r>
            <a:endParaRPr b="0" i="0" sz="3000" u="none" cap="none" strike="noStrike">
              <a:solidFill>
                <a:schemeClr val="dk2"/>
              </a:solidFill>
              <a:latin typeface="Calibri"/>
              <a:ea typeface="Calibri"/>
              <a:cs typeface="Calibri"/>
              <a:sym typeface="Calibri"/>
            </a:endParaRPr>
          </a:p>
          <a:p>
            <a:pPr indent="-419100" lvl="1" marL="914400" marR="0" rtl="0" algn="just">
              <a:lnSpc>
                <a:spcPct val="100000"/>
              </a:lnSpc>
              <a:spcBef>
                <a:spcPts val="600"/>
              </a:spcBef>
              <a:spcAft>
                <a:spcPts val="0"/>
              </a:spcAft>
              <a:buClr>
                <a:schemeClr val="dk2"/>
              </a:buClr>
              <a:buSzPts val="3000"/>
              <a:buFont typeface="Calibri"/>
              <a:buChar char="○"/>
            </a:pPr>
            <a:r>
              <a:rPr b="1" i="0" lang="en-US" sz="3000" u="none" cap="none" strike="noStrike">
                <a:solidFill>
                  <a:schemeClr val="dk2"/>
                </a:solidFill>
                <a:latin typeface="Calibri"/>
                <a:ea typeface="Calibri"/>
                <a:cs typeface="Calibri"/>
                <a:sym typeface="Calibri"/>
              </a:rPr>
              <a:t>Replicability</a:t>
            </a:r>
            <a:r>
              <a:rPr b="0" i="0" lang="en-US" sz="3000" u="none" cap="none" strike="noStrike">
                <a:solidFill>
                  <a:schemeClr val="dk2"/>
                </a:solidFill>
                <a:latin typeface="Calibri"/>
                <a:ea typeface="Calibri"/>
                <a:cs typeface="Calibri"/>
                <a:sym typeface="Calibri"/>
              </a:rPr>
              <a:t> -  different team, same experimental setup;</a:t>
            </a:r>
            <a:endParaRPr b="0" i="0" sz="3000" u="none" cap="none" strike="noStrike">
              <a:solidFill>
                <a:schemeClr val="dk2"/>
              </a:solidFill>
              <a:latin typeface="Calibri"/>
              <a:ea typeface="Calibri"/>
              <a:cs typeface="Calibri"/>
              <a:sym typeface="Calibri"/>
            </a:endParaRPr>
          </a:p>
          <a:p>
            <a:pPr indent="0" lvl="0" marL="914400" marR="0" rtl="0" algn="just">
              <a:lnSpc>
                <a:spcPct val="100000"/>
              </a:lnSpc>
              <a:spcBef>
                <a:spcPts val="600"/>
              </a:spcBef>
              <a:spcAft>
                <a:spcPts val="0"/>
              </a:spcAft>
              <a:buClr>
                <a:srgbClr val="000000"/>
              </a:buClr>
              <a:buSzPts val="3000"/>
              <a:buFont typeface="Arial"/>
              <a:buNone/>
            </a:pPr>
            <a:r>
              <a:rPr b="0" i="0" lang="en-US" sz="3000" u="none" cap="none" strike="noStrike">
                <a:solidFill>
                  <a:schemeClr val="dk2"/>
                </a:solidFill>
                <a:latin typeface="Calibri"/>
                <a:ea typeface="Calibri"/>
                <a:cs typeface="Calibri"/>
                <a:sym typeface="Calibri"/>
              </a:rPr>
              <a:t>an </a:t>
            </a:r>
            <a:r>
              <a:rPr b="1" i="0" lang="en-US" sz="3000" u="none" cap="none" strike="noStrike">
                <a:solidFill>
                  <a:schemeClr val="dk2"/>
                </a:solidFill>
                <a:latin typeface="Calibri"/>
                <a:ea typeface="Calibri"/>
                <a:cs typeface="Calibri"/>
                <a:sym typeface="Calibri"/>
              </a:rPr>
              <a:t>independent group</a:t>
            </a:r>
            <a:r>
              <a:rPr b="0" i="0" lang="en-US" sz="3000" u="none" cap="none" strike="noStrike">
                <a:solidFill>
                  <a:schemeClr val="dk2"/>
                </a:solidFill>
                <a:latin typeface="Calibri"/>
                <a:ea typeface="Calibri"/>
                <a:cs typeface="Calibri"/>
                <a:sym typeface="Calibri"/>
              </a:rPr>
              <a:t> can obtain the </a:t>
            </a:r>
            <a:r>
              <a:rPr b="1" i="0" lang="en-US" sz="3000" u="none" cap="none" strike="noStrike">
                <a:solidFill>
                  <a:schemeClr val="dk2"/>
                </a:solidFill>
                <a:latin typeface="Calibri"/>
                <a:ea typeface="Calibri"/>
                <a:cs typeface="Calibri"/>
                <a:sym typeface="Calibri"/>
              </a:rPr>
              <a:t>same result using the author’s own artifacts</a:t>
            </a:r>
            <a:endParaRPr b="1" i="0" sz="3000" u="none" cap="none" strike="noStrike">
              <a:solidFill>
                <a:schemeClr val="dk2"/>
              </a:solidFill>
              <a:latin typeface="Calibri"/>
              <a:ea typeface="Calibri"/>
              <a:cs typeface="Calibri"/>
              <a:sym typeface="Calibri"/>
            </a:endParaRPr>
          </a:p>
          <a:p>
            <a:pPr indent="-419100" lvl="1" marL="914400" marR="0" rtl="0" algn="just">
              <a:lnSpc>
                <a:spcPct val="100000"/>
              </a:lnSpc>
              <a:spcBef>
                <a:spcPts val="600"/>
              </a:spcBef>
              <a:spcAft>
                <a:spcPts val="600"/>
              </a:spcAft>
              <a:buClr>
                <a:schemeClr val="dk2"/>
              </a:buClr>
              <a:buSzPts val="3000"/>
              <a:buFont typeface="Calibri"/>
              <a:buChar char="○"/>
            </a:pPr>
            <a:r>
              <a:rPr b="1" i="0" lang="en-US" sz="3000" u="none" cap="none" strike="noStrike">
                <a:solidFill>
                  <a:schemeClr val="dk2"/>
                </a:solidFill>
                <a:latin typeface="Calibri"/>
                <a:ea typeface="Calibri"/>
                <a:cs typeface="Calibri"/>
                <a:sym typeface="Calibri"/>
              </a:rPr>
              <a:t>Reproducibility</a:t>
            </a:r>
            <a:r>
              <a:rPr b="0" i="0" lang="en-US" sz="3000" u="none" cap="none" strike="noStrike">
                <a:solidFill>
                  <a:schemeClr val="dk2"/>
                </a:solidFill>
                <a:latin typeface="Calibri"/>
                <a:ea typeface="Calibri"/>
                <a:cs typeface="Calibri"/>
                <a:sym typeface="Calibri"/>
              </a:rPr>
              <a:t> - different team, different experimental setup; an </a:t>
            </a:r>
            <a:r>
              <a:rPr b="1" i="0" lang="en-US" sz="3000" u="none" cap="none" strike="noStrike">
                <a:solidFill>
                  <a:schemeClr val="dk2"/>
                </a:solidFill>
                <a:latin typeface="Calibri"/>
                <a:ea typeface="Calibri"/>
                <a:cs typeface="Calibri"/>
                <a:sym typeface="Calibri"/>
              </a:rPr>
              <a:t>independent group</a:t>
            </a:r>
            <a:r>
              <a:rPr b="0" i="0" lang="en-US" sz="3000" u="none" cap="none" strike="noStrike">
                <a:solidFill>
                  <a:schemeClr val="dk2"/>
                </a:solidFill>
                <a:latin typeface="Calibri"/>
                <a:ea typeface="Calibri"/>
                <a:cs typeface="Calibri"/>
                <a:sym typeface="Calibri"/>
              </a:rPr>
              <a:t> can obtain the </a:t>
            </a:r>
            <a:r>
              <a:rPr b="1" i="0" lang="en-US" sz="3000" u="none" cap="none" strike="noStrike">
                <a:solidFill>
                  <a:schemeClr val="dk2"/>
                </a:solidFill>
                <a:latin typeface="Calibri"/>
                <a:ea typeface="Calibri"/>
                <a:cs typeface="Calibri"/>
                <a:sym typeface="Calibri"/>
              </a:rPr>
              <a:t>same result using artifacts which they develop completely independently.</a:t>
            </a:r>
            <a:endParaRPr b="1" i="0" sz="3000" u="none" cap="none" strike="noStrike">
              <a:solidFill>
                <a:schemeClr val="dk2"/>
              </a:solidFill>
              <a:latin typeface="Calibri"/>
              <a:ea typeface="Calibri"/>
              <a:cs typeface="Calibri"/>
              <a:sym typeface="Calibri"/>
            </a:endParaRPr>
          </a:p>
        </p:txBody>
      </p:sp>
      <p:pic>
        <p:nvPicPr>
          <p:cNvPr descr="The EU flag" id="102" name="Google Shape;102;g7fed40cd34_0_0"/>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03" name="Google Shape;103;g7fed40cd34_0_0"/>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104" name="Google Shape;104;g7fed40cd34_0_0"/>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05" name="Google Shape;105;g7fed40cd34_0_0"/>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Model Execution Environment motivation: reproducibility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g7fd7d1a6ee_5_199"/>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1" name="Google Shape;111;g7fd7d1a6ee_5_199"/>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112" name="Google Shape;112;g7fd7d1a6ee_5_199"/>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113" name="Google Shape;113;g7fd7d1a6ee_5_199"/>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14" name="Google Shape;114;g7fd7d1a6ee_5_199"/>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5" name="Google Shape;115;g7fd7d1a6ee_5_199"/>
          <p:cNvSpPr txBox="1"/>
          <p:nvPr/>
        </p:nvSpPr>
        <p:spPr>
          <a:xfrm>
            <a:off x="646550" y="881275"/>
            <a:ext cx="11049900" cy="422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chemeClr val="dk2"/>
                </a:solidFill>
                <a:latin typeface="Calibri"/>
                <a:ea typeface="Calibri"/>
                <a:cs typeface="Calibri"/>
                <a:sym typeface="Calibri"/>
              </a:rPr>
              <a:t>After this slot, you should be able to:</a:t>
            </a:r>
            <a:endParaRPr b="0" i="0" sz="3400" u="none" cap="none" strike="noStrike">
              <a:solidFill>
                <a:schemeClr val="dk2"/>
              </a:solidFill>
              <a:latin typeface="Calibri"/>
              <a:ea typeface="Calibri"/>
              <a:cs typeface="Calibri"/>
              <a:sym typeface="Calibri"/>
            </a:endParaRPr>
          </a:p>
          <a:p>
            <a:pPr indent="-419100" lvl="1" marL="914400" marR="0" rtl="0" algn="just">
              <a:lnSpc>
                <a:spcPct val="100000"/>
              </a:lnSpc>
              <a:spcBef>
                <a:spcPts val="60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Understand core Model Execution Environment (MEE) concepts such as </a:t>
            </a:r>
            <a:r>
              <a:rPr b="1" i="0" lang="en-US" sz="3000" u="none" cap="none" strike="noStrike">
                <a:solidFill>
                  <a:schemeClr val="dk2"/>
                </a:solidFill>
                <a:latin typeface="Calibri"/>
                <a:ea typeface="Calibri"/>
                <a:cs typeface="Calibri"/>
                <a:sym typeface="Calibri"/>
              </a:rPr>
              <a:t>license</a:t>
            </a:r>
            <a:r>
              <a:rPr b="0" i="0" lang="en-US" sz="3000" u="none" cap="none" strike="noStrike">
                <a:solidFill>
                  <a:schemeClr val="dk2"/>
                </a:solidFill>
                <a:latin typeface="Calibri"/>
                <a:ea typeface="Calibri"/>
                <a:cs typeface="Calibri"/>
                <a:sym typeface="Calibri"/>
              </a:rPr>
              <a:t>, </a:t>
            </a:r>
            <a:r>
              <a:rPr b="1" i="0" lang="en-US" sz="3000" u="none" cap="none" strike="noStrike">
                <a:solidFill>
                  <a:schemeClr val="dk2"/>
                </a:solidFill>
                <a:latin typeface="Calibri"/>
                <a:ea typeface="Calibri"/>
                <a:cs typeface="Calibri"/>
                <a:sym typeface="Calibri"/>
              </a:rPr>
              <a:t>grant</a:t>
            </a:r>
            <a:r>
              <a:rPr b="0" i="0" lang="en-US" sz="3000" u="none" cap="none" strike="noStrike">
                <a:solidFill>
                  <a:schemeClr val="dk2"/>
                </a:solidFill>
                <a:latin typeface="Calibri"/>
                <a:ea typeface="Calibri"/>
                <a:cs typeface="Calibri"/>
                <a:sym typeface="Calibri"/>
              </a:rPr>
              <a:t>, </a:t>
            </a:r>
            <a:r>
              <a:rPr b="1" i="0" lang="en-US" sz="3000" u="none" cap="none" strike="noStrike">
                <a:solidFill>
                  <a:schemeClr val="dk2"/>
                </a:solidFill>
                <a:latin typeface="Calibri"/>
                <a:ea typeface="Calibri"/>
                <a:cs typeface="Calibri"/>
                <a:sym typeface="Calibri"/>
              </a:rPr>
              <a:t>data file type</a:t>
            </a:r>
            <a:r>
              <a:rPr b="0" i="0" lang="en-US" sz="3000" u="none" cap="none" strike="noStrike">
                <a:solidFill>
                  <a:schemeClr val="dk2"/>
                </a:solidFill>
                <a:latin typeface="Calibri"/>
                <a:ea typeface="Calibri"/>
                <a:cs typeface="Calibri"/>
                <a:sym typeface="Calibri"/>
              </a:rPr>
              <a:t>, </a:t>
            </a:r>
            <a:r>
              <a:rPr b="1" i="0" lang="en-US" sz="3000" u="none" cap="none" strike="noStrike">
                <a:solidFill>
                  <a:schemeClr val="dk2"/>
                </a:solidFill>
                <a:latin typeface="Calibri"/>
                <a:ea typeface="Calibri"/>
                <a:cs typeface="Calibri"/>
                <a:sym typeface="Calibri"/>
              </a:rPr>
              <a:t>pipeline step</a:t>
            </a:r>
            <a:r>
              <a:rPr b="0" i="0" lang="en-US" sz="3000" u="none" cap="none" strike="noStrike">
                <a:solidFill>
                  <a:schemeClr val="dk2"/>
                </a:solidFill>
                <a:latin typeface="Calibri"/>
                <a:ea typeface="Calibri"/>
                <a:cs typeface="Calibri"/>
                <a:sym typeface="Calibri"/>
              </a:rPr>
              <a:t> and </a:t>
            </a:r>
            <a:r>
              <a:rPr b="1" i="0" lang="en-US" sz="3000" u="none" cap="none" strike="noStrike">
                <a:solidFill>
                  <a:schemeClr val="dk2"/>
                </a:solidFill>
                <a:latin typeface="Calibri"/>
                <a:ea typeface="Calibri"/>
                <a:cs typeface="Calibri"/>
                <a:sym typeface="Calibri"/>
              </a:rPr>
              <a:t>pipeline flow</a:t>
            </a:r>
            <a:r>
              <a:rPr b="0" i="0" lang="en-US" sz="3000" u="none" cap="none" strike="noStrike">
                <a:solidFill>
                  <a:schemeClr val="dk2"/>
                </a:solidFill>
                <a:latin typeface="Calibri"/>
                <a:ea typeface="Calibri"/>
                <a:cs typeface="Calibri"/>
                <a:sym typeface="Calibri"/>
              </a:rPr>
              <a:t>.</a:t>
            </a:r>
            <a:endParaRPr b="0" i="0" sz="3000" u="none" cap="none" strike="noStrike">
              <a:solidFill>
                <a:schemeClr val="dk2"/>
              </a:solidFill>
              <a:latin typeface="Calibri"/>
              <a:ea typeface="Calibri"/>
              <a:cs typeface="Calibri"/>
              <a:sym typeface="Calibri"/>
            </a:endParaRPr>
          </a:p>
          <a:p>
            <a:pPr indent="-419100" lvl="1" marL="914400" marR="0" rtl="0" algn="just">
              <a:lnSpc>
                <a:spcPct val="100000"/>
              </a:lnSpc>
              <a:spcBef>
                <a:spcPts val="600"/>
              </a:spcBef>
              <a:spcAft>
                <a:spcPts val="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Create a </a:t>
            </a:r>
            <a:r>
              <a:rPr b="1" i="0" lang="en-US" sz="3000" u="none" cap="none" strike="noStrike">
                <a:solidFill>
                  <a:schemeClr val="dk2"/>
                </a:solidFill>
                <a:latin typeface="Calibri"/>
                <a:ea typeface="Calibri"/>
                <a:cs typeface="Calibri"/>
                <a:sym typeface="Calibri"/>
              </a:rPr>
              <a:t>new organization</a:t>
            </a:r>
            <a:r>
              <a:rPr b="0" i="0" lang="en-US" sz="3000" u="none" cap="none" strike="noStrike">
                <a:solidFill>
                  <a:schemeClr val="dk2"/>
                </a:solidFill>
                <a:latin typeface="Calibri"/>
                <a:ea typeface="Calibri"/>
                <a:cs typeface="Calibri"/>
                <a:sym typeface="Calibri"/>
              </a:rPr>
              <a:t> in the MEE</a:t>
            </a:r>
            <a:endParaRPr b="0" i="0" sz="3000" u="none" cap="none" strike="noStrike">
              <a:solidFill>
                <a:schemeClr val="dk2"/>
              </a:solidFill>
              <a:latin typeface="Calibri"/>
              <a:ea typeface="Calibri"/>
              <a:cs typeface="Calibri"/>
              <a:sym typeface="Calibri"/>
            </a:endParaRPr>
          </a:p>
          <a:p>
            <a:pPr indent="-419100" lvl="1" marL="914400" marR="0" rtl="0" algn="just">
              <a:lnSpc>
                <a:spcPct val="100000"/>
              </a:lnSpc>
              <a:spcBef>
                <a:spcPts val="600"/>
              </a:spcBef>
              <a:spcAft>
                <a:spcPts val="600"/>
              </a:spcAft>
              <a:buClr>
                <a:schemeClr val="dk2"/>
              </a:buClr>
              <a:buSzPts val="3000"/>
              <a:buFont typeface="Calibri"/>
              <a:buChar char="○"/>
            </a:pPr>
            <a:r>
              <a:rPr b="0" i="0" lang="en-US" sz="3000" u="none" cap="none" strike="noStrike">
                <a:solidFill>
                  <a:schemeClr val="dk2"/>
                </a:solidFill>
                <a:latin typeface="Calibri"/>
                <a:ea typeface="Calibri"/>
                <a:cs typeface="Calibri"/>
                <a:sym typeface="Calibri"/>
              </a:rPr>
              <a:t>Configure a </a:t>
            </a:r>
            <a:r>
              <a:rPr b="1" i="0" lang="en-US" sz="3000" u="none" cap="none" strike="noStrike">
                <a:solidFill>
                  <a:schemeClr val="dk2"/>
                </a:solidFill>
                <a:latin typeface="Calibri"/>
                <a:ea typeface="Calibri"/>
                <a:cs typeface="Calibri"/>
                <a:sym typeface="Calibri"/>
              </a:rPr>
              <a:t>new pipeline flow</a:t>
            </a:r>
            <a:r>
              <a:rPr b="0" i="0" lang="en-US" sz="3000" u="none" cap="none" strike="noStrike">
                <a:solidFill>
                  <a:schemeClr val="dk2"/>
                </a:solidFill>
                <a:latin typeface="Calibri"/>
                <a:ea typeface="Calibri"/>
                <a:cs typeface="Calibri"/>
                <a:sym typeface="Calibri"/>
              </a:rPr>
              <a:t> and start computations defined in this flow on patient data.</a:t>
            </a:r>
            <a:endParaRPr b="0" i="0" sz="3000" u="none" cap="none" strike="noStrike">
              <a:solidFill>
                <a:schemeClr val="dk2"/>
              </a:solidFill>
              <a:latin typeface="Calibri"/>
              <a:ea typeface="Calibri"/>
              <a:cs typeface="Calibri"/>
              <a:sym typeface="Calibri"/>
            </a:endParaRPr>
          </a:p>
        </p:txBody>
      </p:sp>
      <p:pic>
        <p:nvPicPr>
          <p:cNvPr descr="The EU flag" id="116" name="Google Shape;116;g7fd7d1a6ee_5_199"/>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17" name="Google Shape;117;g7fd7d1a6ee_5_199"/>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118" name="Google Shape;118;g7fd7d1a6ee_5_199"/>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19" name="Google Shape;119;g7fd7d1a6ee_5_199"/>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Learning Objectives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g7fd7d1a6ee_5_6"/>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5" name="Google Shape;125;g7fd7d1a6ee_5_6"/>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126" name="Google Shape;126;g7fd7d1a6ee_5_6"/>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127" name="Google Shape;127;g7fd7d1a6ee_5_6"/>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28" name="Google Shape;128;g7fd7d1a6ee_5_6"/>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9" name="Google Shape;129;g7fd7d1a6ee_5_6"/>
          <p:cNvSpPr txBox="1"/>
          <p:nvPr/>
        </p:nvSpPr>
        <p:spPr>
          <a:xfrm>
            <a:off x="341750" y="1017650"/>
            <a:ext cx="11544300" cy="510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2"/>
                </a:solidFill>
                <a:latin typeface="Calibri"/>
                <a:ea typeface="Calibri"/>
                <a:cs typeface="Calibri"/>
                <a:sym typeface="Calibri"/>
              </a:rPr>
              <a:t>How to start set of calculations on HPC (Prometheus)</a:t>
            </a:r>
            <a:endParaRPr b="0" i="0" sz="32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When: demo was presented during Valencia consortium meeting</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Audience: researchers who want to start set of calculations on patient data</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Where can I find it?: </a:t>
            </a:r>
            <a:r>
              <a:rPr b="0" i="0" lang="en-US" sz="2500" u="sng" cap="none" strike="noStrike">
                <a:solidFill>
                  <a:schemeClr val="hlink"/>
                </a:solidFill>
                <a:latin typeface="Calibri"/>
                <a:ea typeface="Calibri"/>
                <a:cs typeface="Calibri"/>
                <a:sym typeface="Calibri"/>
                <a:hlinkClick r:id="rId3"/>
              </a:rPr>
              <a:t>https://www.youtube.com/watch?v=NU2wSQFVI1g</a:t>
            </a:r>
            <a:endParaRPr b="0" i="0" sz="25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200"/>
              <a:buFont typeface="Arial"/>
              <a:buNone/>
            </a:pPr>
            <a:r>
              <a:rPr b="0" i="0" lang="en-US" sz="3200" u="none" cap="none" strike="noStrike">
                <a:solidFill>
                  <a:schemeClr val="dk2"/>
                </a:solidFill>
                <a:latin typeface="Calibri"/>
                <a:ea typeface="Calibri"/>
                <a:cs typeface="Calibri"/>
                <a:sym typeface="Calibri"/>
              </a:rPr>
              <a:t>Organization management in Model Execution Environment</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When: now :-)</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Audience: group administrator who wants to configure an organization, place where researches can run calculations on patient data. During this demo we will prepare a new organization and configure pipeline flow (composed of pipeline steps) which were used in the previous demo.</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60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Where can I find it?: </a:t>
            </a:r>
            <a:r>
              <a:rPr b="0" i="0" lang="en-US" sz="2500" u="sng" cap="none" strike="noStrike">
                <a:solidFill>
                  <a:schemeClr val="hlink"/>
                </a:solidFill>
                <a:latin typeface="Calibri"/>
                <a:ea typeface="Calibri"/>
                <a:cs typeface="Calibri"/>
                <a:sym typeface="Calibri"/>
                <a:hlinkClick r:id="rId4"/>
              </a:rPr>
              <a:t>https://youtu.be/VfQoQhx26Y0</a:t>
            </a:r>
            <a:r>
              <a:rPr b="0" i="0" lang="en-US" sz="2500" u="none" cap="none" strike="noStrike">
                <a:solidFill>
                  <a:schemeClr val="dk2"/>
                </a:solidFill>
                <a:latin typeface="Calibri"/>
                <a:ea typeface="Calibri"/>
                <a:cs typeface="Calibri"/>
                <a:sym typeface="Calibri"/>
              </a:rPr>
              <a:t> </a:t>
            </a:r>
            <a:endParaRPr b="0" i="0" sz="2500" u="none" cap="none" strike="noStrike">
              <a:solidFill>
                <a:schemeClr val="dk2"/>
              </a:solidFill>
              <a:highlight>
                <a:srgbClr val="FFFF00"/>
              </a:highlight>
              <a:latin typeface="Calibri"/>
              <a:ea typeface="Calibri"/>
              <a:cs typeface="Calibri"/>
              <a:sym typeface="Calibri"/>
            </a:endParaRPr>
          </a:p>
        </p:txBody>
      </p:sp>
      <p:pic>
        <p:nvPicPr>
          <p:cNvPr descr="The EU flag" id="130" name="Google Shape;130;g7fd7d1a6ee_5_6"/>
          <p:cNvPicPr preferRelativeResize="0"/>
          <p:nvPr/>
        </p:nvPicPr>
        <p:blipFill rotWithShape="1">
          <a:blip r:embed="rId5">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31" name="Google Shape;131;g7fd7d1a6ee_5_6"/>
          <p:cNvPicPr preferRelativeResize="0"/>
          <p:nvPr/>
        </p:nvPicPr>
        <p:blipFill rotWithShape="1">
          <a:blip r:embed="rId6">
            <a:alphaModFix/>
          </a:blip>
          <a:srcRect b="0" l="0" r="0" t="0"/>
          <a:stretch/>
        </p:blipFill>
        <p:spPr>
          <a:xfrm>
            <a:off x="134736" y="6372839"/>
            <a:ext cx="511811" cy="474346"/>
          </a:xfrm>
          <a:prstGeom prst="rect">
            <a:avLst/>
          </a:prstGeom>
          <a:noFill/>
          <a:ln>
            <a:noFill/>
          </a:ln>
        </p:spPr>
      </p:pic>
      <p:sp>
        <p:nvSpPr>
          <p:cNvPr id="132" name="Google Shape;132;g7fd7d1a6ee_5_6"/>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33" name="Google Shape;133;g7fd7d1a6ee_5_6"/>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MEE demos - 𝅘𝅥𝅮   The road so far 𝅘𝅥𝅮  </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134" name="Google Shape;134;g7fd7d1a6ee_5_6"/>
          <p:cNvSpPr txBox="1"/>
          <p:nvPr/>
        </p:nvSpPr>
        <p:spPr>
          <a:xfrm>
            <a:off x="341749" y="657225"/>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g7fd7d1a6ee_5_21"/>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0" name="Google Shape;140;g7fd7d1a6ee_5_21"/>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141" name="Google Shape;141;g7fd7d1a6ee_5_21"/>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142" name="Google Shape;142;g7fd7d1a6ee_5_21"/>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43" name="Google Shape;143;g7fd7d1a6ee_5_21"/>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4" name="Google Shape;144;g7fd7d1a6ee_5_21"/>
          <p:cNvSpPr txBox="1"/>
          <p:nvPr/>
        </p:nvSpPr>
        <p:spPr>
          <a:xfrm>
            <a:off x="341750" y="1017650"/>
            <a:ext cx="11544300" cy="510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2"/>
                </a:solidFill>
                <a:latin typeface="Calibri"/>
                <a:ea typeface="Calibri"/>
                <a:cs typeface="Calibri"/>
                <a:sym typeface="Calibri"/>
              </a:rPr>
              <a:t>The organization is a collaboration space where researchers can start calculations on patient data.  To make it possible organization  administrator needs to configure:</a:t>
            </a:r>
            <a:endParaRPr b="0" i="0" sz="32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Licenses (e.g. location of the Ansys license server)</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Grants (right now we have </a:t>
            </a:r>
            <a:r>
              <a:rPr b="0" i="1" lang="en-US" sz="2500" u="none" cap="none" strike="noStrike">
                <a:solidFill>
                  <a:schemeClr val="dk2"/>
                </a:solidFill>
                <a:latin typeface="Calibri"/>
                <a:ea typeface="Calibri"/>
                <a:cs typeface="Calibri"/>
                <a:sym typeface="Calibri"/>
              </a:rPr>
              <a:t>primage1</a:t>
            </a:r>
            <a:r>
              <a:rPr b="0" i="0" lang="en-US" sz="2500" u="none" cap="none" strike="noStrike">
                <a:solidFill>
                  <a:schemeClr val="dk2"/>
                </a:solidFill>
                <a:latin typeface="Calibri"/>
                <a:ea typeface="Calibri"/>
                <a:cs typeface="Calibri"/>
                <a:sym typeface="Calibri"/>
              </a:rPr>
              <a:t>, </a:t>
            </a:r>
            <a:r>
              <a:rPr b="0" i="1" lang="en-US" sz="2500" u="none" cap="none" strike="noStrike">
                <a:solidFill>
                  <a:schemeClr val="dk2"/>
                </a:solidFill>
                <a:latin typeface="Calibri"/>
                <a:ea typeface="Calibri"/>
                <a:cs typeface="Calibri"/>
                <a:sym typeface="Calibri"/>
              </a:rPr>
              <a:t>primage1gpu</a:t>
            </a:r>
            <a:r>
              <a:rPr b="0" i="0" lang="en-US" sz="2500" u="none" cap="none" strike="noStrike">
                <a:solidFill>
                  <a:schemeClr val="dk2"/>
                </a:solidFill>
                <a:latin typeface="Calibri"/>
                <a:ea typeface="Calibri"/>
                <a:cs typeface="Calibri"/>
                <a:sym typeface="Calibri"/>
              </a:rPr>
              <a:t> grants negotiated for PRIMAGE project)</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Data file types (what kind of input files are required to start a calculation)</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Pipeline steps (location and configuration of the application which will be started on HPC)</a:t>
            </a:r>
            <a:endParaRPr b="0" i="0" sz="2500" u="none" cap="none" strike="noStrike">
              <a:solidFill>
                <a:schemeClr val="dk2"/>
              </a:solidFill>
              <a:latin typeface="Calibri"/>
              <a:ea typeface="Calibri"/>
              <a:cs typeface="Calibri"/>
              <a:sym typeface="Calibri"/>
            </a:endParaRPr>
          </a:p>
          <a:p>
            <a:pPr indent="-387350" lvl="0" marL="457200" marR="0" rtl="0" algn="l">
              <a:lnSpc>
                <a:spcPct val="100000"/>
              </a:lnSpc>
              <a:spcBef>
                <a:spcPts val="600"/>
              </a:spcBef>
              <a:spcAft>
                <a:spcPts val="600"/>
              </a:spcAft>
              <a:buClr>
                <a:schemeClr val="dk2"/>
              </a:buClr>
              <a:buSzPts val="2500"/>
              <a:buFont typeface="Calibri"/>
              <a:buChar char="-"/>
            </a:pPr>
            <a:r>
              <a:rPr b="0" i="0" lang="en-US" sz="2500" u="none" cap="none" strike="noStrike">
                <a:solidFill>
                  <a:schemeClr val="dk2"/>
                </a:solidFill>
                <a:latin typeface="Calibri"/>
                <a:ea typeface="Calibri"/>
                <a:cs typeface="Calibri"/>
                <a:sym typeface="Calibri"/>
              </a:rPr>
              <a:t>Pipeline flows (set of pipeline steps started as “workflow”)</a:t>
            </a:r>
            <a:endParaRPr b="0" i="0" sz="2500" u="none" cap="none" strike="noStrike">
              <a:solidFill>
                <a:schemeClr val="dk2"/>
              </a:solidFill>
              <a:latin typeface="Calibri"/>
              <a:ea typeface="Calibri"/>
              <a:cs typeface="Calibri"/>
              <a:sym typeface="Calibri"/>
            </a:endParaRPr>
          </a:p>
        </p:txBody>
      </p:sp>
      <p:pic>
        <p:nvPicPr>
          <p:cNvPr descr="The EU flag" id="145" name="Google Shape;145;g7fd7d1a6ee_5_21"/>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46" name="Google Shape;146;g7fd7d1a6ee_5_21"/>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147" name="Google Shape;147;g7fd7d1a6ee_5_21"/>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48" name="Google Shape;148;g7fd7d1a6ee_5_21"/>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main concepts</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149" name="Google Shape;149;g7fd7d1a6ee_5_21"/>
          <p:cNvSpPr txBox="1"/>
          <p:nvPr/>
        </p:nvSpPr>
        <p:spPr>
          <a:xfrm>
            <a:off x="341749" y="657225"/>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g7fd7d1a6ee_5_35"/>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5" name="Google Shape;155;g7fd7d1a6ee_5_35"/>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156" name="Google Shape;156;g7fd7d1a6ee_5_35"/>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157" name="Google Shape;157;g7fd7d1a6ee_5_35"/>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58" name="Google Shape;158;g7fd7d1a6ee_5_35"/>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9" name="Google Shape;159;g7fd7d1a6ee_5_35"/>
          <p:cNvSpPr txBox="1"/>
          <p:nvPr/>
        </p:nvSpPr>
        <p:spPr>
          <a:xfrm>
            <a:off x="341750" y="752826"/>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2"/>
                </a:solidFill>
                <a:latin typeface="Calibri"/>
                <a:ea typeface="Calibri"/>
                <a:cs typeface="Calibri"/>
                <a:sym typeface="Calibri"/>
              </a:rPr>
              <a:t>On HPC licenses are usually passed to the application using environment variables. You can configure such element using MEE and request it in you application started on HPC.</a:t>
            </a:r>
            <a:endParaRPr b="0" i="0" sz="25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60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descr="The EU flag" id="160" name="Google Shape;160;g7fd7d1a6ee_5_35"/>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61" name="Google Shape;161;g7fd7d1a6ee_5_35"/>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162" name="Google Shape;162;g7fd7d1a6ee_5_35"/>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63" name="Google Shape;163;g7fd7d1a6ee_5_35"/>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Licenses</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164" name="Google Shape;164;g7fd7d1a6ee_5_35"/>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pic>
        <p:nvPicPr>
          <p:cNvPr id="165" name="Google Shape;165;g7fd7d1a6ee_5_35"/>
          <p:cNvPicPr preferRelativeResize="0"/>
          <p:nvPr/>
        </p:nvPicPr>
        <p:blipFill rotWithShape="1">
          <a:blip r:embed="rId5">
            <a:alphaModFix/>
          </a:blip>
          <a:srcRect b="0" l="0" r="0" t="0"/>
          <a:stretch/>
        </p:blipFill>
        <p:spPr>
          <a:xfrm>
            <a:off x="113150" y="2861375"/>
            <a:ext cx="3716948" cy="2209999"/>
          </a:xfrm>
          <a:prstGeom prst="rect">
            <a:avLst/>
          </a:prstGeom>
          <a:noFill/>
          <a:ln>
            <a:noFill/>
          </a:ln>
        </p:spPr>
      </p:pic>
      <p:pic>
        <p:nvPicPr>
          <p:cNvPr id="166" name="Google Shape;166;g7fd7d1a6ee_5_35"/>
          <p:cNvPicPr preferRelativeResize="0"/>
          <p:nvPr/>
        </p:nvPicPr>
        <p:blipFill rotWithShape="1">
          <a:blip r:embed="rId6">
            <a:alphaModFix/>
          </a:blip>
          <a:srcRect b="0" l="0" r="0" t="0"/>
          <a:stretch/>
        </p:blipFill>
        <p:spPr>
          <a:xfrm>
            <a:off x="2561075" y="2034900"/>
            <a:ext cx="4445851" cy="3972900"/>
          </a:xfrm>
          <a:prstGeom prst="rect">
            <a:avLst/>
          </a:prstGeom>
          <a:noFill/>
          <a:ln>
            <a:noFill/>
          </a:ln>
        </p:spPr>
      </p:pic>
      <p:pic>
        <p:nvPicPr>
          <p:cNvPr id="167" name="Google Shape;167;g7fd7d1a6ee_5_35"/>
          <p:cNvPicPr preferRelativeResize="0"/>
          <p:nvPr/>
        </p:nvPicPr>
        <p:blipFill rotWithShape="1">
          <a:blip r:embed="rId7">
            <a:alphaModFix/>
          </a:blip>
          <a:srcRect b="0" l="0" r="0" t="0"/>
          <a:stretch/>
        </p:blipFill>
        <p:spPr>
          <a:xfrm>
            <a:off x="7204777" y="4245377"/>
            <a:ext cx="4011400" cy="714350"/>
          </a:xfrm>
          <a:prstGeom prst="rect">
            <a:avLst/>
          </a:prstGeom>
          <a:noFill/>
          <a:ln cap="flat" cmpd="sng" w="38100">
            <a:solidFill>
              <a:srgbClr val="3C78D8"/>
            </a:solidFill>
            <a:prstDash val="solid"/>
            <a:round/>
            <a:headEnd len="sm" w="sm" type="none"/>
            <a:tailEnd len="sm" w="sm" type="none"/>
          </a:ln>
        </p:spPr>
      </p:pic>
      <p:sp>
        <p:nvSpPr>
          <p:cNvPr id="168" name="Google Shape;168;g7fd7d1a6ee_5_35"/>
          <p:cNvSpPr/>
          <p:nvPr/>
        </p:nvSpPr>
        <p:spPr>
          <a:xfrm>
            <a:off x="1397525" y="3550550"/>
            <a:ext cx="712500" cy="3417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7fd7d1a6ee_5_35"/>
          <p:cNvSpPr/>
          <p:nvPr/>
        </p:nvSpPr>
        <p:spPr>
          <a:xfrm>
            <a:off x="2561075" y="2034900"/>
            <a:ext cx="4445700" cy="39729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7fd7d1a6ee_5_35"/>
          <p:cNvPicPr preferRelativeResize="0"/>
          <p:nvPr/>
        </p:nvPicPr>
        <p:blipFill rotWithShape="1">
          <a:blip r:embed="rId8">
            <a:alphaModFix/>
          </a:blip>
          <a:srcRect b="0" l="0" r="0" t="0"/>
          <a:stretch/>
        </p:blipFill>
        <p:spPr>
          <a:xfrm>
            <a:off x="6602021" y="2305371"/>
            <a:ext cx="5246801" cy="1174825"/>
          </a:xfrm>
          <a:prstGeom prst="rect">
            <a:avLst/>
          </a:prstGeom>
          <a:noFill/>
          <a:ln>
            <a:noFill/>
          </a:ln>
        </p:spPr>
      </p:pic>
      <p:sp>
        <p:nvSpPr>
          <p:cNvPr id="171" name="Google Shape;171;g7fd7d1a6ee_5_35"/>
          <p:cNvSpPr/>
          <p:nvPr/>
        </p:nvSpPr>
        <p:spPr>
          <a:xfrm>
            <a:off x="4903000" y="5692575"/>
            <a:ext cx="670200" cy="2418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7fd7d1a6ee_5_35"/>
          <p:cNvSpPr/>
          <p:nvPr/>
        </p:nvSpPr>
        <p:spPr>
          <a:xfrm>
            <a:off x="6602025" y="2305375"/>
            <a:ext cx="5246700" cy="11235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3" name="Google Shape;173;g7fd7d1a6ee_5_35"/>
          <p:cNvCxnSpPr>
            <a:stCxn id="168" idx="3"/>
          </p:cNvCxnSpPr>
          <p:nvPr/>
        </p:nvCxnSpPr>
        <p:spPr>
          <a:xfrm flipH="1" rot="10800000">
            <a:off x="2110025" y="2822000"/>
            <a:ext cx="498900" cy="899400"/>
          </a:xfrm>
          <a:prstGeom prst="straightConnector1">
            <a:avLst/>
          </a:prstGeom>
          <a:noFill/>
          <a:ln cap="flat" cmpd="sng" w="38100">
            <a:solidFill>
              <a:srgbClr val="F1C232"/>
            </a:solidFill>
            <a:prstDash val="solid"/>
            <a:round/>
            <a:headEnd len="sm" w="sm" type="none"/>
            <a:tailEnd len="med" w="med" type="triangle"/>
          </a:ln>
        </p:spPr>
      </p:cxnSp>
      <p:cxnSp>
        <p:nvCxnSpPr>
          <p:cNvPr id="174" name="Google Shape;174;g7fd7d1a6ee_5_35"/>
          <p:cNvCxnSpPr>
            <a:stCxn id="171" idx="3"/>
            <a:endCxn id="172" idx="1"/>
          </p:cNvCxnSpPr>
          <p:nvPr/>
        </p:nvCxnSpPr>
        <p:spPr>
          <a:xfrm flipH="1" rot="10800000">
            <a:off x="5573200" y="2867175"/>
            <a:ext cx="1028700" cy="2946300"/>
          </a:xfrm>
          <a:prstGeom prst="straightConnector1">
            <a:avLst/>
          </a:prstGeom>
          <a:noFill/>
          <a:ln cap="flat" cmpd="sng" w="38100">
            <a:solidFill>
              <a:srgbClr val="6AA84F"/>
            </a:solidFill>
            <a:prstDash val="solid"/>
            <a:round/>
            <a:headEnd len="sm" w="sm" type="none"/>
            <a:tailEnd len="med" w="med" type="triangle"/>
          </a:ln>
        </p:spPr>
      </p:cxnSp>
      <p:cxnSp>
        <p:nvCxnSpPr>
          <p:cNvPr id="175" name="Google Shape;175;g7fd7d1a6ee_5_35"/>
          <p:cNvCxnSpPr>
            <a:stCxn id="172" idx="2"/>
            <a:endCxn id="167" idx="0"/>
          </p:cNvCxnSpPr>
          <p:nvPr/>
        </p:nvCxnSpPr>
        <p:spPr>
          <a:xfrm flipH="1">
            <a:off x="9210375" y="3428875"/>
            <a:ext cx="15000" cy="816600"/>
          </a:xfrm>
          <a:prstGeom prst="straightConnector1">
            <a:avLst/>
          </a:prstGeom>
          <a:noFill/>
          <a:ln cap="flat" cmpd="sng" w="38100">
            <a:solidFill>
              <a:srgbClr val="6D9EEB"/>
            </a:solidFill>
            <a:prstDash val="solid"/>
            <a:round/>
            <a:headEnd len="sm" w="sm" type="none"/>
            <a:tailEnd len="med" w="med" type="triangle"/>
          </a:ln>
        </p:spPr>
      </p:cxnSp>
      <p:sp>
        <p:nvSpPr>
          <p:cNvPr id="176" name="Google Shape;176;g7fd7d1a6ee_5_35"/>
          <p:cNvSpPr txBox="1"/>
          <p:nvPr/>
        </p:nvSpPr>
        <p:spPr>
          <a:xfrm>
            <a:off x="7134825" y="5188500"/>
            <a:ext cx="4713900" cy="10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After license is registered in MEE it can be used by the application started on HPC. </a:t>
            </a:r>
            <a:r>
              <a:rPr b="0" i="1" lang="en-US" sz="1400" u="none" cap="none" strike="noStrike">
                <a:solidFill>
                  <a:srgbClr val="000000"/>
                </a:solidFill>
                <a:highlight>
                  <a:srgbClr val="CCCCCC"/>
                </a:highlight>
                <a:latin typeface="Calibri"/>
                <a:ea typeface="Calibri"/>
                <a:cs typeface="Calibri"/>
                <a:sym typeface="Calibri"/>
              </a:rPr>
              <a:t>{% license_for ansys %}</a:t>
            </a:r>
            <a:r>
              <a:rPr b="0" i="0" lang="en-US" sz="1400" u="none" cap="none" strike="noStrike">
                <a:solidFill>
                  <a:srgbClr val="000000"/>
                </a:solidFill>
                <a:latin typeface="Calibri"/>
                <a:ea typeface="Calibri"/>
                <a:cs typeface="Calibri"/>
                <a:sym typeface="Calibri"/>
              </a:rPr>
              <a:t> directive will be converted to required exports by MEE while starting the calculation.</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g7fd7d1a6ee_5_96"/>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82" name="Google Shape;182;g7fd7d1a6ee_5_96"/>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183" name="Google Shape;183;g7fd7d1a6ee_5_96"/>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184" name="Google Shape;184;g7fd7d1a6ee_5_96"/>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185" name="Google Shape;185;g7fd7d1a6ee_5_96"/>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6" name="Google Shape;186;g7fd7d1a6ee_5_96"/>
          <p:cNvSpPr txBox="1"/>
          <p:nvPr/>
        </p:nvSpPr>
        <p:spPr>
          <a:xfrm>
            <a:off x="341750" y="752826"/>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2"/>
                </a:solidFill>
                <a:latin typeface="Calibri"/>
                <a:ea typeface="Calibri"/>
                <a:cs typeface="Calibri"/>
                <a:sym typeface="Calibri"/>
              </a:rPr>
              <a:t>To run a calculation on Prometheus HPC you need to start it in the scope of computation grant. For the PRIMAGE project the grant is negotiated by Cyfronet team and configured in MEE (current grants: </a:t>
            </a:r>
            <a:r>
              <a:rPr b="0" i="1" lang="en-US" sz="2500" u="none" cap="none" strike="noStrike">
                <a:solidFill>
                  <a:schemeClr val="dk2"/>
                </a:solidFill>
                <a:latin typeface="Calibri"/>
                <a:ea typeface="Calibri"/>
                <a:cs typeface="Calibri"/>
                <a:sym typeface="Calibri"/>
              </a:rPr>
              <a:t>primage1</a:t>
            </a:r>
            <a:r>
              <a:rPr b="0" i="0" lang="en-US" sz="2500" u="none" cap="none" strike="noStrike">
                <a:solidFill>
                  <a:schemeClr val="dk2"/>
                </a:solidFill>
                <a:latin typeface="Calibri"/>
                <a:ea typeface="Calibri"/>
                <a:cs typeface="Calibri"/>
                <a:sym typeface="Calibri"/>
              </a:rPr>
              <a:t> and </a:t>
            </a:r>
            <a:r>
              <a:rPr b="0" i="1" lang="en-US" sz="2500" u="none" cap="none" strike="noStrike">
                <a:solidFill>
                  <a:schemeClr val="dk2"/>
                </a:solidFill>
                <a:latin typeface="Calibri"/>
                <a:ea typeface="Calibri"/>
                <a:cs typeface="Calibri"/>
                <a:sym typeface="Calibri"/>
              </a:rPr>
              <a:t>primage1gpu</a:t>
            </a:r>
            <a:r>
              <a:rPr b="0" i="0" lang="en-US" sz="2500" u="none" cap="none" strike="noStrike">
                <a:solidFill>
                  <a:schemeClr val="dk2"/>
                </a:solidFill>
                <a:latin typeface="Calibri"/>
                <a:ea typeface="Calibri"/>
                <a:cs typeface="Calibri"/>
                <a:sym typeface="Calibri"/>
              </a:rPr>
              <a:t>)</a:t>
            </a:r>
            <a:endParaRPr b="0" i="0" sz="25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60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descr="The EU flag" id="187" name="Google Shape;187;g7fd7d1a6ee_5_96"/>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188" name="Google Shape;188;g7fd7d1a6ee_5_96"/>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189" name="Google Shape;189;g7fd7d1a6ee_5_96"/>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190" name="Google Shape;190;g7fd7d1a6ee_5_96"/>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Grants</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191" name="Google Shape;191;g7fd7d1a6ee_5_96"/>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cxnSp>
        <p:nvCxnSpPr>
          <p:cNvPr id="192" name="Google Shape;192;g7fd7d1a6ee_5_96"/>
          <p:cNvCxnSpPr>
            <a:stCxn id="193" idx="1"/>
            <a:endCxn id="194" idx="3"/>
          </p:cNvCxnSpPr>
          <p:nvPr/>
        </p:nvCxnSpPr>
        <p:spPr>
          <a:xfrm rot="10800000">
            <a:off x="3742900" y="5525300"/>
            <a:ext cx="1425900" cy="149700"/>
          </a:xfrm>
          <a:prstGeom prst="straightConnector1">
            <a:avLst/>
          </a:prstGeom>
          <a:noFill/>
          <a:ln cap="flat" cmpd="sng" w="38100">
            <a:solidFill>
              <a:srgbClr val="6D9EEB"/>
            </a:solidFill>
            <a:prstDash val="solid"/>
            <a:round/>
            <a:headEnd len="sm" w="sm" type="none"/>
            <a:tailEnd len="med" w="med" type="triangle"/>
          </a:ln>
        </p:spPr>
      </p:cxnSp>
      <p:pic>
        <p:nvPicPr>
          <p:cNvPr id="195" name="Google Shape;195;g7fd7d1a6ee_5_96"/>
          <p:cNvPicPr preferRelativeResize="0"/>
          <p:nvPr/>
        </p:nvPicPr>
        <p:blipFill rotWithShape="1">
          <a:blip r:embed="rId5">
            <a:alphaModFix/>
          </a:blip>
          <a:srcRect b="0" l="0" r="0" t="0"/>
          <a:stretch/>
        </p:blipFill>
        <p:spPr>
          <a:xfrm>
            <a:off x="0" y="2313458"/>
            <a:ext cx="5531402" cy="2130900"/>
          </a:xfrm>
          <a:prstGeom prst="rect">
            <a:avLst/>
          </a:prstGeom>
          <a:noFill/>
          <a:ln>
            <a:noFill/>
          </a:ln>
        </p:spPr>
      </p:pic>
      <p:sp>
        <p:nvSpPr>
          <p:cNvPr id="196" name="Google Shape;196;g7fd7d1a6ee_5_96"/>
          <p:cNvSpPr/>
          <p:nvPr/>
        </p:nvSpPr>
        <p:spPr>
          <a:xfrm>
            <a:off x="2038450" y="3383025"/>
            <a:ext cx="670200" cy="2418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7" name="Google Shape;197;g7fd7d1a6ee_5_96"/>
          <p:cNvCxnSpPr>
            <a:stCxn id="196" idx="3"/>
          </p:cNvCxnSpPr>
          <p:nvPr/>
        </p:nvCxnSpPr>
        <p:spPr>
          <a:xfrm flipH="1" rot="10800000">
            <a:off x="2708650" y="2604525"/>
            <a:ext cx="498900" cy="899400"/>
          </a:xfrm>
          <a:prstGeom prst="straightConnector1">
            <a:avLst/>
          </a:prstGeom>
          <a:noFill/>
          <a:ln cap="flat" cmpd="sng" w="38100">
            <a:solidFill>
              <a:srgbClr val="F1C232"/>
            </a:solidFill>
            <a:prstDash val="solid"/>
            <a:round/>
            <a:headEnd len="sm" w="sm" type="none"/>
            <a:tailEnd len="med" w="med" type="triangle"/>
          </a:ln>
        </p:spPr>
      </p:cxnSp>
      <p:pic>
        <p:nvPicPr>
          <p:cNvPr id="198" name="Google Shape;198;g7fd7d1a6ee_5_96"/>
          <p:cNvPicPr preferRelativeResize="0"/>
          <p:nvPr/>
        </p:nvPicPr>
        <p:blipFill rotWithShape="1">
          <a:blip r:embed="rId6">
            <a:alphaModFix/>
          </a:blip>
          <a:srcRect b="0" l="0" r="0" t="0"/>
          <a:stretch/>
        </p:blipFill>
        <p:spPr>
          <a:xfrm>
            <a:off x="3282350" y="2037225"/>
            <a:ext cx="7572912" cy="2880775"/>
          </a:xfrm>
          <a:prstGeom prst="rect">
            <a:avLst/>
          </a:prstGeom>
          <a:noFill/>
          <a:ln>
            <a:noFill/>
          </a:ln>
        </p:spPr>
      </p:pic>
      <p:sp>
        <p:nvSpPr>
          <p:cNvPr id="199" name="Google Shape;199;g7fd7d1a6ee_5_96"/>
          <p:cNvSpPr/>
          <p:nvPr/>
        </p:nvSpPr>
        <p:spPr>
          <a:xfrm>
            <a:off x="3282350" y="2037163"/>
            <a:ext cx="7572900" cy="28809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7fd7d1a6ee_5_96"/>
          <p:cNvSpPr/>
          <p:nvPr/>
        </p:nvSpPr>
        <p:spPr>
          <a:xfrm>
            <a:off x="7135650" y="4471575"/>
            <a:ext cx="879000" cy="3417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1" name="Google Shape;201;g7fd7d1a6ee_5_96"/>
          <p:cNvCxnSpPr>
            <a:stCxn id="200" idx="3"/>
            <a:endCxn id="193" idx="0"/>
          </p:cNvCxnSpPr>
          <p:nvPr/>
        </p:nvCxnSpPr>
        <p:spPr>
          <a:xfrm>
            <a:off x="8014650" y="4642425"/>
            <a:ext cx="514500" cy="447000"/>
          </a:xfrm>
          <a:prstGeom prst="straightConnector1">
            <a:avLst/>
          </a:prstGeom>
          <a:noFill/>
          <a:ln cap="flat" cmpd="sng" w="38100">
            <a:solidFill>
              <a:srgbClr val="6AA84F"/>
            </a:solidFill>
            <a:prstDash val="solid"/>
            <a:round/>
            <a:headEnd len="sm" w="sm" type="none"/>
            <a:tailEnd len="med" w="med" type="triangle"/>
          </a:ln>
        </p:spPr>
      </p:cxnSp>
      <p:pic>
        <p:nvPicPr>
          <p:cNvPr id="202" name="Google Shape;202;g7fd7d1a6ee_5_96"/>
          <p:cNvPicPr preferRelativeResize="0"/>
          <p:nvPr/>
        </p:nvPicPr>
        <p:blipFill rotWithShape="1">
          <a:blip r:embed="rId7">
            <a:alphaModFix/>
          </a:blip>
          <a:srcRect b="0" l="0" r="0" t="0"/>
          <a:stretch/>
        </p:blipFill>
        <p:spPr>
          <a:xfrm>
            <a:off x="5168732" y="5092270"/>
            <a:ext cx="6720676" cy="1170925"/>
          </a:xfrm>
          <a:prstGeom prst="rect">
            <a:avLst/>
          </a:prstGeom>
          <a:noFill/>
          <a:ln>
            <a:noFill/>
          </a:ln>
        </p:spPr>
      </p:pic>
      <p:sp>
        <p:nvSpPr>
          <p:cNvPr id="193" name="Google Shape;193;g7fd7d1a6ee_5_96"/>
          <p:cNvSpPr/>
          <p:nvPr/>
        </p:nvSpPr>
        <p:spPr>
          <a:xfrm>
            <a:off x="5168800" y="5089550"/>
            <a:ext cx="6720600" cy="11709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g7fd7d1a6ee_5_96"/>
          <p:cNvPicPr preferRelativeResize="0"/>
          <p:nvPr/>
        </p:nvPicPr>
        <p:blipFill rotWithShape="1">
          <a:blip r:embed="rId8">
            <a:alphaModFix/>
          </a:blip>
          <a:srcRect b="0" l="0" r="0" t="0"/>
          <a:stretch/>
        </p:blipFill>
        <p:spPr>
          <a:xfrm>
            <a:off x="1247400" y="5230125"/>
            <a:ext cx="2495550" cy="590550"/>
          </a:xfrm>
          <a:prstGeom prst="rect">
            <a:avLst/>
          </a:prstGeom>
          <a:noFill/>
          <a:ln>
            <a:noFill/>
          </a:ln>
        </p:spPr>
      </p:pic>
      <p:sp>
        <p:nvSpPr>
          <p:cNvPr id="194" name="Google Shape;194;g7fd7d1a6ee_5_96"/>
          <p:cNvSpPr/>
          <p:nvPr/>
        </p:nvSpPr>
        <p:spPr>
          <a:xfrm>
            <a:off x="1247400" y="5230125"/>
            <a:ext cx="2495400" cy="590400"/>
          </a:xfrm>
          <a:prstGeom prst="rect">
            <a:avLst/>
          </a:pr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g7fd7d1a6ee_5_62"/>
          <p:cNvPicPr preferRelativeResize="0"/>
          <p:nvPr/>
        </p:nvPicPr>
        <p:blipFill rotWithShape="1">
          <a:blip r:embed="rId3">
            <a:alphaModFix/>
          </a:blip>
          <a:srcRect b="0" l="0" r="0" t="0"/>
          <a:stretch/>
        </p:blipFill>
        <p:spPr>
          <a:xfrm>
            <a:off x="-46275" y="2637700"/>
            <a:ext cx="4851249" cy="1929776"/>
          </a:xfrm>
          <a:prstGeom prst="rect">
            <a:avLst/>
          </a:prstGeom>
          <a:noFill/>
          <a:ln>
            <a:noFill/>
          </a:ln>
        </p:spPr>
      </p:pic>
      <p:sp>
        <p:nvSpPr>
          <p:cNvPr id="209" name="Google Shape;209;g7fd7d1a6ee_5_62"/>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0" name="Google Shape;210;g7fd7d1a6ee_5_62"/>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211" name="Google Shape;211;g7fd7d1a6ee_5_62"/>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212" name="Google Shape;212;g7fd7d1a6ee_5_62"/>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213" name="Google Shape;213;g7fd7d1a6ee_5_62"/>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4" name="Google Shape;214;g7fd7d1a6ee_5_62"/>
          <p:cNvSpPr txBox="1"/>
          <p:nvPr/>
        </p:nvSpPr>
        <p:spPr>
          <a:xfrm>
            <a:off x="341750" y="752826"/>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Data file type defines file name pattern which is used by MEE while scanning patient/pipeline inputs and outputs directories. Basing on this information, MEE can recognize if particular pipeline step has all required inputs to be started. Next, computation started on HPC can automatically request specific data file type to be downloaded to the HPC before calculations are started (and upload results to MEE after calculation is finished).</a:t>
            </a:r>
            <a:endParaRPr b="0" i="0" sz="22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500"/>
              <a:buFont typeface="Arial"/>
              <a:buNone/>
            </a:pPr>
            <a:r>
              <a:t/>
            </a:r>
            <a:endParaRPr b="0" i="0" sz="1500" u="none" cap="none" strike="noStrike">
              <a:solidFill>
                <a:schemeClr val="dk2"/>
              </a:solidFill>
              <a:latin typeface="Calibri"/>
              <a:ea typeface="Calibri"/>
              <a:cs typeface="Calibri"/>
              <a:sym typeface="Calibri"/>
            </a:endParaRPr>
          </a:p>
          <a:p>
            <a:pPr indent="0" lvl="0" marL="0" marR="0" rtl="0" algn="l">
              <a:lnSpc>
                <a:spcPct val="100000"/>
              </a:lnSpc>
              <a:spcBef>
                <a:spcPts val="600"/>
              </a:spcBef>
              <a:spcAft>
                <a:spcPts val="600"/>
              </a:spcAft>
              <a:buClr>
                <a:srgbClr val="000000"/>
              </a:buClr>
              <a:buSzPts val="1500"/>
              <a:buFont typeface="Arial"/>
              <a:buNone/>
            </a:pPr>
            <a:r>
              <a:t/>
            </a:r>
            <a:endParaRPr b="0" i="0" sz="1500" u="none" cap="none" strike="noStrike">
              <a:solidFill>
                <a:schemeClr val="dk2"/>
              </a:solidFill>
              <a:latin typeface="Calibri"/>
              <a:ea typeface="Calibri"/>
              <a:cs typeface="Calibri"/>
              <a:sym typeface="Calibri"/>
            </a:endParaRPr>
          </a:p>
        </p:txBody>
      </p:sp>
      <p:pic>
        <p:nvPicPr>
          <p:cNvPr descr="The EU flag" id="215" name="Google Shape;215;g7fd7d1a6ee_5_62"/>
          <p:cNvPicPr preferRelativeResize="0"/>
          <p:nvPr/>
        </p:nvPicPr>
        <p:blipFill rotWithShape="1">
          <a:blip r:embed="rId4">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216" name="Google Shape;216;g7fd7d1a6ee_5_62"/>
          <p:cNvPicPr preferRelativeResize="0"/>
          <p:nvPr/>
        </p:nvPicPr>
        <p:blipFill rotWithShape="1">
          <a:blip r:embed="rId5">
            <a:alphaModFix/>
          </a:blip>
          <a:srcRect b="0" l="0" r="0" t="0"/>
          <a:stretch/>
        </p:blipFill>
        <p:spPr>
          <a:xfrm>
            <a:off x="134736" y="6372839"/>
            <a:ext cx="511811" cy="474346"/>
          </a:xfrm>
          <a:prstGeom prst="rect">
            <a:avLst/>
          </a:prstGeom>
          <a:noFill/>
          <a:ln>
            <a:noFill/>
          </a:ln>
        </p:spPr>
      </p:pic>
      <p:sp>
        <p:nvSpPr>
          <p:cNvPr id="217" name="Google Shape;217;g7fd7d1a6ee_5_62"/>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218" name="Google Shape;218;g7fd7d1a6ee_5_62"/>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Data file types</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19" name="Google Shape;219;g7fd7d1a6ee_5_62"/>
          <p:cNvSpPr txBox="1"/>
          <p:nvPr/>
        </p:nvSpPr>
        <p:spPr>
          <a:xfrm>
            <a:off x="341749" y="603550"/>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sp>
        <p:nvSpPr>
          <p:cNvPr id="220" name="Google Shape;220;g7fd7d1a6ee_5_62"/>
          <p:cNvSpPr/>
          <p:nvPr/>
        </p:nvSpPr>
        <p:spPr>
          <a:xfrm>
            <a:off x="5324000" y="4325675"/>
            <a:ext cx="511800" cy="2418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7fd7d1a6ee_5_62"/>
          <p:cNvSpPr/>
          <p:nvPr/>
        </p:nvSpPr>
        <p:spPr>
          <a:xfrm>
            <a:off x="1673000" y="3595900"/>
            <a:ext cx="881400" cy="2418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2" name="Google Shape;222;g7fd7d1a6ee_5_62"/>
          <p:cNvCxnSpPr>
            <a:stCxn id="220" idx="3"/>
          </p:cNvCxnSpPr>
          <p:nvPr/>
        </p:nvCxnSpPr>
        <p:spPr>
          <a:xfrm flipH="1" rot="10800000">
            <a:off x="5835800" y="3547175"/>
            <a:ext cx="498900" cy="899400"/>
          </a:xfrm>
          <a:prstGeom prst="straightConnector1">
            <a:avLst/>
          </a:prstGeom>
          <a:noFill/>
          <a:ln cap="flat" cmpd="sng" w="38100">
            <a:solidFill>
              <a:srgbClr val="F1C232"/>
            </a:solidFill>
            <a:prstDash val="solid"/>
            <a:round/>
            <a:headEnd len="sm" w="sm" type="none"/>
            <a:tailEnd len="med" w="med" type="triangle"/>
          </a:ln>
        </p:spPr>
      </p:cxnSp>
      <p:cxnSp>
        <p:nvCxnSpPr>
          <p:cNvPr id="223" name="Google Shape;223;g7fd7d1a6ee_5_62"/>
          <p:cNvCxnSpPr>
            <a:stCxn id="221" idx="3"/>
            <a:endCxn id="224" idx="1"/>
          </p:cNvCxnSpPr>
          <p:nvPr/>
        </p:nvCxnSpPr>
        <p:spPr>
          <a:xfrm>
            <a:off x="2554400" y="3716800"/>
            <a:ext cx="776100" cy="501900"/>
          </a:xfrm>
          <a:prstGeom prst="straightConnector1">
            <a:avLst/>
          </a:prstGeom>
          <a:noFill/>
          <a:ln cap="flat" cmpd="sng" w="38100">
            <a:solidFill>
              <a:srgbClr val="F1C232"/>
            </a:solidFill>
            <a:prstDash val="solid"/>
            <a:round/>
            <a:headEnd len="sm" w="sm" type="none"/>
            <a:tailEnd len="med" w="med" type="triangle"/>
          </a:ln>
        </p:spPr>
      </p:cxnSp>
      <p:pic>
        <p:nvPicPr>
          <p:cNvPr id="224" name="Google Shape;224;g7fd7d1a6ee_5_62"/>
          <p:cNvPicPr preferRelativeResize="0"/>
          <p:nvPr/>
        </p:nvPicPr>
        <p:blipFill rotWithShape="1">
          <a:blip r:embed="rId6">
            <a:alphaModFix/>
          </a:blip>
          <a:srcRect b="0" l="0" r="0" t="0"/>
          <a:stretch/>
        </p:blipFill>
        <p:spPr>
          <a:xfrm>
            <a:off x="3330625" y="2572925"/>
            <a:ext cx="5292776" cy="3291325"/>
          </a:xfrm>
          <a:prstGeom prst="rect">
            <a:avLst/>
          </a:prstGeom>
          <a:noFill/>
          <a:ln>
            <a:noFill/>
          </a:ln>
        </p:spPr>
      </p:pic>
      <p:sp>
        <p:nvSpPr>
          <p:cNvPr id="225" name="Google Shape;225;g7fd7d1a6ee_5_62"/>
          <p:cNvSpPr/>
          <p:nvPr/>
        </p:nvSpPr>
        <p:spPr>
          <a:xfrm>
            <a:off x="3330500" y="2572925"/>
            <a:ext cx="5292900" cy="33318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g7fd7d1a6ee_5_62"/>
          <p:cNvPicPr preferRelativeResize="0"/>
          <p:nvPr/>
        </p:nvPicPr>
        <p:blipFill rotWithShape="1">
          <a:blip r:embed="rId7">
            <a:alphaModFix/>
          </a:blip>
          <a:srcRect b="0" l="0" r="0" t="0"/>
          <a:stretch/>
        </p:blipFill>
        <p:spPr>
          <a:xfrm>
            <a:off x="6774363" y="3078638"/>
            <a:ext cx="5000625" cy="800100"/>
          </a:xfrm>
          <a:prstGeom prst="rect">
            <a:avLst/>
          </a:prstGeom>
          <a:noFill/>
          <a:ln>
            <a:noFill/>
          </a:ln>
        </p:spPr>
      </p:pic>
      <p:sp>
        <p:nvSpPr>
          <p:cNvPr id="227" name="Google Shape;227;g7fd7d1a6ee_5_62"/>
          <p:cNvSpPr/>
          <p:nvPr/>
        </p:nvSpPr>
        <p:spPr>
          <a:xfrm>
            <a:off x="6147525" y="5525275"/>
            <a:ext cx="627000" cy="2418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7fd7d1a6ee_5_62"/>
          <p:cNvSpPr/>
          <p:nvPr/>
        </p:nvSpPr>
        <p:spPr>
          <a:xfrm>
            <a:off x="6812400" y="3078650"/>
            <a:ext cx="4962600" cy="8994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9" name="Google Shape;229;g7fd7d1a6ee_5_62"/>
          <p:cNvCxnSpPr>
            <a:stCxn id="227" idx="3"/>
            <a:endCxn id="228" idx="2"/>
          </p:cNvCxnSpPr>
          <p:nvPr/>
        </p:nvCxnSpPr>
        <p:spPr>
          <a:xfrm flipH="1" rot="10800000">
            <a:off x="6774525" y="3978175"/>
            <a:ext cx="2519100" cy="1668000"/>
          </a:xfrm>
          <a:prstGeom prst="straightConnector1">
            <a:avLst/>
          </a:prstGeom>
          <a:noFill/>
          <a:ln cap="flat" cmpd="sng" w="38100">
            <a:solidFill>
              <a:srgbClr val="6AA84F"/>
            </a:solidFill>
            <a:prstDash val="solid"/>
            <a:round/>
            <a:headEnd len="sm" w="sm" type="none"/>
            <a:tailEnd len="med" w="med" type="triangle"/>
          </a:ln>
        </p:spPr>
      </p:cxnSp>
      <p:pic>
        <p:nvPicPr>
          <p:cNvPr id="230" name="Google Shape;230;g7fd7d1a6ee_5_62"/>
          <p:cNvPicPr preferRelativeResize="0"/>
          <p:nvPr/>
        </p:nvPicPr>
        <p:blipFill rotWithShape="1">
          <a:blip r:embed="rId8">
            <a:alphaModFix/>
          </a:blip>
          <a:srcRect b="0" l="0" r="0" t="0"/>
          <a:stretch/>
        </p:blipFill>
        <p:spPr>
          <a:xfrm>
            <a:off x="6812463" y="4278650"/>
            <a:ext cx="4962525" cy="781050"/>
          </a:xfrm>
          <a:prstGeom prst="rect">
            <a:avLst/>
          </a:prstGeom>
          <a:noFill/>
          <a:ln>
            <a:noFill/>
          </a:ln>
        </p:spPr>
      </p:pic>
      <p:sp>
        <p:nvSpPr>
          <p:cNvPr id="231" name="Google Shape;231;g7fd7d1a6ee_5_62"/>
          <p:cNvSpPr/>
          <p:nvPr/>
        </p:nvSpPr>
        <p:spPr>
          <a:xfrm>
            <a:off x="6812400" y="4278725"/>
            <a:ext cx="5075700" cy="7812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g7fd7d1a6ee_5_132"/>
          <p:cNvSpPr/>
          <p:nvPr/>
        </p:nvSpPr>
        <p:spPr>
          <a:xfrm>
            <a:off x="0" y="6277659"/>
            <a:ext cx="12192000" cy="84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37" name="Google Shape;237;g7fd7d1a6ee_5_132"/>
          <p:cNvCxnSpPr/>
          <p:nvPr/>
        </p:nvCxnSpPr>
        <p:spPr>
          <a:xfrm flipH="1" rot="10800000">
            <a:off x="646546" y="-3175"/>
            <a:ext cx="1200" cy="756000"/>
          </a:xfrm>
          <a:prstGeom prst="straightConnector1">
            <a:avLst/>
          </a:prstGeom>
          <a:noFill/>
          <a:ln cap="flat" cmpd="sng" w="19050">
            <a:solidFill>
              <a:schemeClr val="accent1"/>
            </a:solidFill>
            <a:prstDash val="solid"/>
            <a:miter lim="800000"/>
            <a:headEnd len="sm" w="sm" type="none"/>
            <a:tailEnd len="sm" w="sm" type="none"/>
          </a:ln>
        </p:spPr>
      </p:cxnSp>
      <p:cxnSp>
        <p:nvCxnSpPr>
          <p:cNvPr id="238" name="Google Shape;238;g7fd7d1a6ee_5_132"/>
          <p:cNvCxnSpPr/>
          <p:nvPr/>
        </p:nvCxnSpPr>
        <p:spPr>
          <a:xfrm>
            <a:off x="0" y="504825"/>
            <a:ext cx="12192000" cy="0"/>
          </a:xfrm>
          <a:prstGeom prst="straightConnector1">
            <a:avLst/>
          </a:prstGeom>
          <a:noFill/>
          <a:ln cap="flat" cmpd="sng" w="19050">
            <a:solidFill>
              <a:schemeClr val="accent1">
                <a:alpha val="45490"/>
              </a:schemeClr>
            </a:solidFill>
            <a:prstDash val="solid"/>
            <a:miter lim="800000"/>
            <a:headEnd len="sm" w="sm" type="none"/>
            <a:tailEnd len="sm" w="sm" type="none"/>
          </a:ln>
        </p:spPr>
      </p:cxnSp>
      <p:sp>
        <p:nvSpPr>
          <p:cNvPr id="239" name="Google Shape;239;g7fd7d1a6ee_5_132"/>
          <p:cNvSpPr txBox="1"/>
          <p:nvPr/>
        </p:nvSpPr>
        <p:spPr>
          <a:xfrm>
            <a:off x="646546" y="0"/>
            <a:ext cx="11544300" cy="495900"/>
          </a:xfrm>
          <a:prstGeom prst="rect">
            <a:avLst/>
          </a:prstGeom>
          <a:solidFill>
            <a:schemeClr val="dk2"/>
          </a:solid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625"/>
              <a:buFont typeface="Calibri"/>
              <a:buNone/>
            </a:pPr>
            <a:r>
              <a:t/>
            </a:r>
            <a:endParaRPr b="0" i="0" sz="2500" u="none" cap="none" strike="noStrike">
              <a:solidFill>
                <a:srgbClr val="F8F8F8"/>
              </a:solidFill>
              <a:latin typeface="Arial"/>
              <a:ea typeface="Arial"/>
              <a:cs typeface="Arial"/>
              <a:sym typeface="Arial"/>
            </a:endParaRPr>
          </a:p>
        </p:txBody>
      </p:sp>
      <p:sp>
        <p:nvSpPr>
          <p:cNvPr id="240" name="Google Shape;240;g7fd7d1a6ee_5_132"/>
          <p:cNvSpPr txBox="1"/>
          <p:nvPr>
            <p:ph idx="12" type="sldNum"/>
          </p:nvPr>
        </p:nvSpPr>
        <p:spPr>
          <a:xfrm>
            <a:off x="11545454" y="86051"/>
            <a:ext cx="4743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1" name="Google Shape;241;g7fd7d1a6ee_5_132"/>
          <p:cNvSpPr txBox="1"/>
          <p:nvPr/>
        </p:nvSpPr>
        <p:spPr>
          <a:xfrm>
            <a:off x="323850" y="756988"/>
            <a:ext cx="11544300" cy="536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600"/>
              </a:spcAft>
              <a:buClr>
                <a:srgbClr val="000000"/>
              </a:buClr>
              <a:buSzPts val="2200"/>
              <a:buFont typeface="Arial"/>
              <a:buNone/>
            </a:pPr>
            <a:r>
              <a:rPr b="0" i="0" lang="en-US" sz="2200" u="none" cap="none" strike="noStrike">
                <a:solidFill>
                  <a:schemeClr val="dk2"/>
                </a:solidFill>
                <a:latin typeface="Calibri"/>
                <a:ea typeface="Calibri"/>
                <a:cs typeface="Calibri"/>
                <a:sym typeface="Calibri"/>
              </a:rPr>
              <a:t>Pipeline step stores technical specification of the application which will be started on HPC. It points to Gitlab repository, slurm starting script template and specifies data file types needed to start the calculation. </a:t>
            </a:r>
            <a:endParaRPr b="0" i="0" sz="1500" u="none" cap="none" strike="noStrike">
              <a:solidFill>
                <a:schemeClr val="dk2"/>
              </a:solidFill>
              <a:latin typeface="Calibri"/>
              <a:ea typeface="Calibri"/>
              <a:cs typeface="Calibri"/>
              <a:sym typeface="Calibri"/>
            </a:endParaRPr>
          </a:p>
        </p:txBody>
      </p:sp>
      <p:pic>
        <p:nvPicPr>
          <p:cNvPr descr="The EU flag" id="242" name="Google Shape;242;g7fd7d1a6ee_5_132"/>
          <p:cNvPicPr preferRelativeResize="0"/>
          <p:nvPr/>
        </p:nvPicPr>
        <p:blipFill rotWithShape="1">
          <a:blip r:embed="rId3">
            <a:alphaModFix/>
          </a:blip>
          <a:srcRect b="0" l="0" r="0" t="0"/>
          <a:stretch/>
        </p:blipFill>
        <p:spPr>
          <a:xfrm>
            <a:off x="11373813" y="6452578"/>
            <a:ext cx="514350" cy="341630"/>
          </a:xfrm>
          <a:prstGeom prst="rect">
            <a:avLst/>
          </a:prstGeom>
          <a:noFill/>
          <a:ln>
            <a:noFill/>
          </a:ln>
        </p:spPr>
      </p:pic>
      <p:pic>
        <p:nvPicPr>
          <p:cNvPr descr="../../../../PRIMAGE%20-%20Dissemination%20Materials/PRIMAGE%20Logo/Primage%20symbol.jpg" id="243" name="Google Shape;243;g7fd7d1a6ee_5_132"/>
          <p:cNvPicPr preferRelativeResize="0"/>
          <p:nvPr/>
        </p:nvPicPr>
        <p:blipFill rotWithShape="1">
          <a:blip r:embed="rId4">
            <a:alphaModFix/>
          </a:blip>
          <a:srcRect b="0" l="0" r="0" t="0"/>
          <a:stretch/>
        </p:blipFill>
        <p:spPr>
          <a:xfrm>
            <a:off x="134736" y="6372839"/>
            <a:ext cx="511811" cy="474346"/>
          </a:xfrm>
          <a:prstGeom prst="rect">
            <a:avLst/>
          </a:prstGeom>
          <a:noFill/>
          <a:ln>
            <a:noFill/>
          </a:ln>
        </p:spPr>
      </p:pic>
      <p:sp>
        <p:nvSpPr>
          <p:cNvPr id="244" name="Google Shape;244;g7fd7d1a6ee_5_132"/>
          <p:cNvSpPr txBox="1"/>
          <p:nvPr/>
        </p:nvSpPr>
        <p:spPr>
          <a:xfrm>
            <a:off x="8958374" y="6489043"/>
            <a:ext cx="2334000" cy="241800"/>
          </a:xfrm>
          <a:prstGeom prst="rect">
            <a:avLst/>
          </a:prstGeom>
          <a:noFill/>
          <a:ln>
            <a:noFill/>
          </a:ln>
        </p:spPr>
        <p:txBody>
          <a:bodyPr anchorCtr="1" anchor="ctr" bIns="0" lIns="0" spcFirstLastPara="1" rIns="0" wrap="square" tIns="0">
            <a:noAutofit/>
          </a:bodyPr>
          <a:lstStyle/>
          <a:p>
            <a:pPr indent="0" lvl="0" marL="0" marR="0" rtl="0" algn="r">
              <a:lnSpc>
                <a:spcPct val="95000"/>
              </a:lnSpc>
              <a:spcBef>
                <a:spcPts val="0"/>
              </a:spcBef>
              <a:spcAft>
                <a:spcPts val="0"/>
              </a:spcAft>
              <a:buClr>
                <a:srgbClr val="000000"/>
              </a:buClr>
              <a:buSzPts val="1100"/>
              <a:buFont typeface="Arial"/>
              <a:buNone/>
            </a:pPr>
            <a:r>
              <a:rPr b="0" i="0" lang="en-US" sz="1100" u="none" cap="none" strike="noStrike">
                <a:solidFill>
                  <a:schemeClr val="dk2"/>
                </a:solidFill>
                <a:latin typeface="Arial"/>
                <a:ea typeface="Arial"/>
                <a:cs typeface="Arial"/>
                <a:sym typeface="Arial"/>
              </a:rPr>
              <a:t>PRIMAGE Project – GA: 826494</a:t>
            </a:r>
            <a:endParaRPr b="1" i="0" sz="1100" u="none" cap="none" strike="noStrike">
              <a:solidFill>
                <a:schemeClr val="dk2"/>
              </a:solidFill>
              <a:latin typeface="Arial"/>
              <a:ea typeface="Arial"/>
              <a:cs typeface="Arial"/>
              <a:sym typeface="Arial"/>
            </a:endParaRPr>
          </a:p>
        </p:txBody>
      </p:sp>
      <p:sp>
        <p:nvSpPr>
          <p:cNvPr id="245" name="Google Shape;245;g7fd7d1a6ee_5_132"/>
          <p:cNvSpPr txBox="1"/>
          <p:nvPr/>
        </p:nvSpPr>
        <p:spPr>
          <a:xfrm>
            <a:off x="700769" y="47079"/>
            <a:ext cx="10552500" cy="4191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2800"/>
              <a:buFont typeface="Arial"/>
              <a:buNone/>
            </a:pPr>
            <a:r>
              <a:rPr b="0" i="0" lang="en-US" sz="2800" u="none" cap="none" strike="noStrike">
                <a:solidFill>
                  <a:schemeClr val="lt1"/>
                </a:solidFill>
                <a:latin typeface="Arial"/>
                <a:ea typeface="Arial"/>
                <a:cs typeface="Arial"/>
                <a:sym typeface="Arial"/>
              </a:rPr>
              <a:t>Organization in MEE - pipeline step</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chemeClr val="dk1"/>
              </a:buClr>
              <a:buSzPts val="2800"/>
              <a:buFont typeface="Arial"/>
              <a:buNone/>
            </a:pPr>
            <a:r>
              <a:t/>
            </a:r>
            <a:endParaRPr b="0" i="0" sz="2800" u="none" cap="none" strike="noStrike">
              <a:solidFill>
                <a:schemeClr val="lt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0" i="0" sz="2800" u="none" cap="none" strike="noStrike">
              <a:solidFill>
                <a:schemeClr val="lt1"/>
              </a:solidFill>
              <a:latin typeface="Arial"/>
              <a:ea typeface="Arial"/>
              <a:cs typeface="Arial"/>
              <a:sym typeface="Arial"/>
            </a:endParaRPr>
          </a:p>
        </p:txBody>
      </p:sp>
      <p:sp>
        <p:nvSpPr>
          <p:cNvPr id="246" name="Google Shape;246;g7fd7d1a6ee_5_132"/>
          <p:cNvSpPr txBox="1"/>
          <p:nvPr/>
        </p:nvSpPr>
        <p:spPr>
          <a:xfrm>
            <a:off x="323849" y="649825"/>
            <a:ext cx="924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sng" cap="none" strike="noStrike">
              <a:solidFill>
                <a:srgbClr val="F87901"/>
              </a:solidFill>
              <a:latin typeface="Calibri"/>
              <a:ea typeface="Calibri"/>
              <a:cs typeface="Calibri"/>
              <a:sym typeface="Calibri"/>
            </a:endParaRPr>
          </a:p>
        </p:txBody>
      </p:sp>
      <p:pic>
        <p:nvPicPr>
          <p:cNvPr id="247" name="Google Shape;247;g7fd7d1a6ee_5_132"/>
          <p:cNvPicPr preferRelativeResize="0"/>
          <p:nvPr/>
        </p:nvPicPr>
        <p:blipFill rotWithShape="1">
          <a:blip r:embed="rId5">
            <a:alphaModFix/>
          </a:blip>
          <a:srcRect b="0" l="0" r="0" t="0"/>
          <a:stretch/>
        </p:blipFill>
        <p:spPr>
          <a:xfrm>
            <a:off x="92550" y="2865869"/>
            <a:ext cx="5527275" cy="2203751"/>
          </a:xfrm>
          <a:prstGeom prst="rect">
            <a:avLst/>
          </a:prstGeom>
          <a:noFill/>
          <a:ln>
            <a:noFill/>
          </a:ln>
        </p:spPr>
      </p:pic>
      <p:sp>
        <p:nvSpPr>
          <p:cNvPr id="248" name="Google Shape;248;g7fd7d1a6ee_5_132"/>
          <p:cNvSpPr/>
          <p:nvPr/>
        </p:nvSpPr>
        <p:spPr>
          <a:xfrm>
            <a:off x="2156425" y="3922650"/>
            <a:ext cx="962700" cy="3651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9" name="Google Shape;249;g7fd7d1a6ee_5_132"/>
          <p:cNvCxnSpPr>
            <a:stCxn id="248" idx="3"/>
          </p:cNvCxnSpPr>
          <p:nvPr/>
        </p:nvCxnSpPr>
        <p:spPr>
          <a:xfrm>
            <a:off x="3119125" y="4105200"/>
            <a:ext cx="240300" cy="846300"/>
          </a:xfrm>
          <a:prstGeom prst="straightConnector1">
            <a:avLst/>
          </a:prstGeom>
          <a:noFill/>
          <a:ln cap="flat" cmpd="sng" w="38100">
            <a:solidFill>
              <a:srgbClr val="F1C232"/>
            </a:solidFill>
            <a:prstDash val="solid"/>
            <a:round/>
            <a:headEnd len="sm" w="sm" type="none"/>
            <a:tailEnd len="med" w="med" type="triangle"/>
          </a:ln>
        </p:spPr>
      </p:cxnSp>
      <p:pic>
        <p:nvPicPr>
          <p:cNvPr id="250" name="Google Shape;250;g7fd7d1a6ee_5_132"/>
          <p:cNvPicPr preferRelativeResize="0"/>
          <p:nvPr/>
        </p:nvPicPr>
        <p:blipFill rotWithShape="1">
          <a:blip r:embed="rId6">
            <a:alphaModFix/>
          </a:blip>
          <a:srcRect b="0" l="0" r="0" t="0"/>
          <a:stretch/>
        </p:blipFill>
        <p:spPr>
          <a:xfrm>
            <a:off x="3430325" y="2327652"/>
            <a:ext cx="6319075" cy="3439425"/>
          </a:xfrm>
          <a:prstGeom prst="rect">
            <a:avLst/>
          </a:prstGeom>
          <a:noFill/>
          <a:ln>
            <a:noFill/>
          </a:ln>
        </p:spPr>
      </p:pic>
      <p:cxnSp>
        <p:nvCxnSpPr>
          <p:cNvPr id="251" name="Google Shape;251;g7fd7d1a6ee_5_132"/>
          <p:cNvCxnSpPr>
            <a:stCxn id="252" idx="3"/>
          </p:cNvCxnSpPr>
          <p:nvPr/>
        </p:nvCxnSpPr>
        <p:spPr>
          <a:xfrm flipH="1" rot="10800000">
            <a:off x="7600725" y="3590875"/>
            <a:ext cx="1256400" cy="1934400"/>
          </a:xfrm>
          <a:prstGeom prst="straightConnector1">
            <a:avLst/>
          </a:prstGeom>
          <a:noFill/>
          <a:ln cap="flat" cmpd="sng" w="38100">
            <a:solidFill>
              <a:srgbClr val="6AA84F"/>
            </a:solidFill>
            <a:prstDash val="solid"/>
            <a:round/>
            <a:headEnd len="sm" w="sm" type="none"/>
            <a:tailEnd len="med" w="med" type="triangle"/>
          </a:ln>
        </p:spPr>
      </p:cxnSp>
      <p:sp>
        <p:nvSpPr>
          <p:cNvPr id="253" name="Google Shape;253;g7fd7d1a6ee_5_132"/>
          <p:cNvSpPr/>
          <p:nvPr/>
        </p:nvSpPr>
        <p:spPr>
          <a:xfrm>
            <a:off x="3430275" y="2327650"/>
            <a:ext cx="6319200" cy="33987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g7fd7d1a6ee_5_132"/>
          <p:cNvPicPr preferRelativeResize="0"/>
          <p:nvPr/>
        </p:nvPicPr>
        <p:blipFill rotWithShape="1">
          <a:blip r:embed="rId7">
            <a:alphaModFix/>
          </a:blip>
          <a:srcRect b="0" l="0" r="0" t="0"/>
          <a:stretch/>
        </p:blipFill>
        <p:spPr>
          <a:xfrm>
            <a:off x="5565392" y="1693675"/>
            <a:ext cx="6129434" cy="1902225"/>
          </a:xfrm>
          <a:prstGeom prst="rect">
            <a:avLst/>
          </a:prstGeom>
          <a:noFill/>
          <a:ln>
            <a:noFill/>
          </a:ln>
        </p:spPr>
      </p:pic>
      <p:sp>
        <p:nvSpPr>
          <p:cNvPr id="252" name="Google Shape;252;g7fd7d1a6ee_5_132"/>
          <p:cNvSpPr/>
          <p:nvPr/>
        </p:nvSpPr>
        <p:spPr>
          <a:xfrm>
            <a:off x="6638025" y="5404375"/>
            <a:ext cx="962700" cy="2418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7fd7d1a6ee_5_132"/>
          <p:cNvSpPr/>
          <p:nvPr/>
        </p:nvSpPr>
        <p:spPr>
          <a:xfrm>
            <a:off x="5565400" y="1693675"/>
            <a:ext cx="6129300" cy="19023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6" name="Google Shape;256;g7fd7d1a6ee_5_132"/>
          <p:cNvPicPr preferRelativeResize="0"/>
          <p:nvPr/>
        </p:nvPicPr>
        <p:blipFill rotWithShape="1">
          <a:blip r:embed="rId8">
            <a:alphaModFix/>
          </a:blip>
          <a:srcRect b="0" l="0" r="0" t="0"/>
          <a:stretch/>
        </p:blipFill>
        <p:spPr>
          <a:xfrm>
            <a:off x="2897161" y="1683825"/>
            <a:ext cx="2480389" cy="1902225"/>
          </a:xfrm>
          <a:prstGeom prst="rect">
            <a:avLst/>
          </a:prstGeom>
          <a:noFill/>
          <a:ln>
            <a:noFill/>
          </a:ln>
        </p:spPr>
      </p:pic>
      <p:sp>
        <p:nvSpPr>
          <p:cNvPr id="257" name="Google Shape;257;g7fd7d1a6ee_5_132"/>
          <p:cNvSpPr/>
          <p:nvPr/>
        </p:nvSpPr>
        <p:spPr>
          <a:xfrm>
            <a:off x="4461125" y="4204625"/>
            <a:ext cx="869700" cy="302700"/>
          </a:xfrm>
          <a:prstGeom prst="rect">
            <a:avLst/>
          </a:pr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7fd7d1a6ee_5_132"/>
          <p:cNvSpPr/>
          <p:nvPr/>
        </p:nvSpPr>
        <p:spPr>
          <a:xfrm>
            <a:off x="2897150" y="1683825"/>
            <a:ext cx="2480400" cy="1902300"/>
          </a:xfrm>
          <a:prstGeom prst="rect">
            <a:avLst/>
          </a:pr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9" name="Google Shape;259;g7fd7d1a6ee_5_132"/>
          <p:cNvCxnSpPr>
            <a:stCxn id="257" idx="0"/>
            <a:endCxn id="258" idx="2"/>
          </p:cNvCxnSpPr>
          <p:nvPr/>
        </p:nvCxnSpPr>
        <p:spPr>
          <a:xfrm rot="10800000">
            <a:off x="4137275" y="3586025"/>
            <a:ext cx="758700" cy="618600"/>
          </a:xfrm>
          <a:prstGeom prst="straightConnector1">
            <a:avLst/>
          </a:prstGeom>
          <a:noFill/>
          <a:ln cap="flat" cmpd="sng" w="38100">
            <a:solidFill>
              <a:srgbClr val="6D9EEB"/>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2019-01-27T20:22:14Z</dcterms:created>
  <dc:creator>Writer .</dc:creator>
</cp:coreProperties>
</file>