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17" r:id="rId3"/>
    <p:sldId id="464" r:id="rId4"/>
    <p:sldId id="539" r:id="rId5"/>
    <p:sldId id="528" r:id="rId6"/>
    <p:sldId id="477" r:id="rId7"/>
    <p:sldId id="490" r:id="rId8"/>
    <p:sldId id="494" r:id="rId9"/>
    <p:sldId id="505" r:id="rId10"/>
    <p:sldId id="506" r:id="rId11"/>
    <p:sldId id="540" r:id="rId12"/>
    <p:sldId id="541" r:id="rId13"/>
    <p:sldId id="537" r:id="rId14"/>
    <p:sldId id="542" r:id="rId15"/>
    <p:sldId id="538" r:id="rId16"/>
    <p:sldId id="533" r:id="rId17"/>
    <p:sldId id="534" r:id="rId18"/>
    <p:sldId id="535" r:id="rId19"/>
    <p:sldId id="536" r:id="rId20"/>
    <p:sldId id="524" r:id="rId21"/>
    <p:sldId id="519" r:id="rId22"/>
    <p:sldId id="443" r:id="rId2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E0ECDB-0C93-4AF4-8452-190BED98D505}">
          <p14:sldIdLst>
            <p14:sldId id="256"/>
            <p14:sldId id="517"/>
            <p14:sldId id="464"/>
            <p14:sldId id="539"/>
            <p14:sldId id="528"/>
            <p14:sldId id="477"/>
            <p14:sldId id="490"/>
            <p14:sldId id="494"/>
          </p14:sldIdLst>
        </p14:section>
        <p14:section name="Untitled Section" id="{D8FA655D-D8CE-4CFA-92D8-A3F219B2133D}">
          <p14:sldIdLst>
            <p14:sldId id="505"/>
            <p14:sldId id="506"/>
            <p14:sldId id="540"/>
            <p14:sldId id="541"/>
            <p14:sldId id="537"/>
            <p14:sldId id="542"/>
            <p14:sldId id="538"/>
            <p14:sldId id="533"/>
            <p14:sldId id="534"/>
            <p14:sldId id="535"/>
            <p14:sldId id="536"/>
            <p14:sldId id="524"/>
            <p14:sldId id="519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F7803"/>
    <a:srgbClr val="996633"/>
    <a:srgbClr val="A834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450" autoAdjust="0"/>
  </p:normalViewPr>
  <p:slideViewPr>
    <p:cSldViewPr snapToObjects="1">
      <p:cViewPr varScale="1">
        <p:scale>
          <a:sx n="107" d="100"/>
          <a:sy n="107" d="100"/>
        </p:scale>
        <p:origin x="127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1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ED8128-71BF-48AF-9DA3-4EAA137CC5E7}" type="datetimeFigureOut">
              <a:rPr lang="es-ES"/>
              <a:pPr>
                <a:defRPr/>
              </a:pPr>
              <a:t>28/06/2017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34AA28-0F91-4556-B447-48CD8FEDB7F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66661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F9A492-EC41-4D3B-AE8C-A9C55A3C6D1A}" type="datetimeFigureOut">
              <a:rPr lang="en-GB"/>
              <a:pPr>
                <a:defRPr/>
              </a:pPr>
              <a:t>28/06/2017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6C97DD3-7A1E-437D-8518-174108021D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7130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8558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4452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CCDB84DD-ED52-401E-A24B-29A9BE42624A}" type="slidenum">
              <a:rPr lang="en-GB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390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10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859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6227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7713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4491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7827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6077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604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943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23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1"/>
            <a:ext cx="2057400" cy="304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436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95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22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967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283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418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15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36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4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39863" y="24130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8" name="Picture 7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" y="29763"/>
            <a:ext cx="1089583" cy="73494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668344" y="6615417"/>
            <a:ext cx="1224136" cy="21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ED9C510-15E0-442B-90E8-004B0F57896A}" type="slidenum">
              <a:rPr lang="en-US" sz="1000" smtClean="0"/>
              <a:pPr algn="r">
                <a:defRPr/>
              </a:pPr>
              <a:t>‹#›</a:t>
            </a:fld>
            <a:endParaRPr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85786" y="6492306"/>
            <a:ext cx="7456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i="1" dirty="0" err="1"/>
              <a:t>EurValve</a:t>
            </a:r>
            <a:r>
              <a:rPr lang="pl-PL" sz="1000" b="1" i="1" baseline="0" dirty="0"/>
              <a:t> </a:t>
            </a:r>
            <a:r>
              <a:rPr lang="pl-PL" sz="1000" b="1" i="1" baseline="0" dirty="0" smtClean="0"/>
              <a:t>Project Meeting</a:t>
            </a:r>
            <a:r>
              <a:rPr lang="pl-PL" sz="1000" b="0" i="1" baseline="0" dirty="0" smtClean="0"/>
              <a:t>,</a:t>
            </a:r>
            <a:r>
              <a:rPr lang="pl-PL" sz="1000" b="1" i="1" baseline="0" dirty="0" smtClean="0"/>
              <a:t> </a:t>
            </a:r>
            <a:r>
              <a:rPr lang="en-US" sz="1000" dirty="0" smtClean="0"/>
              <a:t> </a:t>
            </a:r>
            <a:r>
              <a:rPr lang="pl-PL" sz="1000" dirty="0" smtClean="0"/>
              <a:t>Berlin,</a:t>
            </a:r>
            <a:r>
              <a:rPr lang="pl-PL" sz="1000" baseline="0" dirty="0" smtClean="0"/>
              <a:t> 29-30 </a:t>
            </a:r>
            <a:r>
              <a:rPr lang="pl-PL" sz="1000" baseline="0" dirty="0" err="1" smtClean="0"/>
              <a:t>June</a:t>
            </a:r>
            <a:r>
              <a:rPr lang="pl-PL" sz="1000" dirty="0" smtClean="0"/>
              <a:t> </a:t>
            </a:r>
            <a:r>
              <a:rPr lang="pl-PL" sz="1000" dirty="0"/>
              <a:t>2017</a:t>
            </a:r>
            <a:endParaRPr lang="en-US" sz="1000" dirty="0"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36" y="29763"/>
            <a:ext cx="990804" cy="7679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1" r:id="rId8"/>
    <p:sldLayoutId id="2147483702" r:id="rId9"/>
    <p:sldLayoutId id="2147483703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ice.cyfronet.p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ph.cyfronet.pl/tutorial/doku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s3.surfsara.n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alve.cyfronet.pl/" TargetMode="External"/><Relationship Id="rId2" Type="http://schemas.openxmlformats.org/officeDocument/2006/relationships/hyperlink" Target="http://dice.cyfronet.pl/projects/details/EurValv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iles.valve.cyfronet.pl/webdav" TargetMode="External"/><Relationship Id="rId5" Type="http://schemas.openxmlformats.org/officeDocument/2006/relationships/hyperlink" Target="https://files.valve.cyfronet.pl/" TargetMode="External"/><Relationship Id="rId4" Type="http://schemas.openxmlformats.org/officeDocument/2006/relationships/hyperlink" Target="https://valve.cyfronet.pl/users/sign_u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ice.cyfronet.pl/" TargetMode="External"/><Relationship Id="rId2" Type="http://schemas.openxmlformats.org/officeDocument/2006/relationships/hyperlink" Target="http://www.eurvalve.e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ctrTitle"/>
          </p:nvPr>
        </p:nvSpPr>
        <p:spPr>
          <a:xfrm>
            <a:off x="502938" y="785794"/>
            <a:ext cx="8136904" cy="1470025"/>
          </a:xfrm>
        </p:spPr>
        <p:txBody>
          <a:bodyPr/>
          <a:lstStyle/>
          <a:p>
            <a:pPr eaLnBrk="1" hangingPunct="1"/>
            <a:r>
              <a:rPr lang="pl-PL" altLang="en-US" dirty="0" smtClean="0"/>
              <a:t>Model </a:t>
            </a:r>
            <a:r>
              <a:rPr lang="pl-PL" altLang="en-US" dirty="0" err="1" smtClean="0"/>
              <a:t>Execution</a:t>
            </a:r>
            <a:r>
              <a:rPr lang="pl-PL" altLang="en-US" dirty="0" smtClean="0"/>
              <a:t> Environment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800" dirty="0"/>
              <a:t>Current </a:t>
            </a:r>
            <a:r>
              <a:rPr lang="en-US" altLang="en-US" sz="2800" dirty="0" smtClean="0"/>
              <a:t>status</a:t>
            </a:r>
            <a:r>
              <a:rPr lang="pl-PL" altLang="en-US" sz="2800" dirty="0"/>
              <a:t> </a:t>
            </a:r>
            <a:r>
              <a:rPr lang="pl-PL" altLang="en-US" sz="2800" dirty="0" smtClean="0"/>
              <a:t>of the WP2</a:t>
            </a:r>
            <a:r>
              <a:rPr lang="en-US" altLang="en-US" sz="2800" dirty="0"/>
              <a:t> Infrastructure </a:t>
            </a:r>
            <a:r>
              <a:rPr lang="en-US" altLang="en-US" sz="2800" dirty="0" smtClean="0"/>
              <a:t>Platform</a:t>
            </a:r>
            <a:r>
              <a:rPr lang="pl-PL" altLang="en-US" sz="2800" dirty="0" smtClean="0"/>
              <a:t>  </a:t>
            </a:r>
            <a:endParaRPr lang="en-US" alt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85786" y="2571744"/>
            <a:ext cx="7854056" cy="32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Marian </a:t>
            </a:r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Bubak</a:t>
            </a:r>
            <a:r>
              <a:rPr lang="pl-PL" sz="2000" baseline="30000" dirty="0" smtClean="0"/>
              <a:t>1</a:t>
            </a:r>
            <a:r>
              <a:rPr lang="pl-PL" sz="2000" dirty="0" smtClean="0"/>
              <a:t>, </a:t>
            </a:r>
          </a:p>
          <a:p>
            <a:pPr eaLnBrk="1" hangingPunct="1"/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Daniel Harężlak</a:t>
            </a:r>
            <a:r>
              <a:rPr lang="pl-PL" altLang="en-US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pl-PL" sz="2000" dirty="0" smtClean="0"/>
              <a:t>, </a:t>
            </a:r>
            <a:r>
              <a:rPr lang="pl-PL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Marek Kasztelnik</a:t>
            </a:r>
            <a:r>
              <a:rPr lang="pl-PL" altLang="en-US" sz="2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pl-PL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Piotr Nowakowski</a:t>
            </a:r>
            <a:r>
              <a:rPr lang="pl-PL" altLang="en-US" sz="2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Steven Wood</a:t>
            </a:r>
            <a:r>
              <a:rPr lang="pl-PL" altLang="en-US" sz="2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pl-PL" sz="2000" dirty="0" smtClean="0"/>
              <a:t>,</a:t>
            </a:r>
          </a:p>
          <a:p>
            <a:pPr eaLnBrk="1" hangingPunct="1"/>
            <a:r>
              <a:rPr lang="pl-PL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nd </a:t>
            </a:r>
          </a:p>
          <a:p>
            <a:pPr eaLnBrk="1" hangingPunct="1"/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Tomasz</a:t>
            </a:r>
            <a:r>
              <a:rPr lang="pl-PL" sz="2000" dirty="0" smtClean="0"/>
              <a:t> </a:t>
            </a:r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Bartyński</a:t>
            </a:r>
            <a:r>
              <a:rPr lang="pl-PL" altLang="en-US" sz="2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pl-PL" sz="2000" dirty="0" smtClean="0"/>
              <a:t>, </a:t>
            </a:r>
            <a:r>
              <a:rPr lang="pl-PL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Tomasz </a:t>
            </a:r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Gubala</a:t>
            </a:r>
            <a:r>
              <a:rPr lang="pl-PL" altLang="en-US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pl-PL" sz="2000" dirty="0" smtClean="0"/>
              <a:t>, </a:t>
            </a:r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Maciej </a:t>
            </a:r>
            <a:r>
              <a:rPr lang="pl-PL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Malawski</a:t>
            </a:r>
            <a:r>
              <a:rPr lang="pl-PL" sz="2000" baseline="30000" dirty="0"/>
              <a:t>1</a:t>
            </a:r>
            <a:r>
              <a:rPr lang="pl-PL" sz="2000" dirty="0"/>
              <a:t>, </a:t>
            </a:r>
            <a:r>
              <a:rPr lang="pl-PL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</a:t>
            </a:r>
            <a:r>
              <a:rPr lang="pl-PL" sz="2000" dirty="0"/>
              <a:t> </a:t>
            </a:r>
            <a:r>
              <a:rPr lang="pl-PL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Meizner</a:t>
            </a:r>
            <a:r>
              <a:rPr lang="pl-PL" altLang="en-US" sz="2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pl-PL" sz="2000" dirty="0" smtClean="0"/>
              <a:t>, </a:t>
            </a:r>
            <a:endParaRPr lang="pl-PL" sz="2000" baseline="30000" dirty="0"/>
          </a:p>
          <a:p>
            <a:pPr eaLnBrk="1" hangingPunct="1"/>
            <a:endParaRPr lang="es-ES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2400" baseline="30000" dirty="0" smtClean="0"/>
              <a:t>1</a:t>
            </a:r>
            <a:r>
              <a:rPr lang="en-GB" sz="2400" dirty="0" smtClean="0"/>
              <a:t>ACC </a:t>
            </a:r>
            <a:r>
              <a:rPr lang="en-GB" sz="2400" dirty="0" err="1"/>
              <a:t>Cyfronet</a:t>
            </a:r>
            <a:r>
              <a:rPr lang="en-GB" sz="2400" dirty="0"/>
              <a:t> AGH, Krakow, Poland</a:t>
            </a:r>
            <a:endParaRPr lang="pl-PL" sz="2400" dirty="0"/>
          </a:p>
          <a:p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http://dice.cyfronet.pl/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l-PL" sz="2400" dirty="0"/>
          </a:p>
          <a:p>
            <a:r>
              <a:rPr lang="pl-PL" sz="2400" baseline="30000" dirty="0"/>
              <a:t/>
            </a:r>
            <a:br>
              <a:rPr lang="pl-PL" sz="2400" baseline="30000" dirty="0"/>
            </a:br>
            <a:r>
              <a:rPr lang="pl-PL" sz="2400" baseline="30000" dirty="0"/>
              <a:t>2</a:t>
            </a:r>
            <a:r>
              <a:rPr lang="en-GB" sz="2400" dirty="0" smtClean="0"/>
              <a:t>Scientific </a:t>
            </a:r>
            <a:r>
              <a:rPr lang="en-GB" sz="2400" dirty="0"/>
              <a:t>Computing, </a:t>
            </a:r>
            <a:r>
              <a:rPr lang="en-GB" sz="2400" dirty="0" err="1"/>
              <a:t>Dep</a:t>
            </a:r>
            <a:r>
              <a:rPr lang="pl-PL" sz="2400" dirty="0" err="1"/>
              <a:t>artmen</a:t>
            </a:r>
            <a:r>
              <a:rPr lang="en-GB" sz="2400" dirty="0"/>
              <a:t>t of Medical Physics, Sheffield Teaching Hospitals, UK</a:t>
            </a:r>
            <a:endParaRPr lang="en-US" alt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4214818"/>
            <a:ext cx="781537" cy="836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-1260648" y="1844824"/>
            <a:ext cx="7071840" cy="72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436620" y="1095675"/>
            <a:ext cx="8137080" cy="4781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ctr"/>
          <a:lstStyle/>
          <a:p>
            <a:pPr algn="ctr"/>
            <a:r>
              <a:rPr lang="en-US" sz="2400" dirty="0"/>
              <a:t/>
            </a:r>
            <a:br>
              <a:rPr lang="en-US" sz="2400" dirty="0"/>
            </a:br>
            <a:r>
              <a:rPr lang="en-US" sz="3600" dirty="0"/>
              <a:t>Computation execution diff</a:t>
            </a:r>
            <a:endParaRPr lang="pl-PL" sz="2400" dirty="0"/>
          </a:p>
          <a:p>
            <a:endParaRPr lang="en-US" sz="2400" dirty="0"/>
          </a:p>
          <a:p>
            <a:r>
              <a:rPr lang="en-US" sz="2400" b="1" dirty="0"/>
              <a:t>Goal:</a:t>
            </a:r>
            <a:r>
              <a:rPr lang="en-US" sz="2400" dirty="0"/>
              <a:t> an adequate tool for model developers to compare two different model executions, </a:t>
            </a:r>
            <a:r>
              <a:rPr lang="pl-PL" sz="2400" dirty="0"/>
              <a:t>revealing any </a:t>
            </a:r>
            <a:r>
              <a:rPr lang="en-US" sz="2400" dirty="0"/>
              <a:t>changes </a:t>
            </a:r>
            <a:r>
              <a:rPr lang="pl-PL" sz="2400" dirty="0"/>
              <a:t>along with their impact on </a:t>
            </a:r>
            <a:r>
              <a:rPr lang="en-US" sz="2400" dirty="0"/>
              <a:t>results.</a:t>
            </a:r>
            <a:endParaRPr lang="pl-PL" sz="2400" dirty="0"/>
          </a:p>
          <a:p>
            <a:endParaRPr lang="en-US" sz="2400" dirty="0"/>
          </a:p>
          <a:p>
            <a:r>
              <a:rPr lang="en-US" sz="2400" b="1" dirty="0"/>
              <a:t>Supported ideas: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Modelling quality improvement tracking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Dedicated comparison software for specific types of results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Easier problem detection and manual validation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439863" y="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 </a:t>
            </a:r>
            <a:r>
              <a:rPr lang="pl-PL" sz="3200" dirty="0" smtClean="0"/>
              <a:t>New</a:t>
            </a:r>
            <a:r>
              <a:rPr lang="en-US" sz="3200" dirty="0" smtClean="0"/>
              <a:t> </a:t>
            </a:r>
            <a:r>
              <a:rPr lang="pl-PL" sz="3200" dirty="0"/>
              <a:t>f</a:t>
            </a:r>
            <a:r>
              <a:rPr lang="en-US" sz="3200" dirty="0" err="1"/>
              <a:t>unctionality</a:t>
            </a:r>
            <a:r>
              <a:rPr lang="en-US" sz="3200" dirty="0"/>
              <a:t> </a:t>
            </a:r>
            <a:r>
              <a:rPr lang="pl-PL" sz="3200" dirty="0"/>
              <a:t>of</a:t>
            </a:r>
            <a:r>
              <a:rPr lang="en-US" sz="3200" dirty="0"/>
              <a:t> MEE</a:t>
            </a:r>
            <a:r>
              <a:rPr lang="pl-PL" sz="3200" dirty="0"/>
              <a:t> (</a:t>
            </a:r>
            <a:r>
              <a:rPr lang="pl-PL" sz="3200" dirty="0" smtClean="0"/>
              <a:t>2/4)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68493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439863" y="0"/>
            <a:ext cx="65151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pl-PL" sz="3200" dirty="0"/>
              <a:t>New</a:t>
            </a:r>
            <a:r>
              <a:rPr lang="en-US" sz="3200" dirty="0"/>
              <a:t> </a:t>
            </a:r>
            <a:r>
              <a:rPr lang="pl-PL" sz="3200" dirty="0"/>
              <a:t>f</a:t>
            </a:r>
            <a:r>
              <a:rPr lang="en-US" sz="3200" dirty="0" err="1"/>
              <a:t>unctionality</a:t>
            </a:r>
            <a:r>
              <a:rPr lang="en-US" sz="3200" dirty="0"/>
              <a:t> </a:t>
            </a:r>
            <a:r>
              <a:rPr lang="pl-PL" sz="3200" dirty="0"/>
              <a:t>of</a:t>
            </a:r>
            <a:r>
              <a:rPr lang="en-US" sz="3200" dirty="0"/>
              <a:t> MEE</a:t>
            </a:r>
            <a:r>
              <a:rPr lang="pl-PL" sz="3200" dirty="0"/>
              <a:t> </a:t>
            </a:r>
            <a:r>
              <a:rPr lang="pl-PL" sz="3200" dirty="0" smtClean="0"/>
              <a:t>(3/4)</a:t>
            </a:r>
            <a:endParaRPr lang="en-US" sz="320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dirty="0"/>
              <a:t>New </a:t>
            </a:r>
            <a:r>
              <a:rPr lang="pl-PL" sz="3600" dirty="0" err="1"/>
              <a:t>functionality</a:t>
            </a:r>
            <a:r>
              <a:rPr lang="pl-PL" sz="3600" dirty="0"/>
              <a:t> of the </a:t>
            </a:r>
            <a:r>
              <a:rPr lang="en-US" sz="3600" dirty="0"/>
              <a:t>File Store</a:t>
            </a:r>
            <a:endParaRPr lang="pl-PL" sz="3600" dirty="0" smtClean="0">
              <a:latin typeface="+mj-lt"/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sz="2800" dirty="0">
              <a:latin typeface="+mj-lt"/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j-lt"/>
                <a:ea typeface="Times New Roman"/>
              </a:rPr>
              <a:t>Mounting </a:t>
            </a:r>
            <a:r>
              <a:rPr lang="en-US" sz="2400" dirty="0" smtClean="0">
                <a:latin typeface="+mj-lt"/>
                <a:ea typeface="Times New Roman"/>
              </a:rPr>
              <a:t>File Store under Windows and Linux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+mj-lt"/>
                <a:ea typeface="Times New Roman"/>
              </a:rPr>
              <a:t>No extra dependencies needed under Windows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latin typeface="+mj-lt"/>
                <a:ea typeface="Times New Roman"/>
              </a:rPr>
              <a:t>EurValve</a:t>
            </a:r>
            <a:r>
              <a:rPr lang="en-US" sz="2000" dirty="0" smtClean="0">
                <a:latin typeface="+mj-lt"/>
                <a:ea typeface="Times New Roman"/>
              </a:rPr>
              <a:t> portal account required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a typeface="Times New Roman"/>
              </a:rPr>
              <a:t>Potential </a:t>
            </a:r>
            <a:r>
              <a:rPr lang="en-US" sz="2400" dirty="0">
                <a:ea typeface="Times New Roman"/>
              </a:rPr>
              <a:t>use cases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Times New Roman"/>
              </a:rPr>
              <a:t>Access to </a:t>
            </a:r>
            <a:r>
              <a:rPr lang="en-US" sz="2000" dirty="0" err="1">
                <a:ea typeface="Times New Roman"/>
              </a:rPr>
              <a:t>EurValve</a:t>
            </a:r>
            <a:r>
              <a:rPr lang="en-US" sz="2000" dirty="0">
                <a:ea typeface="Times New Roman"/>
              </a:rPr>
              <a:t> file resources with native Windows and Linux clients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Times New Roman"/>
              </a:rPr>
              <a:t>Mounting </a:t>
            </a:r>
            <a:r>
              <a:rPr lang="en-US" sz="2000" dirty="0" err="1">
                <a:ea typeface="Times New Roman"/>
              </a:rPr>
              <a:t>EurValve</a:t>
            </a:r>
            <a:r>
              <a:rPr lang="en-US" sz="2000" dirty="0">
                <a:ea typeface="Times New Roman"/>
              </a:rPr>
              <a:t> file resources to be used by other </a:t>
            </a:r>
            <a:r>
              <a:rPr lang="en-US" sz="2000" dirty="0" smtClean="0">
                <a:ea typeface="Times New Roman"/>
              </a:rPr>
              <a:t>services</a:t>
            </a:r>
            <a:endParaRPr lang="en-US" sz="2000" dirty="0" smtClean="0">
              <a:latin typeface="+mj-lt"/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l-PL" sz="2400" dirty="0" err="1" smtClean="0">
                <a:latin typeface="+mj-lt"/>
                <a:ea typeface="Times New Roman"/>
              </a:rPr>
              <a:t>Planned</a:t>
            </a:r>
            <a:r>
              <a:rPr lang="pl-PL" sz="2400" dirty="0" smtClean="0">
                <a:latin typeface="+mj-lt"/>
                <a:ea typeface="Times New Roman"/>
              </a:rPr>
              <a:t> i</a:t>
            </a:r>
            <a:r>
              <a:rPr lang="en-US" sz="2400" dirty="0" err="1" smtClean="0">
                <a:latin typeface="+mj-lt"/>
                <a:ea typeface="Times New Roman"/>
              </a:rPr>
              <a:t>mplementation</a:t>
            </a:r>
            <a:r>
              <a:rPr lang="en-US" sz="2400" dirty="0" smtClean="0">
                <a:latin typeface="+mj-lt"/>
                <a:ea typeface="Times New Roman"/>
              </a:rPr>
              <a:t> tasks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+mj-lt"/>
                <a:ea typeface="Times New Roman"/>
              </a:rPr>
              <a:t>Extend </a:t>
            </a:r>
            <a:r>
              <a:rPr lang="en-US" sz="2000" dirty="0" err="1" smtClean="0">
                <a:latin typeface="+mj-lt"/>
                <a:ea typeface="Times New Roman"/>
              </a:rPr>
              <a:t>EurValve</a:t>
            </a:r>
            <a:r>
              <a:rPr lang="en-US" sz="2000" dirty="0" smtClean="0">
                <a:latin typeface="+mj-lt"/>
                <a:ea typeface="Times New Roman"/>
              </a:rPr>
              <a:t> portal policy management API with policy move and copy operations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+mj-lt"/>
                <a:ea typeface="Times New Roman"/>
              </a:rPr>
              <a:t>Integrate File Store with the extended portal’s </a:t>
            </a:r>
            <a:r>
              <a:rPr lang="pl-PL" sz="2000" dirty="0" smtClean="0">
                <a:latin typeface="+mj-lt"/>
                <a:ea typeface="Times New Roman"/>
              </a:rPr>
              <a:t>policy </a:t>
            </a:r>
            <a:r>
              <a:rPr lang="en-US" sz="2000" dirty="0" smtClean="0">
                <a:latin typeface="+mj-lt"/>
                <a:ea typeface="Times New Roman"/>
              </a:rPr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1249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439863" y="0"/>
            <a:ext cx="6515100" cy="1143000"/>
          </a:xfrm>
        </p:spPr>
        <p:txBody>
          <a:bodyPr>
            <a:normAutofit/>
          </a:bodyPr>
          <a:lstStyle/>
          <a:p>
            <a:r>
              <a:rPr lang="pl-PL" sz="3200" dirty="0"/>
              <a:t>New</a:t>
            </a:r>
            <a:r>
              <a:rPr lang="en-US" sz="3200" dirty="0"/>
              <a:t> </a:t>
            </a:r>
            <a:r>
              <a:rPr lang="pl-PL" sz="3200" dirty="0"/>
              <a:t>f</a:t>
            </a:r>
            <a:r>
              <a:rPr lang="en-US" sz="3200" dirty="0" err="1"/>
              <a:t>unctionality</a:t>
            </a:r>
            <a:r>
              <a:rPr lang="en-US" sz="3200" dirty="0"/>
              <a:t> </a:t>
            </a:r>
            <a:r>
              <a:rPr lang="pl-PL" sz="3200" dirty="0"/>
              <a:t>of</a:t>
            </a:r>
            <a:r>
              <a:rPr lang="en-US" sz="3200" dirty="0"/>
              <a:t> MEE</a:t>
            </a:r>
            <a:r>
              <a:rPr lang="pl-PL" sz="3200" dirty="0"/>
              <a:t> </a:t>
            </a:r>
            <a:r>
              <a:rPr lang="pl-PL" sz="3200" dirty="0" smtClean="0"/>
              <a:t>(4/4)</a:t>
            </a:r>
            <a:endParaRPr lang="en-US" sz="320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609600" y="1196752"/>
            <a:ext cx="8229600" cy="508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dirty="0"/>
              <a:t>V</a:t>
            </a:r>
            <a:r>
              <a:rPr lang="en-US" sz="3600" dirty="0" err="1"/>
              <a:t>isualizatio</a:t>
            </a:r>
            <a:r>
              <a:rPr lang="pl-PL" sz="3600" dirty="0"/>
              <a:t>n</a:t>
            </a:r>
            <a:r>
              <a:rPr lang="en-US" sz="3600" dirty="0"/>
              <a:t> </a:t>
            </a:r>
            <a:r>
              <a:rPr lang="pl-PL" sz="3600" dirty="0" smtClean="0"/>
              <a:t>Module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l-PL" sz="2000" dirty="0">
              <a:latin typeface="+mj-lt"/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latin typeface="+mj-lt"/>
                <a:ea typeface="Times New Roman"/>
              </a:rPr>
              <a:t>The </a:t>
            </a:r>
            <a:r>
              <a:rPr lang="en-US" sz="2000" dirty="0">
                <a:latin typeface="+mj-lt"/>
                <a:ea typeface="Times New Roman"/>
              </a:rPr>
              <a:t>File Store component </a:t>
            </a:r>
            <a:r>
              <a:rPr lang="pl-PL" sz="2000" dirty="0" err="1" smtClean="0">
                <a:latin typeface="+mj-lt"/>
                <a:ea typeface="Times New Roman"/>
              </a:rPr>
              <a:t>is</a:t>
            </a:r>
            <a:r>
              <a:rPr lang="en-US" sz="2000" dirty="0" smtClean="0">
                <a:latin typeface="+mj-lt"/>
                <a:ea typeface="Times New Roman"/>
              </a:rPr>
              <a:t> </a:t>
            </a:r>
            <a:r>
              <a:rPr lang="en-US" sz="2000" dirty="0">
                <a:latin typeface="+mj-lt"/>
                <a:ea typeface="Times New Roman"/>
              </a:rPr>
              <a:t>extended with a Data Extractor Registry with codes defining how to extract relevant visualization data from a given file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+mj-lt"/>
                <a:ea typeface="Times New Roman"/>
              </a:rPr>
              <a:t>Data Extractors can be associated with given file extensions, particular folders and viewers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latin typeface="+mj-lt"/>
                <a:ea typeface="Times New Roman"/>
              </a:rPr>
              <a:t>The web-based </a:t>
            </a:r>
            <a:r>
              <a:rPr lang="en-US" sz="2000" dirty="0">
                <a:latin typeface="+mj-lt"/>
                <a:ea typeface="Times New Roman"/>
              </a:rPr>
              <a:t>File Store Browser uses registered extractors to fetch visualization data and initialize dedicated viewers if </a:t>
            </a:r>
            <a:r>
              <a:rPr lang="pl-PL" sz="2000" dirty="0">
                <a:latin typeface="+mj-lt"/>
                <a:ea typeface="Times New Roman"/>
              </a:rPr>
              <a:t>given </a:t>
            </a:r>
            <a:r>
              <a:rPr lang="en-US" sz="2000" dirty="0">
                <a:latin typeface="+mj-lt"/>
                <a:ea typeface="Times New Roman"/>
              </a:rPr>
              <a:t>file</a:t>
            </a:r>
            <a:r>
              <a:rPr lang="pl-PL" sz="2000" dirty="0">
                <a:latin typeface="+mj-lt"/>
                <a:ea typeface="Times New Roman"/>
              </a:rPr>
              <a:t> formats</a:t>
            </a:r>
            <a:r>
              <a:rPr lang="en-US" sz="2000" dirty="0">
                <a:latin typeface="+mj-lt"/>
                <a:ea typeface="Times New Roman"/>
              </a:rPr>
              <a:t> have been associated with any data extractors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j-lt"/>
                <a:ea typeface="Times New Roman"/>
              </a:rPr>
              <a:t>Any new data written to the File Store updates the viewers immediately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2" y="4581128"/>
            <a:ext cx="7092280" cy="15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-1260648" y="1844824"/>
            <a:ext cx="7071840" cy="72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436620" y="1095675"/>
            <a:ext cx="8383852" cy="575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ctr"/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Segmentation provided by Philips - to start this calculation </a:t>
            </a:r>
            <a:r>
              <a:rPr lang="pl-PL" dirty="0"/>
              <a:t>a </a:t>
            </a:r>
            <a:r>
              <a:rPr lang="en-GB" dirty="0"/>
              <a:t>zip archive with dedicated structure need to be created and transferred into </a:t>
            </a:r>
            <a:r>
              <a:rPr lang="en-GB" dirty="0" err="1"/>
              <a:t>OwnCloud</a:t>
            </a:r>
            <a:r>
              <a:rPr lang="en-GB" dirty="0"/>
              <a:t> input directory. Next</a:t>
            </a:r>
            <a:r>
              <a:rPr lang="pl-PL" dirty="0"/>
              <a:t>,</a:t>
            </a:r>
            <a:r>
              <a:rPr lang="en-GB" dirty="0"/>
              <a:t> </a:t>
            </a:r>
            <a:r>
              <a:rPr lang="pl-PL" dirty="0"/>
              <a:t>the </a:t>
            </a:r>
            <a:r>
              <a:rPr lang="en-GB" dirty="0"/>
              <a:t>output directory need</a:t>
            </a:r>
            <a:r>
              <a:rPr lang="pl-PL" dirty="0"/>
              <a:t>s</a:t>
            </a:r>
            <a:r>
              <a:rPr lang="en-GB" dirty="0"/>
              <a:t> to be monitored for computation output. </a:t>
            </a:r>
            <a:r>
              <a:rPr lang="en-GB" b="1" dirty="0"/>
              <a:t>Current status:</a:t>
            </a:r>
            <a:r>
              <a:rPr lang="en-GB" dirty="0"/>
              <a:t> initial </a:t>
            </a:r>
            <a:r>
              <a:rPr lang="pl-PL" dirty="0"/>
              <a:t>execution</a:t>
            </a:r>
            <a:r>
              <a:rPr lang="en-GB" dirty="0"/>
              <a:t> tests passed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Uncertainty Quantification provided by Eindhoven – </a:t>
            </a:r>
            <a:r>
              <a:rPr lang="en-GB" dirty="0" err="1"/>
              <a:t>Matlab</a:t>
            </a:r>
            <a:r>
              <a:rPr lang="en-GB" dirty="0"/>
              <a:t> script which can include </a:t>
            </a:r>
            <a:r>
              <a:rPr lang="pl-PL" dirty="0"/>
              <a:t>the </a:t>
            </a:r>
            <a:r>
              <a:rPr lang="en-GB" dirty="0"/>
              <a:t>0D Heart Model. It will be executed on </a:t>
            </a:r>
            <a:r>
              <a:rPr lang="pl-PL" dirty="0"/>
              <a:t>the </a:t>
            </a:r>
            <a:r>
              <a:rPr lang="en-GB" dirty="0"/>
              <a:t>Prometheus supercomputer, where input files will be transferred automatically from File Store</a:t>
            </a:r>
            <a:r>
              <a:rPr lang="pl-PL" dirty="0"/>
              <a:t>. Re</a:t>
            </a:r>
            <a:r>
              <a:rPr lang="en-GB" dirty="0" err="1"/>
              <a:t>sult</a:t>
            </a:r>
            <a:r>
              <a:rPr lang="pl-PL" dirty="0"/>
              <a:t>s</a:t>
            </a:r>
            <a:r>
              <a:rPr lang="en-GB" dirty="0"/>
              <a:t> </a:t>
            </a:r>
            <a:r>
              <a:rPr lang="pl-PL" dirty="0"/>
              <a:t>are </a:t>
            </a:r>
            <a:r>
              <a:rPr lang="en-GB" dirty="0"/>
              <a:t>transferred back from Prometheus </a:t>
            </a:r>
            <a:r>
              <a:rPr lang="pl-PL" dirty="0"/>
              <a:t>to </a:t>
            </a:r>
            <a:r>
              <a:rPr lang="en-GB" dirty="0"/>
              <a:t>File Store. </a:t>
            </a:r>
            <a:r>
              <a:rPr lang="en-GB" b="1" dirty="0"/>
              <a:t>Current status:</a:t>
            </a:r>
            <a:r>
              <a:rPr lang="en-GB" dirty="0"/>
              <a:t> we are able to manually start Uncertainty Quantification </a:t>
            </a:r>
            <a:r>
              <a:rPr lang="en-GB" dirty="0" err="1"/>
              <a:t>Matlab</a:t>
            </a:r>
            <a:r>
              <a:rPr lang="en-GB" dirty="0"/>
              <a:t> script</a:t>
            </a:r>
            <a:r>
              <a:rPr lang="pl-PL" dirty="0"/>
              <a:t>s</a:t>
            </a:r>
            <a:r>
              <a:rPr lang="en-GB" dirty="0"/>
              <a:t> as Prometheus</a:t>
            </a:r>
            <a:r>
              <a:rPr lang="pl-PL" dirty="0"/>
              <a:t> </a:t>
            </a:r>
            <a:r>
              <a:rPr lang="pl-PL" dirty="0" err="1" smtClean="0"/>
              <a:t>jobs</a:t>
            </a:r>
            <a:endParaRPr lang="en-GB" b="1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1" dirty="0" smtClean="0"/>
              <a:t>Patient Case Pipeline high level building blocks:</a:t>
            </a: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File</a:t>
            </a:r>
            <a:r>
              <a:rPr lang="pl-PL" dirty="0"/>
              <a:t>-</a:t>
            </a:r>
            <a:r>
              <a:rPr lang="en-GB" dirty="0"/>
              <a:t>driven computation (</a:t>
            </a:r>
            <a:r>
              <a:rPr lang="pl-PL" dirty="0"/>
              <a:t>such as </a:t>
            </a:r>
            <a:r>
              <a:rPr lang="en-GB" dirty="0"/>
              <a:t>Segmentation) – use case: </a:t>
            </a:r>
            <a:r>
              <a:rPr lang="pl-PL" dirty="0"/>
              <a:t>upload file to </a:t>
            </a:r>
            <a:r>
              <a:rPr lang="en-GB" dirty="0"/>
              <a:t>remote input directory, monitor remote output directory for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Scripts started on Prometheus supercomputer – use case: transfer script and input files from File Store </a:t>
            </a:r>
            <a:r>
              <a:rPr lang="pl-PL" dirty="0"/>
              <a:t>to the </a:t>
            </a:r>
            <a:r>
              <a:rPr lang="en-GB" dirty="0"/>
              <a:t>cluster, run job, monitor job status, </a:t>
            </a:r>
            <a:r>
              <a:rPr lang="pl-PL" dirty="0"/>
              <a:t>once the job has completed – </a:t>
            </a:r>
            <a:r>
              <a:rPr lang="en-GB" dirty="0"/>
              <a:t>transfer results from </a:t>
            </a:r>
            <a:r>
              <a:rPr lang="pl-PL" dirty="0"/>
              <a:t>the </a:t>
            </a:r>
            <a:r>
              <a:rPr lang="en-GB" dirty="0"/>
              <a:t>cluster </a:t>
            </a:r>
            <a:r>
              <a:rPr lang="pl-PL" dirty="0"/>
              <a:t>to </a:t>
            </a:r>
            <a:r>
              <a:rPr lang="en-GB" dirty="0"/>
              <a:t>File Store (examples: 0D Heart Model, Uncertainty Quantification, CFD simulation)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439863" y="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200" dirty="0"/>
              <a:t>T</a:t>
            </a:r>
            <a:r>
              <a:rPr lang="pl-PL" sz="3200" dirty="0" smtClean="0"/>
              <a:t>he </a:t>
            </a:r>
            <a:r>
              <a:rPr lang="en-US" sz="3200" dirty="0"/>
              <a:t>Patient Case Pipeline</a:t>
            </a:r>
          </a:p>
        </p:txBody>
      </p:sp>
    </p:spTree>
    <p:extLst>
      <p:ext uri="{BB962C8B-B14F-4D97-AF65-F5344CB8AC3E}">
        <p14:creationId xmlns:p14="http://schemas.microsoft.com/office/powerpoint/2010/main" val="2686842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-1260648" y="1844824"/>
            <a:ext cx="7071840" cy="72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436620" y="1095675"/>
            <a:ext cx="8137080" cy="4781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ctr"/>
          <a:lstStyle/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3600" dirty="0"/>
              <a:t>Computation quality validation against retrospective patient data</a:t>
            </a:r>
            <a:endParaRPr lang="pl-PL" sz="3600" dirty="0"/>
          </a:p>
          <a:p>
            <a:pPr algn="ctr"/>
            <a:endParaRPr lang="en-US" sz="2800" b="1" dirty="0"/>
          </a:p>
          <a:p>
            <a:r>
              <a:rPr lang="en-US" sz="2400" b="1" dirty="0"/>
              <a:t>Goal:</a:t>
            </a:r>
            <a:r>
              <a:rPr lang="en-US" sz="2400" dirty="0"/>
              <a:t> comparing pipeline results with retrospective patient data measured in</a:t>
            </a:r>
            <a:r>
              <a:rPr lang="pl-PL" sz="2400" dirty="0"/>
              <a:t> </a:t>
            </a:r>
            <a:r>
              <a:rPr lang="en-US" sz="2400" dirty="0"/>
              <a:t>vivo after intervention</a:t>
            </a:r>
            <a:endParaRPr lang="pl-PL" sz="2400" dirty="0"/>
          </a:p>
          <a:p>
            <a:endParaRPr lang="en-US" sz="2400" dirty="0"/>
          </a:p>
          <a:p>
            <a:r>
              <a:rPr lang="en-US" sz="2400" b="1" dirty="0"/>
              <a:t>Supported ideas: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Model pipeline output quality validation</a:t>
            </a:r>
            <a:endParaRPr lang="pl-P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Error assessment and quantification</a:t>
            </a:r>
            <a:endParaRPr lang="pl-P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Specialized comparison for given computation results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439863" y="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200" dirty="0" err="1" smtClean="0"/>
              <a:t>Possible</a:t>
            </a:r>
            <a:r>
              <a:rPr lang="pl-PL" sz="3200" dirty="0" smtClean="0"/>
              <a:t> </a:t>
            </a:r>
            <a:r>
              <a:rPr lang="pl-PL" sz="3200" dirty="0" err="1" smtClean="0"/>
              <a:t>future</a:t>
            </a:r>
            <a:r>
              <a:rPr lang="pl-PL" sz="3200" dirty="0" smtClean="0"/>
              <a:t> f</a:t>
            </a:r>
            <a:r>
              <a:rPr lang="en-US" sz="3200" dirty="0" err="1"/>
              <a:t>unctionali</a:t>
            </a:r>
            <a:r>
              <a:rPr lang="pl-PL" sz="3200" dirty="0"/>
              <a:t>ty of</a:t>
            </a:r>
            <a:r>
              <a:rPr lang="en-US" sz="3200" dirty="0"/>
              <a:t> </a:t>
            </a:r>
            <a:r>
              <a:rPr lang="en-US" sz="3200" dirty="0" smtClean="0"/>
              <a:t>MEE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64642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9863" y="0"/>
            <a:ext cx="65151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scenario of the </a:t>
            </a:r>
            <a:r>
              <a:rPr lang="en-US" sz="3200" dirty="0" smtClean="0"/>
              <a:t>MEE</a:t>
            </a:r>
            <a:r>
              <a:rPr lang="pl-PL" sz="3200" dirty="0" smtClean="0"/>
              <a:t> Demo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3188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400" dirty="0" err="1" smtClean="0"/>
              <a:t>Introduction</a:t>
            </a:r>
            <a:r>
              <a:rPr lang="pl-PL" sz="2400" dirty="0" smtClean="0"/>
              <a:t>, MB </a:t>
            </a:r>
            <a:r>
              <a:rPr lang="pl-PL" sz="2400" dirty="0"/>
              <a:t> 3 </a:t>
            </a:r>
            <a:r>
              <a:rPr lang="pl-PL" sz="2400" dirty="0" smtClean="0"/>
              <a:t>min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/>
              <a:t>Login </a:t>
            </a:r>
            <a:r>
              <a:rPr lang="pl-PL" sz="2400" dirty="0"/>
              <a:t>to the </a:t>
            </a:r>
            <a:r>
              <a:rPr lang="pl-PL" sz="2400" dirty="0" err="1"/>
              <a:t>EurValve</a:t>
            </a:r>
            <a:r>
              <a:rPr lang="pl-PL" sz="2400" dirty="0"/>
              <a:t> and </a:t>
            </a:r>
            <a:r>
              <a:rPr lang="pl-PL" sz="2400" dirty="0" err="1"/>
              <a:t>PLGrid</a:t>
            </a:r>
            <a:r>
              <a:rPr lang="pl-PL" sz="2400" dirty="0"/>
              <a:t> </a:t>
            </a:r>
            <a:r>
              <a:rPr lang="pl-PL" sz="2400" dirty="0" err="1" smtClean="0"/>
              <a:t>systems</a:t>
            </a:r>
            <a:r>
              <a:rPr lang="pl-PL" sz="2400" dirty="0" smtClean="0"/>
              <a:t>, PN </a:t>
            </a:r>
            <a:r>
              <a:rPr lang="pl-PL" sz="2400" dirty="0"/>
              <a:t> 5 </a:t>
            </a:r>
            <a:r>
              <a:rPr lang="pl-PL" sz="2400" dirty="0" smtClean="0"/>
              <a:t>min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/>
              <a:t>Access </a:t>
            </a:r>
            <a:r>
              <a:rPr lang="pl-PL" sz="2400" dirty="0"/>
              <a:t>to </a:t>
            </a:r>
            <a:r>
              <a:rPr lang="pl-PL" sz="2400" dirty="0" err="1"/>
              <a:t>clinical</a:t>
            </a:r>
            <a:r>
              <a:rPr lang="pl-PL" sz="2400" dirty="0"/>
              <a:t> (</a:t>
            </a:r>
            <a:r>
              <a:rPr lang="pl-PL" sz="2400" dirty="0" err="1"/>
              <a:t>tabular</a:t>
            </a:r>
            <a:r>
              <a:rPr lang="pl-PL" sz="2400" dirty="0"/>
              <a:t>) </a:t>
            </a:r>
            <a:r>
              <a:rPr lang="pl-PL" sz="2400" dirty="0" smtClean="0"/>
              <a:t>data, SW </a:t>
            </a:r>
            <a:r>
              <a:rPr lang="pl-PL" sz="2400" dirty="0"/>
              <a:t>10 </a:t>
            </a:r>
            <a:r>
              <a:rPr lang="pl-PL" sz="2400" dirty="0" smtClean="0"/>
              <a:t>min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/>
              <a:t>File</a:t>
            </a:r>
            <a:r>
              <a:rPr lang="pl-PL" sz="2400" dirty="0"/>
              <a:t> </a:t>
            </a:r>
            <a:r>
              <a:rPr lang="pl-PL" sz="2400" dirty="0" err="1"/>
              <a:t>Store</a:t>
            </a:r>
            <a:r>
              <a:rPr lang="pl-PL" sz="2400" dirty="0"/>
              <a:t> </a:t>
            </a:r>
            <a:r>
              <a:rPr lang="pl-PL" sz="2400" dirty="0" err="1" smtClean="0"/>
              <a:t>Browser</a:t>
            </a:r>
            <a:r>
              <a:rPr lang="pl-PL" sz="2400" dirty="0" smtClean="0"/>
              <a:t>: </a:t>
            </a:r>
            <a:r>
              <a:rPr lang="pl-PL" sz="2400" dirty="0" err="1" smtClean="0"/>
              <a:t>review</a:t>
            </a:r>
            <a:r>
              <a:rPr lang="pl-PL" sz="2400" dirty="0"/>
              <a:t> and </a:t>
            </a:r>
            <a:r>
              <a:rPr lang="pl-PL" sz="2400" dirty="0" err="1"/>
              <a:t>manipulation</a:t>
            </a:r>
            <a:r>
              <a:rPr lang="pl-PL" sz="2400" dirty="0"/>
              <a:t> of </a:t>
            </a:r>
            <a:r>
              <a:rPr lang="pl-PL" sz="2400" dirty="0" err="1" smtClean="0"/>
              <a:t>files</a:t>
            </a:r>
            <a:r>
              <a:rPr lang="pl-PL" sz="2400" dirty="0" smtClean="0"/>
              <a:t>, </a:t>
            </a:r>
            <a:r>
              <a:rPr lang="pl-PL" sz="2400" dirty="0" err="1" smtClean="0"/>
              <a:t>security</a:t>
            </a:r>
            <a:r>
              <a:rPr lang="pl-PL" sz="2400" dirty="0" smtClean="0"/>
              <a:t> </a:t>
            </a:r>
            <a:r>
              <a:rPr lang="pl-PL" sz="2400" dirty="0" err="1" smtClean="0"/>
              <a:t>aspects</a:t>
            </a:r>
            <a:r>
              <a:rPr lang="pl-PL" sz="2400" dirty="0" smtClean="0"/>
              <a:t>, </a:t>
            </a:r>
            <a:r>
              <a:rPr lang="pl-PL" sz="2400" dirty="0" err="1"/>
              <a:t>sharing</a:t>
            </a:r>
            <a:r>
              <a:rPr lang="pl-PL" sz="2400" dirty="0"/>
              <a:t> </a:t>
            </a:r>
            <a:r>
              <a:rPr lang="pl-PL" sz="2400" dirty="0" err="1"/>
              <a:t>directories</a:t>
            </a:r>
            <a:r>
              <a:rPr lang="pl-PL" sz="2400" dirty="0"/>
              <a:t> (</a:t>
            </a:r>
            <a:r>
              <a:rPr lang="pl-PL" sz="2400" dirty="0" err="1" smtClean="0"/>
              <a:t>groups</a:t>
            </a:r>
            <a:r>
              <a:rPr lang="pl-PL" sz="2400" dirty="0" smtClean="0"/>
              <a:t>), DH </a:t>
            </a:r>
            <a:r>
              <a:rPr lang="pl-PL" sz="2400" dirty="0"/>
              <a:t>10 </a:t>
            </a:r>
            <a:r>
              <a:rPr lang="pl-PL" sz="2400" dirty="0" smtClean="0"/>
              <a:t>min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/>
              <a:t>Services</a:t>
            </a:r>
            <a:r>
              <a:rPr lang="pl-PL" sz="2400" dirty="0"/>
              <a:t>, </a:t>
            </a:r>
            <a:r>
              <a:rPr lang="pl-PL" sz="2400" dirty="0" err="1"/>
              <a:t>security</a:t>
            </a:r>
            <a:r>
              <a:rPr lang="pl-PL" sz="2400" dirty="0"/>
              <a:t>, </a:t>
            </a:r>
            <a:r>
              <a:rPr lang="pl-PL" sz="2400" dirty="0" err="1"/>
              <a:t>restricted</a:t>
            </a:r>
            <a:r>
              <a:rPr lang="pl-PL" sz="2400" dirty="0"/>
              <a:t> </a:t>
            </a:r>
            <a:r>
              <a:rPr lang="pl-PL" sz="2400" dirty="0" err="1" smtClean="0"/>
              <a:t>access</a:t>
            </a:r>
            <a:r>
              <a:rPr lang="pl-PL" sz="2400" dirty="0" smtClean="0"/>
              <a:t>, DH </a:t>
            </a:r>
            <a:r>
              <a:rPr lang="pl-PL" sz="2400" dirty="0"/>
              <a:t> 2 </a:t>
            </a:r>
            <a:r>
              <a:rPr lang="pl-PL" sz="2400" dirty="0" smtClean="0"/>
              <a:t>min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400" dirty="0" err="1" smtClean="0"/>
              <a:t>Atmosphere</a:t>
            </a:r>
            <a:r>
              <a:rPr lang="pl-PL" sz="2400" dirty="0"/>
              <a:t>: </a:t>
            </a:r>
            <a:r>
              <a:rPr lang="pl-PL" sz="2400" dirty="0" err="1"/>
              <a:t>access</a:t>
            </a:r>
            <a:r>
              <a:rPr lang="pl-PL" sz="2400" dirty="0"/>
              <a:t> and management of </a:t>
            </a:r>
            <a:r>
              <a:rPr lang="pl-PL" sz="2400" dirty="0" err="1" smtClean="0"/>
              <a:t>cloud</a:t>
            </a:r>
            <a:r>
              <a:rPr lang="pl-PL" sz="2400" dirty="0" smtClean="0"/>
              <a:t> </a:t>
            </a:r>
            <a:r>
              <a:rPr lang="pl-PL" sz="2400" dirty="0" err="1" smtClean="0"/>
              <a:t>resources</a:t>
            </a:r>
            <a:r>
              <a:rPr lang="pl-PL" sz="2400" dirty="0" smtClean="0"/>
              <a:t>, PM </a:t>
            </a:r>
            <a:r>
              <a:rPr lang="pl-PL" sz="2400" dirty="0"/>
              <a:t> 5 </a:t>
            </a:r>
            <a:r>
              <a:rPr lang="pl-PL" sz="2400" dirty="0" smtClean="0"/>
              <a:t>min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400" dirty="0" err="1" smtClean="0"/>
              <a:t>Patient</a:t>
            </a:r>
            <a:r>
              <a:rPr lang="pl-PL" sz="2400" dirty="0"/>
              <a:t> </a:t>
            </a:r>
            <a:r>
              <a:rPr lang="pl-PL" sz="2400" dirty="0" err="1"/>
              <a:t>case</a:t>
            </a:r>
            <a:r>
              <a:rPr lang="pl-PL" sz="2400" dirty="0"/>
              <a:t>: </a:t>
            </a:r>
            <a:r>
              <a:rPr lang="pl-PL" sz="2400" dirty="0" err="1"/>
              <a:t>creation</a:t>
            </a:r>
            <a:r>
              <a:rPr lang="pl-PL" sz="2400" dirty="0"/>
              <a:t>, </a:t>
            </a:r>
            <a:r>
              <a:rPr lang="pl-PL" sz="2400" dirty="0" err="1"/>
              <a:t>segmentation</a:t>
            </a:r>
            <a:r>
              <a:rPr lang="pl-PL" sz="2400" dirty="0"/>
              <a:t>, </a:t>
            </a:r>
            <a:r>
              <a:rPr lang="pl-PL" sz="2400" dirty="0" err="1"/>
              <a:t>simulation</a:t>
            </a:r>
            <a:r>
              <a:rPr lang="pl-PL" sz="2400" dirty="0"/>
              <a:t> </a:t>
            </a:r>
            <a:r>
              <a:rPr lang="pl-PL" sz="2400" dirty="0" smtClean="0"/>
              <a:t>of </a:t>
            </a:r>
            <a:r>
              <a:rPr lang="pl-PL" sz="2400" dirty="0" err="1" smtClean="0"/>
              <a:t>blood</a:t>
            </a:r>
            <a:r>
              <a:rPr lang="pl-PL" sz="2400" dirty="0" smtClean="0"/>
              <a:t> </a:t>
            </a:r>
            <a:r>
              <a:rPr lang="pl-PL" sz="2400" dirty="0" err="1"/>
              <a:t>flow</a:t>
            </a:r>
            <a:r>
              <a:rPr lang="pl-PL" sz="2400" dirty="0"/>
              <a:t>, </a:t>
            </a:r>
            <a:r>
              <a:rPr lang="pl-PL" sz="2400" dirty="0" err="1"/>
              <a:t>sensitivity</a:t>
            </a:r>
            <a:r>
              <a:rPr lang="pl-PL" sz="2400" dirty="0"/>
              <a:t>, </a:t>
            </a:r>
            <a:r>
              <a:rPr lang="pl-PL" sz="2400" dirty="0" err="1" smtClean="0"/>
              <a:t>visualization</a:t>
            </a:r>
            <a:r>
              <a:rPr lang="pl-PL" sz="2400" dirty="0" smtClean="0"/>
              <a:t>, MK </a:t>
            </a:r>
            <a:r>
              <a:rPr lang="pl-PL" sz="2400" dirty="0"/>
              <a:t>10 min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endParaRPr lang="pl-PL" sz="2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 smtClean="0"/>
              <a:t>      PN</a:t>
            </a:r>
            <a:r>
              <a:rPr lang="pl-PL" sz="2400" dirty="0"/>
              <a:t> - Piotr </a:t>
            </a:r>
            <a:r>
              <a:rPr lang="pl-PL" sz="2400" dirty="0" smtClean="0"/>
              <a:t>Nowakowski,   SW</a:t>
            </a:r>
            <a:r>
              <a:rPr lang="pl-PL" sz="2400" dirty="0"/>
              <a:t> - Steven Wood,</a:t>
            </a:r>
            <a:br>
              <a:rPr lang="pl-PL" sz="2400" dirty="0"/>
            </a:br>
            <a:r>
              <a:rPr lang="pl-PL" sz="2400" dirty="0" smtClean="0"/>
              <a:t>      DH</a:t>
            </a:r>
            <a:r>
              <a:rPr lang="pl-PL" sz="2400" dirty="0"/>
              <a:t> - Daniel </a:t>
            </a:r>
            <a:r>
              <a:rPr lang="pl-PL" sz="2400" dirty="0" err="1" smtClean="0"/>
              <a:t>Harezlak</a:t>
            </a:r>
            <a:r>
              <a:rPr lang="pl-PL" sz="2400" dirty="0" smtClean="0"/>
              <a:t>,     </a:t>
            </a:r>
            <a:r>
              <a:rPr lang="pl-PL" sz="2400" dirty="0"/>
              <a:t>  MK - Marek </a:t>
            </a:r>
            <a:r>
              <a:rPr lang="pl-PL" sz="2400" dirty="0" err="1"/>
              <a:t>Kasztelnik</a:t>
            </a:r>
            <a:endParaRPr lang="pl-PL" sz="2400" dirty="0"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32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-1260648" y="1844824"/>
            <a:ext cx="7071840" cy="72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436620" y="1412776"/>
            <a:ext cx="8137080" cy="40324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t"/>
          <a:lstStyle/>
          <a:p>
            <a:r>
              <a:rPr lang="pl-PL" sz="2400" b="1" dirty="0"/>
              <a:t>Additional modules can be implemented: </a:t>
            </a:r>
          </a:p>
          <a:p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/>
              <a:t>As </a:t>
            </a:r>
            <a:r>
              <a:rPr lang="pl-PL" sz="2400" dirty="0"/>
              <a:t>scripts intended for execution on the Prometheus supercomputer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/>
              <a:t>As </a:t>
            </a:r>
            <a:r>
              <a:rPr lang="pl-PL" sz="2400" dirty="0"/>
              <a:t>external services communicating with the platform via its REST interfaces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smtClean="0"/>
              <a:t>As </a:t>
            </a:r>
            <a:r>
              <a:rPr lang="pl-PL" sz="2400" dirty="0"/>
              <a:t>virtual machines deployable directly in the CYFRONET cloud via the Atmosphere </a:t>
            </a:r>
            <a:r>
              <a:rPr lang="pl-PL" sz="2400" dirty="0" err="1"/>
              <a:t>extension</a:t>
            </a:r>
            <a:r>
              <a:rPr lang="pl-PL" sz="2400" dirty="0"/>
              <a:t> </a:t>
            </a:r>
            <a:r>
              <a:rPr lang="en-US" sz="2400" dirty="0" smtClean="0"/>
              <a:t>of</a:t>
            </a:r>
            <a:r>
              <a:rPr lang="pl-PL" sz="2400" dirty="0" smtClean="0"/>
              <a:t> </a:t>
            </a:r>
            <a:r>
              <a:rPr lang="pl-PL" sz="2400" dirty="0"/>
              <a:t>the MEE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187624" y="0"/>
            <a:ext cx="67311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 </a:t>
            </a:r>
            <a:r>
              <a:rPr lang="pl-PL" sz="3200" dirty="0"/>
              <a:t>Recommendations for MEE module developers (1/4)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85040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-1260648" y="1844824"/>
            <a:ext cx="7071840" cy="72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436620" y="1412776"/>
            <a:ext cx="8137080" cy="40324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t"/>
          <a:lstStyle/>
          <a:p>
            <a:r>
              <a:rPr lang="pl-PL" sz="2400" b="1" dirty="0"/>
              <a:t>Developing extensions as HPC scripts:</a:t>
            </a:r>
          </a:p>
          <a:p>
            <a:endParaRPr lang="pl-PL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Scripts are run on the Prometheus supercomputer via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 smtClean="0"/>
              <a:t>Rim</a:t>
            </a:r>
            <a:r>
              <a:rPr lang="en-US" sz="2400" dirty="0" smtClean="0"/>
              <a:t>r</a:t>
            </a:r>
            <a:r>
              <a:rPr lang="pl-PL" sz="2400" dirty="0" err="1" smtClean="0"/>
              <a:t>ock</a:t>
            </a:r>
            <a:r>
              <a:rPr lang="pl-PL" sz="2400" dirty="0" smtClean="0"/>
              <a:t> </a:t>
            </a:r>
            <a:r>
              <a:rPr lang="pl-PL" sz="2400" dirty="0"/>
              <a:t>extension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Files uploaded to the FileStore (e.g. using MEE GUIs) can be accessed on Prometheus nodes via </a:t>
            </a:r>
            <a:r>
              <a:rPr lang="pl-PL" sz="2400" b="1" dirty="0"/>
              <a:t>curl</a:t>
            </a:r>
            <a:r>
              <a:rPr lang="pl-PL" sz="2400" dirty="0"/>
              <a:t>,</a:t>
            </a:r>
            <a:r>
              <a:rPr lang="pl-PL" sz="2400" b="1" dirty="0"/>
              <a:t> </a:t>
            </a:r>
            <a:r>
              <a:rPr lang="pl-PL" sz="2400" dirty="0"/>
              <a:t>leveraging the WebDAV interface provided by FileStore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Any result files can also be uploaded directly to FileStore from the Prometheus computational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External tools can be used to monitor job completion status e.g. by periodically scanning FileStore content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259632" y="0"/>
            <a:ext cx="669533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 </a:t>
            </a:r>
            <a:r>
              <a:rPr lang="pl-PL" sz="3200" dirty="0"/>
              <a:t>Recommendations for MEE module developers (2/4)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80076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-1260648" y="1844824"/>
            <a:ext cx="7071840" cy="72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436620" y="1412776"/>
            <a:ext cx="8137080" cy="40324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t"/>
          <a:lstStyle/>
          <a:p>
            <a:r>
              <a:rPr lang="pl-PL" sz="2400" b="1" dirty="0"/>
              <a:t>Developing extensions as external services:</a:t>
            </a:r>
          </a:p>
          <a:p>
            <a:endParaRPr lang="pl-PL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This requires computational services to be hosted externally, communicating with the MEE platform via its APIs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Files can be retrieved and uploaded to FileStore via RESTful (WebDAV) commands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The client must supply a valid JWT user token along with each request (see previous section for a description of authentication and authorization procedures)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187624" y="0"/>
            <a:ext cx="67673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 </a:t>
            </a:r>
            <a:r>
              <a:rPr lang="pl-PL" sz="3200" dirty="0"/>
              <a:t>Recommendations for MEE module developers (3/4)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796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-1260648" y="1844824"/>
            <a:ext cx="7071840" cy="72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436620" y="1412776"/>
            <a:ext cx="8137080" cy="40324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t"/>
          <a:lstStyle/>
          <a:p>
            <a:r>
              <a:rPr lang="pl-PL" sz="2400" b="1" dirty="0"/>
              <a:t>Developing extensions as cloud services:</a:t>
            </a:r>
          </a:p>
          <a:p>
            <a:endParaRPr lang="pl-PL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The MEE provides access to cloud resources, enabling developers to spawn virtual machines and develop computational services which are then hosted in the CYF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This feature is enabled by the VPH-Share Atmosphere extension which is now integrated with the MEE, including its security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Go to </a:t>
            </a:r>
            <a:r>
              <a:rPr lang="pl-PL" sz="2400" dirty="0">
                <a:hlinkClick r:id="rId3"/>
              </a:rPr>
              <a:t>https://vph.cyfronet.pl/tutorial/doku.php</a:t>
            </a:r>
            <a:r>
              <a:rPr lang="pl-PL" sz="2400" dirty="0"/>
              <a:t> for an in-depth overview of the features of the cloud platform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187624" y="0"/>
            <a:ext cx="67673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 </a:t>
            </a:r>
            <a:r>
              <a:rPr lang="pl-PL" sz="3200" dirty="0"/>
              <a:t>Recommendations for MEE module developers (4/4)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02364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9863" y="0"/>
            <a:ext cx="65151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l-PL" sz="2400" dirty="0" smtClean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latin typeface="+mj-lt"/>
                <a:ea typeface="Times New Roman"/>
              </a:rPr>
              <a:t>Typical </a:t>
            </a:r>
            <a:r>
              <a:rPr lang="pl-PL" sz="2400" dirty="0" err="1" smtClean="0">
                <a:latin typeface="+mj-lt"/>
                <a:ea typeface="Times New Roman"/>
              </a:rPr>
              <a:t>action</a:t>
            </a:r>
            <a:r>
              <a:rPr lang="pl-PL" sz="2400" dirty="0" smtClean="0">
                <a:latin typeface="+mj-lt"/>
                <a:ea typeface="Times New Roman"/>
              </a:rPr>
              <a:t> and </a:t>
            </a:r>
            <a:r>
              <a:rPr lang="pl-PL" sz="2400" dirty="0" err="1" smtClean="0">
                <a:latin typeface="+mj-lt"/>
                <a:ea typeface="Times New Roman"/>
              </a:rPr>
              <a:t>flow</a:t>
            </a:r>
            <a:endParaRPr lang="pl-PL" sz="2400" dirty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>
                <a:latin typeface="+mj-lt"/>
                <a:ea typeface="Times New Roman"/>
              </a:rPr>
              <a:t>Model </a:t>
            </a:r>
            <a:r>
              <a:rPr lang="pl-PL" sz="2400" dirty="0" err="1">
                <a:latin typeface="+mj-lt"/>
                <a:ea typeface="Times New Roman"/>
              </a:rPr>
              <a:t>Execution</a:t>
            </a:r>
            <a:r>
              <a:rPr lang="pl-PL" sz="2400" dirty="0">
                <a:latin typeface="+mj-lt"/>
                <a:ea typeface="Times New Roman"/>
              </a:rPr>
              <a:t> </a:t>
            </a:r>
            <a:r>
              <a:rPr lang="pl-PL" sz="2400" dirty="0" smtClean="0">
                <a:latin typeface="+mj-lt"/>
                <a:ea typeface="Times New Roman"/>
              </a:rPr>
              <a:t>Environment</a:t>
            </a:r>
          </a:p>
          <a:p>
            <a:pPr marL="857250" lvl="1" indent="-457200" algn="just">
              <a:spcBef>
                <a:spcPts val="0"/>
              </a:spcBef>
              <a:spcAft>
                <a:spcPts val="0"/>
              </a:spcAft>
            </a:pPr>
            <a:r>
              <a:rPr lang="pl-PL" sz="2000" dirty="0" err="1">
                <a:latin typeface="+mj-lt"/>
                <a:ea typeface="Times New Roman"/>
              </a:rPr>
              <a:t>o</a:t>
            </a:r>
            <a:r>
              <a:rPr lang="pl-PL" sz="2000" dirty="0" err="1" smtClean="0">
                <a:latin typeface="+mj-lt"/>
                <a:ea typeface="Times New Roman"/>
              </a:rPr>
              <a:t>bjectives</a:t>
            </a:r>
            <a:r>
              <a:rPr lang="pl-PL" sz="2000" dirty="0" smtClean="0">
                <a:latin typeface="+mj-lt"/>
                <a:ea typeface="Times New Roman"/>
              </a:rPr>
              <a:t>, </a:t>
            </a:r>
            <a:r>
              <a:rPr lang="pl-PL" sz="2000" dirty="0" err="1" smtClean="0">
                <a:latin typeface="+mj-lt"/>
                <a:ea typeface="Times New Roman"/>
              </a:rPr>
              <a:t>vision</a:t>
            </a:r>
            <a:r>
              <a:rPr lang="pl-PL" sz="2000" dirty="0" smtClean="0">
                <a:latin typeface="+mj-lt"/>
                <a:ea typeface="Times New Roman"/>
              </a:rPr>
              <a:t>, and </a:t>
            </a:r>
            <a:r>
              <a:rPr lang="pl-PL" sz="2000" dirty="0" err="1" smtClean="0">
                <a:latin typeface="+mj-lt"/>
                <a:ea typeface="Times New Roman"/>
              </a:rPr>
              <a:t>structure</a:t>
            </a:r>
            <a:r>
              <a:rPr lang="pl-PL" sz="2000" dirty="0" smtClean="0">
                <a:latin typeface="+mj-lt"/>
                <a:ea typeface="Times New Roman"/>
              </a:rPr>
              <a:t> </a:t>
            </a:r>
            <a:endParaRPr lang="pl-PL" sz="2000" dirty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400" dirty="0" err="1" smtClean="0">
                <a:latin typeface="+mj-lt"/>
                <a:ea typeface="Times New Roman"/>
              </a:rPr>
              <a:t>Current</a:t>
            </a:r>
            <a:r>
              <a:rPr lang="pl-PL" sz="2400" dirty="0" smtClean="0">
                <a:latin typeface="+mj-lt"/>
                <a:ea typeface="Times New Roman"/>
              </a:rPr>
              <a:t> </a:t>
            </a:r>
            <a:r>
              <a:rPr lang="pl-PL" sz="2400" dirty="0" err="1" smtClean="0">
                <a:latin typeface="+mj-lt"/>
                <a:ea typeface="Times New Roman"/>
              </a:rPr>
              <a:t>implementation</a:t>
            </a:r>
            <a:endParaRPr lang="pl-PL" sz="2400" dirty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400" dirty="0" err="1">
                <a:latin typeface="+mj-lt"/>
                <a:ea typeface="Times New Roman"/>
              </a:rPr>
              <a:t>Examples</a:t>
            </a:r>
            <a:r>
              <a:rPr lang="pl-PL" sz="2400" dirty="0">
                <a:latin typeface="+mj-lt"/>
                <a:ea typeface="Times New Roman"/>
              </a:rPr>
              <a:t> of MEE </a:t>
            </a:r>
            <a:r>
              <a:rPr lang="pl-PL" sz="2400" dirty="0" err="1" smtClean="0">
                <a:latin typeface="+mj-lt"/>
                <a:ea typeface="Times New Roman"/>
              </a:rPr>
              <a:t>usage</a:t>
            </a:r>
            <a:endParaRPr lang="pl-PL" sz="2400" dirty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400" dirty="0" err="1" smtClean="0">
                <a:latin typeface="+mj-lt"/>
                <a:ea typeface="Times New Roman"/>
              </a:rPr>
              <a:t>Overview</a:t>
            </a:r>
            <a:r>
              <a:rPr lang="pl-PL" sz="2400" dirty="0" smtClean="0">
                <a:latin typeface="+mj-lt"/>
                <a:ea typeface="Times New Roman"/>
              </a:rPr>
              <a:t> of </a:t>
            </a:r>
            <a:r>
              <a:rPr lang="pl-PL" sz="2400" dirty="0" err="1" smtClean="0">
                <a:latin typeface="+mj-lt"/>
                <a:ea typeface="Times New Roman"/>
              </a:rPr>
              <a:t>new</a:t>
            </a:r>
            <a:r>
              <a:rPr lang="pl-PL" sz="2400" dirty="0" smtClean="0">
                <a:latin typeface="+mj-lt"/>
                <a:ea typeface="Times New Roman"/>
              </a:rPr>
              <a:t> </a:t>
            </a:r>
            <a:r>
              <a:rPr lang="pl-PL" sz="2400" dirty="0" err="1" smtClean="0">
                <a:latin typeface="+mj-lt"/>
                <a:ea typeface="Times New Roman"/>
              </a:rPr>
              <a:t>features</a:t>
            </a:r>
            <a:r>
              <a:rPr lang="pl-PL" sz="2400" dirty="0" smtClean="0">
                <a:latin typeface="+mj-lt"/>
                <a:ea typeface="Times New Roman"/>
              </a:rPr>
              <a:t> of MEE</a:t>
            </a:r>
            <a:endParaRPr lang="en-US" sz="2400" dirty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>
                <a:latin typeface="+mj-lt"/>
                <a:ea typeface="Times New Roman"/>
              </a:rPr>
              <a:t>Plan of demo </a:t>
            </a:r>
            <a:endParaRPr lang="pl-PL" sz="2400" dirty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400" dirty="0" err="1">
                <a:latin typeface="+mj-lt"/>
                <a:ea typeface="Times New Roman"/>
              </a:rPr>
              <a:t>Recommendations</a:t>
            </a:r>
            <a:r>
              <a:rPr lang="pl-PL" sz="2400" dirty="0">
                <a:latin typeface="+mj-lt"/>
                <a:ea typeface="Times New Roman"/>
              </a:rPr>
              <a:t> for MEE </a:t>
            </a:r>
            <a:r>
              <a:rPr lang="pl-PL" sz="2400" dirty="0" err="1" smtClean="0">
                <a:latin typeface="+mj-lt"/>
                <a:ea typeface="Times New Roman"/>
              </a:rPr>
              <a:t>users</a:t>
            </a:r>
            <a:endParaRPr lang="en-US" sz="2400" dirty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+mj-lt"/>
                <a:ea typeface="Times New Roman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3001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 descr="data:image/jpeg;base64,/9j/4AAQSkZJRgABAQAAAQABAAD/2wCEAAkGBhMREBQSERIVExUSFhkYFxcYGRUTFBcVGBUWFhkVFRQXHCYgGBojGRcXIi8gJCgpLCwsFh4yNTAtNScrLCkBCQoKDgwOGg8PGjMlHyI1KSo0LSwpNSopLCosKSwpLCwvLCwwLSksLCksLCwsLCw0LCksLCwpLCwsKSwsLCwpLP/AABEIAO0A1QMBIgACEQEDEQH/xAAbAAEAAgMBAQAAAAAAAAAAAAAABgcDBAUCAf/EAEoQAAEDAgMFBQMIBQgLAQAAAAEAAgMEEQUSIQYHEzFBIlFhcYEUMpEjQlJicoKhsRWSk6KyFyQzU2PB0fAIQ1Rzg5Sjs8LS4Rb/xAAZAQEAAwEBAAAAAAAAAAAAAAAAAgMEBQH/xAAsEQEAAgECBAQFBQEAAAAAAAAAAQIDERIEITFBFCJRsTJhcYGREyOh4fBC/9oADAMBAAIRAxEAPwC8UREBERAREQEREBERAREQEREBERAREQEREBERAREQEREBERAREQEREBERAREQEXy6+oCIiAiIgIi16rEYov6SVkf2nNZ+ZQbCLmM2npCbCrpye4Sxk/DMujHKHC7SCO8G4+IQekREBERAREQEREBERAREQEREBeJZQ1pc4hrWgkkkAAAXJJPIAdV7VJ73NpZ6+ujwShPvOAmINg55GfK4j/Vsb2nePTs6hu7Ub+hxfZ8KgNVITYSEPLCe6OJnak87jl1Gq5keHbV1vadL7K12oBdFBYfZjBkH3tVJ6enotnKdsUDBNVSNu550e76z3a5I7jRg7u+7lFcS27rZySZ3MH0Y/kmjwu3tH1JWjHw9rxr2U3zVpybLd2m0Y1/S4v3e0VRH4x2Xs4XtXTe5PHUgdM0D7+szWu+BUe/S8978eW/fxJL/AJrdpdr62M9mql+84yD4PuFbPCT2lVHFR6Oo3fPiVEbYphbmtvbOwSQjzBdmY8+TgtD+UzG8YkczCqfgxtNi4BjnC/055ewD1s0A+asDYTaGrq2SPqhF7OwEF5bkLja5HPLlA5mw/O3Ax3eRkHAw1jIYm3AeGNF9bkxx2s0E9SLnwVMYLTbbC2c1YrucZm67aCXtTYqWX6CoqXW9GtDR6LOzdltBEbw4vmt0fNU2+D2uCj9VjM8pvJPK8+L3H8L2C8QYnMw3ZNI0/Ve9v5FX+Dn1U+Kj0SJ+77aGtOWsxIRRjQhjyMw7+HC1rXfeIK127iaGM/zrFbu624MRv997is+E7yayAjM8Tt+jILn0eO1fzupG2HD8ZByD2artfpd3ibWEo8dHDwVU8PNJ83T5LIzxb4evzRg7lsHdozFDfxkpnfhYLGdw1VB8rhuJ68x78H/Uic6/wXNxvA5aSUxTNseYI1a5v0mnqPy6rXoq+SF2aGR0Z72kt+NufqrfCRMa1lX4mYnSYdaHePjWDPbHi1OZ4SbCQ5Q4/YnZ2Xm2uV3a8Qrd2V2wpcSh41LJmAtmaezJGT817OnXXUG2hKg2B7xmzNNNibGSxyDKXloII/tY7WI8QNO7qortjsXPgU7cVwh5NPcZ2XL2sa4jsv1+UhdpqdQba3s5Zb47UnSWmmSt41hfqLhbF7WxYnRsqYuzfsvYTcxyC2ZhPXmCD1BB0vZd1VpiIiAiIgIiICIiAiIg16+sbDFJK/3YmOe77LWlx/AKlNxUHElxDFqjVwzDN4uvNMR42yehKtDeNNlwiuI/2aUfrMLf71XG76PhbLVDxoZZX3+8+OH8mqVY1mIRtOkTKP4piT6iZ80h7UjiT4dzR4AWHotRfV8XbiNOTk9RbGH0TppWRM96RwaPMm1z4Dn6LXU03U4fxK0yHlDGSPtO7A/dL1DJbbWZSpXdaIdDeHiTaWCLDafRrWAyd5bfstPi4guPp3qu10to8S9oq5pb3D5Db7A7Lf3QFzV5irtro9yW3WERFYrF7ilLXBzSWuabggkEEciCORXhEFnYNiceM0xpaqzamMXZJYXNtM4HfyDm9RqPq11iOHvglfFKMr4zYj8iO8EWIPcQvlBXPglZLGcr43BzT4joe8EaEdxKnm31Iyso4cShFjYNkHUAm2vi192/e8Fnj9u2naf4lfP7lde8eyu1Y27HEfaI56CbtxGMloOtmO7EjPI5hp4lVypxujZ/PZD3QO/GSNSzxE451eYZmLw1P9HrPDLiNI834T2adA5rpY3m3jlb8FdCqHcuzNieNSjkaiw+9NUO/IBW8uQ6YiIgIiICIiAiIgIiII/vBpjJhVc0czTSkeYjc634KtthpOJspK0c45H39Jo5P4SrlqIA9jmOF2vBaR3gix/BUxuWgcaPFcNf70b3C31nsfEfg6EfFSpOlolG0a1mEVREXbcgVk7qKdxgrHMtndla2+guGPI183BVsrG3b1Dm0FcWGzmguaeodwTY/Fqo4j4PwuwfG8x7vaSlaHYhVgEj3GkMHpcF7/QBe4sIwSciKKZ7HuNmnNK256AGVuUnwVeTTue4ve4uc7UucSXHzJ1Kl8u8YvofZX0zHO4fDz37AFsoeI7aOA7ja+vgo2x39Zn+Eq3p6R7uLtTs0+hn4bzma4ZmPtYObe3LoR1Hl3rjKxdtH+0YRR1J1c3KHHrdzC1/77Aq6VuK02rz6q8lYrbkLtbKbMvrp+G05WtGZ77XytvbQdXE8h59y4qsTdiT7LXZP6TKLd/9HJl/eumW01pMwY6xa2ktxuE4VDma2nmqzHcPexkswBHMFzbMuO4LoUlXRz4XWNpIyyJrJbtcCO3ws1xcnuB06qvcM23qoKb2eKQBmuU5QXsDrk5HdNSTre19FJcC+S2fqn/1jnj9Yxw/4rNfHMdZ7x3aKXiekdp7K9Vg7rrQw1lW/wB2Jg18GNdI/wDDKq+U12kqPYNl3dJK3sjx4x1H7BpVnE20pp6q+HrrfX0bv+j5QkYdNUPHaqahzr97Whrf4+IrSXC2FwT2PDqWnIs6OJucf2ju3J++5y7q5boiIiAiIgIiICIiAiIgKn8BHsW11VDqGV8Re3xcQ2Yn9ZkwVwKo987PZK7DMUaDaGURykfQDuIG+rTOEEZ2loOBWTxWsGyOt9knM390hcxTjexh+Wqjmb7s8Y16FzNCf1SxQddrHbdSJcnJXbaYFYW7vSgxB3TKfwhef71XqsTZLs4HXObzJlB8uDGPyJUM/wAOn0Tw/F+VdhF9KK5SsP3tmtfmP0/5r/6VXasXGh7Ps/BE7R0zmm3WznOn/KwVdKnD/wBT85XZe30gUz3WYqIqwxOPZqGZfDO3tN/DOPUKGLJT1Do3tew2cxwc09zgbg/EKy9d1ZqrpbbaJdHafCDS1csNtGuuzxY7tN/A28wVLqI59nJQPmPN/Sdj/wAism29M2voYcRhHaY20oHMNvZwP2H39HErxsl2sDr2nkOKR+xYfzCzWtupEz1iYaIrtvMR0mJQnA8LNTURQD/WOAPg3m4+jQT6KX7ZxjEMeoMMYPkaIe0Tge6LZS1jh3ZWsb/x173dUjKaCoxKo0jiY4NP1WjNI4d50DR43C2dzGGvlbVYtUD5XEJXFnXLC1xsGk6gF2nlG1Z+Kvutp6LuHppXX1WYiIsrSIiICIiAiIgIiICIiAolvV2f9swmpjAu9jeKzqc8XbsPEtDm/eUtQoKhpqr9I7NwTDWSjs1/U/J/Juv5xljyoSppsFEMPxivweUfIVQMtODexaWklg77xEgn+wKjGNYW6mqJIH843EX7282u9WkH1XQ4S+sTVh4mvOLNFT7dfXMeKiikOlQ0lvj2S14HjlsfulQFbuCwTPqI201+LmBZbQgjXNfoBzN9LXWrJXdWYZ8dttokxfCn00z4ZRZzDa/Rw6OHgRqtjZjB/a6uKH5rnXf4Mbq78BbzIVl7W1GHHgU2KVEUdQ9l2vB4ZFrBzg43DGF17B5sbHuNsuxmx8NK+SeGoFRnZlaRls0E3PaaSDezeg5LL4qNk+rR4ed3yQ7ejjAlqmwM9ymbbTlndYu+ADR6FQtSjazYyqp81RNlla9xL3sJNnOdftAgEAk8+XJRdacW3ZEVUZNd06iIisVpxuxxsNlfRy2MVSDYHlny2I8nN082jvUml2cNJh76ON2aSrmcxh+q883fZgYSfEFVVh1LJJKxkIJkc4ZMuhzDW4PS1r36Wur4po5hA18rI5KqONwGU2a5xA0Dy3shxa2+mnisPEeS2sd+30bMHmjSVb7xBxn0ez1EbcTK6ocNckLO12vE2MhGmrWfSVqUFCyCJkMTcrImNY0dzWgAD4BUrs1huPUdZU1bsMjqJ6o9qR00QytvfIwiTRmjdO5jR0UudUbSTMOWLDqXwc6SR/oW5mLBM6tvRYiKsN128Ctqaypw/EWN49O1zszQG+49rHNcG9k6vaQRbS/PRWegIiICIiAiIgIiICIiAiIgrHfVgMgZBitKPl8PeHOsOcObNrbmGu1I+i96xbTQMxWhhxSkFzktKwauAHvNPe6N1/MG/crQliD2lrgHNcCCCLggixBB5ghUhX0tZsvVvmpo3VGGzuu5lz8megLtcjhyDzo4WB1Gk6Xmlt0IXrF40lH4YXPc1rAXOcQGgakk8gB1VnUVF+h6YZIvacQqgWxxN1JIAJbf5sTNC9+g5a+6o/BvmwwO4lHh0z6uTRrGxxtcXnpna5x1+q0k9yjzdtcQwzGTWYvTvtPFw8rdWxxOLZA2A3yktI1bfU5rm+qvzcRvjSOirFg2TrLP/IdiVfO6pxGpiidKczzczSDwDW2YABoAHWAAUmrsTpsJohh+GODnm/FmBBdc+84vboZDyFvdA6WC2qvGMGxP5Q4m6O/zHzcJoPdw6gWH3dFqObs/RfKS1rKjLyYJGz3Pdw4Br97RQx/p1525/JK/6k8qutsDDNLh1SKjM6F7XCPMSSRkcH5b/Nva3iHKrQdFa2xu8RuKsruDDwoaZjWx3tndmZLcuaNGjsNAaL9degqlvILXw9t02llz12xWBERa2ZON0kANbI4i+SE28CXsH5XXvEdlMVNXJOwOzOe7K9szG2YSbNF3AhtrC1uiz7qCI21k55Rxs+AEjz/CFHdj/wD9HiFI2pp8RjDHOcAJQ3PdpsTfgO0vfr0XPy5ZpknRux44vjjVNMPwfGn2ElW2JvUnhyP9A1mv6wWvtPvGpcGidH7Q+urD80vzZXf2mXsxNH0R2jp5jhT7r8dquzV4uAw8wx8zgR4xtbG0qQbIbjqGie2WUuqpW6gyANja4cnNiF9ftF3hZZrZJt/TRWkVYtzmy07BPidaP5zXnNYixbETmuR83M4g5egazyVloirTEREBERAREQEREBERAREQF8c0EWOoK+og0aLA6eFxfDTwxOdzcyNjHHzLQCVs1FMyRpZI1r2u5tcA5p8wdCsqIIpiG6vCpjd9DCP92HQ/9otTCd1uF0zw+KijzDUF5fNY944rnWPiFK0QUzuYZ8tjjO6QfxVYUPbyHkptukAbi+NwnrM4+gnnH/mFCy22ndot/B9/sxcV2fERFuY05wGTg4BiU3IuZK0Hx4IY3956lG5uk4eCUgI95r3/AK8sjh+BChm1Uog2TI5Gpe0ed58/8EatDZCh4OH0kRFjHTxNPmI2g/jdcfNOt5dXFGlIddERVLBERAREQEREBERAREQEREBERAREQEREBERBS+DVTaLbCqido2tbZp5DO9kcwPq5r2+ZXL2vwd1NWSxkWaXF7D0LHkkW8tR5tKlO+fYKap4WIUIcamltdrffcxrs7XR25vY65tzIOmoAPJwnelh2Jwthxdvs9RHpxAHBhPIlrmgmO9tWuGXxPS/Bl/Ttz6Kc2PfHJE1t4ZhklRK2GJuZ7zYdwHVx7mjmSpY+i2fiGd+JB7foiVjz+rEzMtSXetTRXpcAoXzzP0D8jrfaLdZH2+tlAWq/FViPKzV4a2vN63qMbPUYXgUBzWex0tubWBuRpNuvD4rz4WPVXMAq63Z7upaaSTEMRfxa6ove5DuEHcxcaF5sBpoALDS6sZc7q3iIiAiIgIiICIiAiIgIiICIiAiIgIiICIiAiIgKO49u9w+tdnqaSN7zzeM0ch83xkE+pUiRBCKfcvhDDcUYcR9KSd4/VL7H1Urw3B4KZuSnhjhb9GNjYwfEhoFytxEBERAREQEREBERAREQEREBERBzqvaOlieWS1MEbxa7XyxscLi4u1zrjRYRtdQnQVtN+2i/9lDsPwmGo2ixETwxzBsFOQJGNkAJY0XAcDYqWTbD4e5paaGlsR0hiB9CG3CDtseCAQbg6gjUEd4K+qAbsQYKjEqBri6CjnbwQSXZGytc4xgnoC0epPepDPt7hzH8N9dTNcDYgys0PcTewPmg7yLxBO17Q5jg5rhcOaQ5pHeCNCFxa3bvD4XmOWtp2PBsWmRlwe5wB0Pmg7qLShxmB8JnZPE6EAkyB7DGAOZL72FvNRfY3bdlRNWRzVULrVjo6ZueJpdFlZlyAWMguTrrfvQTVFyMW2uo6V2SoqoYnfRe9rXW78t72Wem2gppGMkjqIXMkeGMcJGFrpDyjab6v+rzQdBFoVeP00QkMtRCwRZRJmkY3IXC7Q+57JI1APPovlJtBTSwGojnjdCL3kDm8MWNjd50Fig6CxzztYxz3kNawFzieQAFyT6LkUW21BM8RxVtO95Ng1srCSe5ovr6LNtXSPloqiOMEudG6wHMm18o87W9V7Eazo8mdIcKl2rray7qGkYIrkCSd5bmsbaMbr+fx0XupxnFIAXy0kEzG6u4L3h4HfZ1yfQFedgdpqZ1HFCZGRyRNyOY4hhJBOrb+9fnp3qYAq68xW2m1VWN0a7nPwDHoqyETRE2JsQfea4c2ut5j0IXGxDbYmZ1PQwGqlb75BDYmHl2n9dfIeN9Fzcbw/8ARVFWSQyOvUvGQWDeGXlwOW3cwmx+qFI9ksDbSUkcYADi0OkPUvIBN/LkPABJilfN1jsRNp8v5c32rGLZuDRn6uaTN5XvZZMI21zTimq4XUs590OOZj/sP8enQ8gSdFJ1HNvcEbUUcht8pA0yRu+cC0ZiAfEC3nY9AvK2radJh7MWrGsSz7QbRmmnpYhGH+1SZCS62XtMFwLG/v8AhyXcVZ12KmpGCzO1c6azj3ubJExx9S2/qrMXmSm2I+/u9pbdM/b2ERFUsEREBERBVns9W/aHEBRTQxOENPmMsbpQW5G2DQ1wsbqQvwjGnCxxCkZf5zaZxcPEB0lr+aYNg0zMcrqh0ZEMsMDWP0s5zWtDgBe+nkpkgrHaDZwUNJBRRTSOfilaxlVUE2lkD8zpTce7cNsB3E87kme0WztNDCIY6eJsYFsmRtiPG47R8Tclc/bfZ19ZTt4Dgyop5WTwOd7vFjJsHfVIJHqtCLbqdrcs2FVwmGhbGyOWIu+rMHhuXxNkHKoMPdTV+IYbSHhx1FH7RA0EhsEzy6F2T6LS6zrDlbRYtlNoYcOpIqaqw+ppXRNDZHindNE940dJxog7NmOuveulhezlZM6srZyKWqqouDA1pDzTRtBLMzhcOcXkOda409Bkwva+qhhZFW4fWGZjQ174WMqI5CBbiNexwtm52IFroPOyFLQTVFXPRTxyRVDWCamDA1jXi44jonAEFwve7QDrzXF2fiip48bqGwxF9JVVD4jkYSwsga5obp2QD0C7OAYdNPismIvpnUkfswga2TIJpncQPMsjGE5QAA0Am+gWthVFNT1VfTT0cssGIVDniaMxmIRyxhjhLdwc2wB6H8rh0d3WzEMVDDM5jZJ6mNs00zwHyPfK0PN3nWwzWt4d5K4232z0UNZhtRC0RGTEIGytb2WSOBcWSOaNC9ozjNzs8g8gtzAv0lh8TaUUra+CLswzRzRRScIHstlZKQLgaXabWAXI2tbWS1WGT1TGU7BXwMip2vEr7klzpZZAA24DAA1t7BzrlBt4Ns9FU49ick7RI2A0xZG4BzOI+nA4hadC5rWkC/LOVh2lngOMR0s8L3UtLAJxBDBJMx9RI8tD5YoWG7WtGlxa/mpLs5hUseJ4nM9hbHO6mMbtLPyQFrrWN9DprZY9pMJqIq2PEaOMTObEYZ4MwY6WHNna6NztOI119DzBtdBq4xjGH1UBgno6pzCLAew1YLe4sPC7JHQhZdhccdHhjXV7nx8B7ouJM18T3sa60T3NeAblpaLnqD1Xuo22qHsLKXDKwzEWbxmNgha7vklL7Fo7m3JWcbKzPws0lROZp3Nu6V1yOLmzi3XIDZvLkF7XTXm8nXTk3a/ZSiq/lJIWOLxfO27HOBFwS5hBPquQ7dwI9aOrqKc9BmzM9WixPqStXA9tPY4202IxyQviAYJMpdG9rdAbtvc2sLi4Nr+C6c+8uhA7EjpXdGMZIXE9wzAD8Vo0y15R0/MKdcc856/iUM2gxeomo6mlqbOmopY3Fw0zsJdHcgADm5pvYaOGmhVq0FSJIo5G6texrh5EAhQ/ZbZ587quprIiz23siI+8I/HqDbLbkezfqsOH11RhF4KiN89KCeHMwZiwE3yvb0H5a2uNB7kiLeWvWP8ASjSZr5p6T/oT1c7aOpEdJO93JsT/AI5SAPU2HquSd5WH2v7R6ZJc3lbKortNtX7aYmPZNT0L5AHylhvJbUDTQD49/SyhTDaZ5wnfLXTlLWo6cshwW/zqh7vR08ZH4WPqraUA25lZE/DZI2l0UMmYcMZxw2mEjLbnoNF0f5TKb+qqf2R/xU8kWyRExHr7o0mtJmJn09kuRRE7zKb+qqf2R/xUsjfcA94v8VntS1esLotFuj0iIopCIiAiIgJZEQEREBfHNBBBFwdD5L6iCFYZsxX4ewwUM9NJThzjHHUMlD4g5xdkEkR7bQSeYutqj2VqJqqKrxCeOR1PmMMMLHMhje4ZTI4vJdI+2gvYDopWiAiIgWREQfC2/NeWQtbyaB5ABe0QEREGP2Zl75W377C/xXmso2TMdHK0PY8WLTqCP89VmRNRho6NkMbY42hjGCzWjkB/nqsy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AutoShape 6" descr="data:image/jpeg;base64,/9j/4AAQSkZJRgABAQAAAQABAAD/2wCEAAkGBhMREBQSERIVExUSFhkYFxcYGRUTFBcVGBUWFhkVFRQXHCYgGBojGRcXIi8gJCgpLCwsFh4yNTAtNScrLCkBCQoKDgwOGg8PGjMlHyI1KSo0LSwpNSopLCosKSwpLCwvLCwwLSksLCksLCwsLCw0LCksLCwpLCwsKSwsLCwpLP/AABEIAO0A1QMBIgACEQEDEQH/xAAbAAEAAgMBAQAAAAAAAAAAAAAABgcDBAUCAf/EAEoQAAEDAgMFBQMIBQgLAQAAAAEAAgMEEQUSIQYHEzFBIlFhcYEUMpEjQlJicoKhsRWSk6KyFyQzU2PB0fAIQ1Rzg5Sjs8LS4Rb/xAAZAQEAAwEBAAAAAAAAAAAAAAAAAgMEBQH/xAAsEQEAAgECBAQFBQEAAAAAAAAAAQIDERIEITFBFCJRsTJhcYGREyOh4fBC/9oADAMBAAIRAxEAPwC8UREBERAREQEREBERAREQEREBERAREQEREBERAREQEREBERAREQEREBERAREQEXy6+oCIiAiIgIi16rEYov6SVkf2nNZ+ZQbCLmM2npCbCrpye4Sxk/DMujHKHC7SCO8G4+IQekREBERAREQEREBERAREQEREBeJZQ1pc4hrWgkkkAAAXJJPIAdV7VJ73NpZ6+ujwShPvOAmINg55GfK4j/Vsb2nePTs6hu7Ub+hxfZ8KgNVITYSEPLCe6OJnak87jl1Gq5keHbV1vadL7K12oBdFBYfZjBkH3tVJ6enotnKdsUDBNVSNu550e76z3a5I7jRg7u+7lFcS27rZySZ3MH0Y/kmjwu3tH1JWjHw9rxr2U3zVpybLd2m0Y1/S4v3e0VRH4x2Xs4XtXTe5PHUgdM0D7+szWu+BUe/S8978eW/fxJL/AJrdpdr62M9mql+84yD4PuFbPCT2lVHFR6Oo3fPiVEbYphbmtvbOwSQjzBdmY8+TgtD+UzG8YkczCqfgxtNi4BjnC/055ewD1s0A+asDYTaGrq2SPqhF7OwEF5bkLja5HPLlA5mw/O3Ax3eRkHAw1jIYm3AeGNF9bkxx2s0E9SLnwVMYLTbbC2c1YrucZm67aCXtTYqWX6CoqXW9GtDR6LOzdltBEbw4vmt0fNU2+D2uCj9VjM8pvJPK8+L3H8L2C8QYnMw3ZNI0/Ve9v5FX+Dn1U+Kj0SJ+77aGtOWsxIRRjQhjyMw7+HC1rXfeIK127iaGM/zrFbu624MRv997is+E7yayAjM8Tt+jILn0eO1fzupG2HD8ZByD2artfpd3ibWEo8dHDwVU8PNJ83T5LIzxb4evzRg7lsHdozFDfxkpnfhYLGdw1VB8rhuJ68x78H/Uic6/wXNxvA5aSUxTNseYI1a5v0mnqPy6rXoq+SF2aGR0Z72kt+NufqrfCRMa1lX4mYnSYdaHePjWDPbHi1OZ4SbCQ5Q4/YnZ2Xm2uV3a8Qrd2V2wpcSh41LJmAtmaezJGT817OnXXUG2hKg2B7xmzNNNibGSxyDKXloII/tY7WI8QNO7qortjsXPgU7cVwh5NPcZ2XL2sa4jsv1+UhdpqdQba3s5Zb47UnSWmmSt41hfqLhbF7WxYnRsqYuzfsvYTcxyC2ZhPXmCD1BB0vZd1VpiIiAiIgIiICIiAiIg16+sbDFJK/3YmOe77LWlx/AKlNxUHElxDFqjVwzDN4uvNMR42yehKtDeNNlwiuI/2aUfrMLf71XG76PhbLVDxoZZX3+8+OH8mqVY1mIRtOkTKP4piT6iZ80h7UjiT4dzR4AWHotRfV8XbiNOTk9RbGH0TppWRM96RwaPMm1z4Dn6LXU03U4fxK0yHlDGSPtO7A/dL1DJbbWZSpXdaIdDeHiTaWCLDafRrWAyd5bfstPi4guPp3qu10to8S9oq5pb3D5Db7A7Lf3QFzV5irtro9yW3WERFYrF7ilLXBzSWuabggkEEciCORXhEFnYNiceM0xpaqzamMXZJYXNtM4HfyDm9RqPq11iOHvglfFKMr4zYj8iO8EWIPcQvlBXPglZLGcr43BzT4joe8EaEdxKnm31Iyso4cShFjYNkHUAm2vi192/e8Fnj9u2naf4lfP7lde8eyu1Y27HEfaI56CbtxGMloOtmO7EjPI5hp4lVypxujZ/PZD3QO/GSNSzxE451eYZmLw1P9HrPDLiNI834T2adA5rpY3m3jlb8FdCqHcuzNieNSjkaiw+9NUO/IBW8uQ6YiIgIiICIiAiIgIiII/vBpjJhVc0czTSkeYjc634KtthpOJspK0c45H39Jo5P4SrlqIA9jmOF2vBaR3gix/BUxuWgcaPFcNf70b3C31nsfEfg6EfFSpOlolG0a1mEVREXbcgVk7qKdxgrHMtndla2+guGPI183BVsrG3b1Dm0FcWGzmguaeodwTY/Fqo4j4PwuwfG8x7vaSlaHYhVgEj3GkMHpcF7/QBe4sIwSciKKZ7HuNmnNK256AGVuUnwVeTTue4ve4uc7UucSXHzJ1Kl8u8YvofZX0zHO4fDz37AFsoeI7aOA7ja+vgo2x39Zn+Eq3p6R7uLtTs0+hn4bzma4ZmPtYObe3LoR1Hl3rjKxdtH+0YRR1J1c3KHHrdzC1/77Aq6VuK02rz6q8lYrbkLtbKbMvrp+G05WtGZ77XytvbQdXE8h59y4qsTdiT7LXZP6TKLd/9HJl/eumW01pMwY6xa2ktxuE4VDma2nmqzHcPexkswBHMFzbMuO4LoUlXRz4XWNpIyyJrJbtcCO3ws1xcnuB06qvcM23qoKb2eKQBmuU5QXsDrk5HdNSTre19FJcC+S2fqn/1jnj9Yxw/4rNfHMdZ7x3aKXiekdp7K9Vg7rrQw1lW/wB2Jg18GNdI/wDDKq+U12kqPYNl3dJK3sjx4x1H7BpVnE20pp6q+HrrfX0bv+j5QkYdNUPHaqahzr97Whrf4+IrSXC2FwT2PDqWnIs6OJucf2ju3J++5y7q5boiIiAiIgIiICIiAiIgKn8BHsW11VDqGV8Re3xcQ2Yn9ZkwVwKo987PZK7DMUaDaGURykfQDuIG+rTOEEZ2loOBWTxWsGyOt9knM390hcxTjexh+Wqjmb7s8Y16FzNCf1SxQddrHbdSJcnJXbaYFYW7vSgxB3TKfwhef71XqsTZLs4HXObzJlB8uDGPyJUM/wAOn0Tw/F+VdhF9KK5SsP3tmtfmP0/5r/6VXasXGh7Ps/BE7R0zmm3WznOn/KwVdKnD/wBT85XZe30gUz3WYqIqwxOPZqGZfDO3tN/DOPUKGLJT1Do3tew2cxwc09zgbg/EKy9d1ZqrpbbaJdHafCDS1csNtGuuzxY7tN/A28wVLqI59nJQPmPN/Sdj/wAism29M2voYcRhHaY20oHMNvZwP2H39HErxsl2sDr2nkOKR+xYfzCzWtupEz1iYaIrtvMR0mJQnA8LNTURQD/WOAPg3m4+jQT6KX7ZxjEMeoMMYPkaIe0Tge6LZS1jh3ZWsb/x173dUjKaCoxKo0jiY4NP1WjNI4d50DR43C2dzGGvlbVYtUD5XEJXFnXLC1xsGk6gF2nlG1Z+Kvutp6LuHppXX1WYiIsrSIiICIiAiIgIiICIiAolvV2f9swmpjAu9jeKzqc8XbsPEtDm/eUtQoKhpqr9I7NwTDWSjs1/U/J/Juv5xljyoSppsFEMPxivweUfIVQMtODexaWklg77xEgn+wKjGNYW6mqJIH843EX7282u9WkH1XQ4S+sTVh4mvOLNFT7dfXMeKiikOlQ0lvj2S14HjlsfulQFbuCwTPqI201+LmBZbQgjXNfoBzN9LXWrJXdWYZ8dttokxfCn00z4ZRZzDa/Rw6OHgRqtjZjB/a6uKH5rnXf4Mbq78BbzIVl7W1GHHgU2KVEUdQ9l2vB4ZFrBzg43DGF17B5sbHuNsuxmx8NK+SeGoFRnZlaRls0E3PaaSDezeg5LL4qNk+rR4ed3yQ7ejjAlqmwM9ymbbTlndYu+ADR6FQtSjazYyqp81RNlla9xL3sJNnOdftAgEAk8+XJRdacW3ZEVUZNd06iIisVpxuxxsNlfRy2MVSDYHlny2I8nN082jvUml2cNJh76ON2aSrmcxh+q883fZgYSfEFVVh1LJJKxkIJkc4ZMuhzDW4PS1r36Wur4po5hA18rI5KqONwGU2a5xA0Dy3shxa2+mnisPEeS2sd+30bMHmjSVb7xBxn0ez1EbcTK6ocNckLO12vE2MhGmrWfSVqUFCyCJkMTcrImNY0dzWgAD4BUrs1huPUdZU1bsMjqJ6o9qR00QytvfIwiTRmjdO5jR0UudUbSTMOWLDqXwc6SR/oW5mLBM6tvRYiKsN128Ctqaypw/EWN49O1zszQG+49rHNcG9k6vaQRbS/PRWegIiICIiAiIgIiICIiAiIgrHfVgMgZBitKPl8PeHOsOcObNrbmGu1I+i96xbTQMxWhhxSkFzktKwauAHvNPe6N1/MG/crQliD2lrgHNcCCCLggixBB5ghUhX0tZsvVvmpo3VGGzuu5lz8megLtcjhyDzo4WB1Gk6Xmlt0IXrF40lH4YXPc1rAXOcQGgakk8gB1VnUVF+h6YZIvacQqgWxxN1JIAJbf5sTNC9+g5a+6o/BvmwwO4lHh0z6uTRrGxxtcXnpna5x1+q0k9yjzdtcQwzGTWYvTvtPFw8rdWxxOLZA2A3yktI1bfU5rm+qvzcRvjSOirFg2TrLP/IdiVfO6pxGpiidKczzczSDwDW2YABoAHWAAUmrsTpsJohh+GODnm/FmBBdc+84vboZDyFvdA6WC2qvGMGxP5Q4m6O/zHzcJoPdw6gWH3dFqObs/RfKS1rKjLyYJGz3Pdw4Br97RQx/p1525/JK/6k8qutsDDNLh1SKjM6F7XCPMSSRkcH5b/Nva3iHKrQdFa2xu8RuKsruDDwoaZjWx3tndmZLcuaNGjsNAaL9degqlvILXw9t02llz12xWBERa2ZON0kANbI4i+SE28CXsH5XXvEdlMVNXJOwOzOe7K9szG2YSbNF3AhtrC1uiz7qCI21k55Rxs+AEjz/CFHdj/wD9HiFI2pp8RjDHOcAJQ3PdpsTfgO0vfr0XPy5ZpknRux44vjjVNMPwfGn2ElW2JvUnhyP9A1mv6wWvtPvGpcGidH7Q+urD80vzZXf2mXsxNH0R2jp5jhT7r8dquzV4uAw8wx8zgR4xtbG0qQbIbjqGie2WUuqpW6gyANja4cnNiF9ftF3hZZrZJt/TRWkVYtzmy07BPidaP5zXnNYixbETmuR83M4g5egazyVloirTEREBERAREQEREBERAREQF8c0EWOoK+og0aLA6eFxfDTwxOdzcyNjHHzLQCVs1FMyRpZI1r2u5tcA5p8wdCsqIIpiG6vCpjd9DCP92HQ/9otTCd1uF0zw+KijzDUF5fNY944rnWPiFK0QUzuYZ8tjjO6QfxVYUPbyHkptukAbi+NwnrM4+gnnH/mFCy22ndot/B9/sxcV2fERFuY05wGTg4BiU3IuZK0Hx4IY3956lG5uk4eCUgI95r3/AK8sjh+BChm1Uog2TI5Gpe0ed58/8EatDZCh4OH0kRFjHTxNPmI2g/jdcfNOt5dXFGlIddERVLBERAREQEREBERAREQEREBERAREQEREBERBS+DVTaLbCqido2tbZp5DO9kcwPq5r2+ZXL2vwd1NWSxkWaXF7D0LHkkW8tR5tKlO+fYKap4WIUIcamltdrffcxrs7XR25vY65tzIOmoAPJwnelh2Jwthxdvs9RHpxAHBhPIlrmgmO9tWuGXxPS/Bl/Ttz6Kc2PfHJE1t4ZhklRK2GJuZ7zYdwHVx7mjmSpY+i2fiGd+JB7foiVjz+rEzMtSXetTRXpcAoXzzP0D8jrfaLdZH2+tlAWq/FViPKzV4a2vN63qMbPUYXgUBzWex0tubWBuRpNuvD4rz4WPVXMAq63Z7upaaSTEMRfxa6ove5DuEHcxcaF5sBpoALDS6sZc7q3iIiAiIgIiICIiAiIgIiICIiAiIgIiICIiAiIgKO49u9w+tdnqaSN7zzeM0ch83xkE+pUiRBCKfcvhDDcUYcR9KSd4/VL7H1Urw3B4KZuSnhjhb9GNjYwfEhoFytxEBERAREQEREBERAREQEREBERBzqvaOlieWS1MEbxa7XyxscLi4u1zrjRYRtdQnQVtN+2i/9lDsPwmGo2ixETwxzBsFOQJGNkAJY0XAcDYqWTbD4e5paaGlsR0hiB9CG3CDtseCAQbg6gjUEd4K+qAbsQYKjEqBri6CjnbwQSXZGytc4xgnoC0epPepDPt7hzH8N9dTNcDYgys0PcTewPmg7yLxBO17Q5jg5rhcOaQ5pHeCNCFxa3bvD4XmOWtp2PBsWmRlwe5wB0Pmg7qLShxmB8JnZPE6EAkyB7DGAOZL72FvNRfY3bdlRNWRzVULrVjo6ZueJpdFlZlyAWMguTrrfvQTVFyMW2uo6V2SoqoYnfRe9rXW78t72Wem2gppGMkjqIXMkeGMcJGFrpDyjab6v+rzQdBFoVeP00QkMtRCwRZRJmkY3IXC7Q+57JI1APPovlJtBTSwGojnjdCL3kDm8MWNjd50Fig6CxzztYxz3kNawFzieQAFyT6LkUW21BM8RxVtO95Ng1srCSe5ovr6LNtXSPloqiOMEudG6wHMm18o87W9V7Eazo8mdIcKl2rray7qGkYIrkCSd5bmsbaMbr+fx0XupxnFIAXy0kEzG6u4L3h4HfZ1yfQFedgdpqZ1HFCZGRyRNyOY4hhJBOrb+9fnp3qYAq68xW2m1VWN0a7nPwDHoqyETRE2JsQfea4c2ut5j0IXGxDbYmZ1PQwGqlb75BDYmHl2n9dfIeN9Fzcbw/8ARVFWSQyOvUvGQWDeGXlwOW3cwmx+qFI9ksDbSUkcYADi0OkPUvIBN/LkPABJilfN1jsRNp8v5c32rGLZuDRn6uaTN5XvZZMI21zTimq4XUs590OOZj/sP8enQ8gSdFJ1HNvcEbUUcht8pA0yRu+cC0ZiAfEC3nY9AvK2radJh7MWrGsSz7QbRmmnpYhGH+1SZCS62XtMFwLG/v8AhyXcVZ12KmpGCzO1c6azj3ubJExx9S2/qrMXmSm2I+/u9pbdM/b2ERFUsEREBERBVns9W/aHEBRTQxOENPmMsbpQW5G2DQ1wsbqQvwjGnCxxCkZf5zaZxcPEB0lr+aYNg0zMcrqh0ZEMsMDWP0s5zWtDgBe+nkpkgrHaDZwUNJBRRTSOfilaxlVUE2lkD8zpTce7cNsB3E87kme0WztNDCIY6eJsYFsmRtiPG47R8Tclc/bfZ19ZTt4Dgyop5WTwOd7vFjJsHfVIJHqtCLbqdrcs2FVwmGhbGyOWIu+rMHhuXxNkHKoMPdTV+IYbSHhx1FH7RA0EhsEzy6F2T6LS6zrDlbRYtlNoYcOpIqaqw+ppXRNDZHindNE940dJxog7NmOuveulhezlZM6srZyKWqqouDA1pDzTRtBLMzhcOcXkOda409Bkwva+qhhZFW4fWGZjQ174WMqI5CBbiNexwtm52IFroPOyFLQTVFXPRTxyRVDWCamDA1jXi44jonAEFwve7QDrzXF2fiip48bqGwxF9JVVD4jkYSwsga5obp2QD0C7OAYdNPismIvpnUkfswga2TIJpncQPMsjGE5QAA0Am+gWthVFNT1VfTT0cssGIVDniaMxmIRyxhjhLdwc2wB6H8rh0d3WzEMVDDM5jZJ6mNs00zwHyPfK0PN3nWwzWt4d5K4232z0UNZhtRC0RGTEIGytb2WSOBcWSOaNC9ozjNzs8g8gtzAv0lh8TaUUra+CLswzRzRRScIHstlZKQLgaXabWAXI2tbWS1WGT1TGU7BXwMip2vEr7klzpZZAA24DAA1t7BzrlBt4Ns9FU49ick7RI2A0xZG4BzOI+nA4hadC5rWkC/LOVh2lngOMR0s8L3UtLAJxBDBJMx9RI8tD5YoWG7WtGlxa/mpLs5hUseJ4nM9hbHO6mMbtLPyQFrrWN9DprZY9pMJqIq2PEaOMTObEYZ4MwY6WHNna6NztOI119DzBtdBq4xjGH1UBgno6pzCLAew1YLe4sPC7JHQhZdhccdHhjXV7nx8B7ouJM18T3sa60T3NeAblpaLnqD1Xuo22qHsLKXDKwzEWbxmNgha7vklL7Fo7m3JWcbKzPws0lROZp3Nu6V1yOLmzi3XIDZvLkF7XTXm8nXTk3a/ZSiq/lJIWOLxfO27HOBFwS5hBPquQ7dwI9aOrqKc9BmzM9WixPqStXA9tPY4202IxyQviAYJMpdG9rdAbtvc2sLi4Nr+C6c+8uhA7EjpXdGMZIXE9wzAD8Vo0y15R0/MKdcc856/iUM2gxeomo6mlqbOmopY3Fw0zsJdHcgADm5pvYaOGmhVq0FSJIo5G6texrh5EAhQ/ZbZ587quprIiz23siI+8I/HqDbLbkezfqsOH11RhF4KiN89KCeHMwZiwE3yvb0H5a2uNB7kiLeWvWP8ASjSZr5p6T/oT1c7aOpEdJO93JsT/AI5SAPU2HquSd5WH2v7R6ZJc3lbKortNtX7aYmPZNT0L5AHylhvJbUDTQD49/SyhTDaZ5wnfLXTlLWo6cshwW/zqh7vR08ZH4WPqraUA25lZE/DZI2l0UMmYcMZxw2mEjLbnoNF0f5TKb+qqf2R/xU8kWyRExHr7o0mtJmJn09kuRRE7zKb+qqf2R/xUsjfcA94v8VntS1esLotFuj0iIopCIiAiIgJZEQEREBfHNBBBFwdD5L6iCFYZsxX4ewwUM9NJThzjHHUMlD4g5xdkEkR7bQSeYutqj2VqJqqKrxCeOR1PmMMMLHMhje4ZTI4vJdI+2gvYDopWiAiIgWREQfC2/NeWQtbyaB5ABe0QEREGP2Zl75W377C/xXmso2TMdHK0PY8WLTqCP89VmRNRho6NkMbY42hjGCzWjkB/nqsy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2" name="AutoShape 8" descr="https://encrypted-tbn2.gstatic.com/images?q=tbn:ANd9GcSYuGtqY3luHbiT80MIUCnEK6Hqv4ubuhlJ2-dcwK8Tzt_anae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785786" y="857618"/>
            <a:ext cx="7643866" cy="586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36" tIns="41469" rIns="82936" bIns="41469" anchor="ctr">
            <a:spAutoFit/>
          </a:bodyPr>
          <a:lstStyle>
            <a:lvl1pPr marL="241300" indent="-241300"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Piotr Nowakowski,  </a:t>
            </a:r>
            <a:r>
              <a:rPr lang="pl-PL" altLang="en-US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Marian 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Bubak, </a:t>
            </a:r>
            <a:r>
              <a:rPr lang="pl-PL" altLang="en-US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Tomasz </a:t>
            </a:r>
            <a:r>
              <a:rPr lang="pl-PL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Bartyński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</a:t>
            </a:r>
            <a:r>
              <a:rPr lang="pl-PL" altLang="en-US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Daniel </a:t>
            </a:r>
            <a:r>
              <a:rPr lang="pl-PL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Harężlak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</a:t>
            </a:r>
            <a:r>
              <a:rPr lang="pl-PL" altLang="en-US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Marek </a:t>
            </a:r>
            <a:r>
              <a:rPr lang="pl-PL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Kasztelnik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</a:t>
            </a:r>
            <a:r>
              <a:rPr lang="pl-PL" altLang="en-US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Maciej 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Malawski, </a:t>
            </a:r>
            <a:r>
              <a:rPr lang="pl-PL" altLang="en-US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Jan </a:t>
            </a:r>
            <a:r>
              <a:rPr lang="pl-PL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Meizner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: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 </a:t>
            </a:r>
            <a:r>
              <a:rPr lang="en-US" altLang="en-US" sz="1600" i="1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VPH applications in the cloud with the Atmosphere platform – lessons </a:t>
            </a:r>
            <a:r>
              <a:rPr lang="en-US" altLang="en-US" sz="1600" i="1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learned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Virtual Physiological Human 2016 Conference, 26-28 September 2016, </a:t>
            </a:r>
            <a:r>
              <a:rPr lang="en-US" altLang="en-US" sz="1600" dirty="0" smtClean="0">
                <a:solidFill>
                  <a:schemeClr val="tx1"/>
                </a:solidFill>
                <a:ea typeface="Times New Roman"/>
              </a:rPr>
              <a:t>Amsterdam, NL</a:t>
            </a:r>
            <a:endParaRPr lang="pl-PL" altLang="en-US" sz="1600" dirty="0" smtClean="0">
              <a:solidFill>
                <a:schemeClr val="tx1"/>
              </a:solidFill>
              <a:ea typeface="Times New Roman"/>
            </a:endParaRP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altLang="en-US" sz="1600" dirty="0" smtClean="0">
              <a:solidFill>
                <a:schemeClr val="tx1"/>
              </a:solidFill>
              <a:latin typeface="+mj-lt"/>
              <a:ea typeface="Times New Roman"/>
              <a:cs typeface="+mn-cs"/>
            </a:endParaRP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M. </a:t>
            </a:r>
            <a:r>
              <a:rPr lang="en-US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Bubak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T. </a:t>
            </a:r>
            <a:r>
              <a:rPr lang="en-US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Bartynski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T. </a:t>
            </a:r>
            <a:r>
              <a:rPr lang="en-US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Gubala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D. </a:t>
            </a:r>
            <a:r>
              <a:rPr lang="en-US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Harezlak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M. </a:t>
            </a:r>
            <a:r>
              <a:rPr lang="en-US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Kasztelnik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M. </a:t>
            </a:r>
            <a:r>
              <a:rPr lang="en-US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Malawski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J. </a:t>
            </a:r>
            <a:r>
              <a:rPr lang="en-US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Meizner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P. </a:t>
            </a:r>
            <a:r>
              <a:rPr lang="en-US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Nowakowski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: </a:t>
            </a:r>
            <a:r>
              <a:rPr lang="en-US" altLang="en-US" sz="1600" i="1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Towards Model Execution Environment for Investigation of Heart Valve Diseases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CGW Workshop 2016, 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24-26 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October 2016, Krakow, Poland</a:t>
            </a:r>
            <a:endParaRPr lang="en-US" altLang="en-US" sz="1600" dirty="0">
              <a:solidFill>
                <a:schemeClr val="tx1"/>
              </a:solidFill>
              <a:latin typeface="+mj-lt"/>
              <a:ea typeface="Times New Roman"/>
              <a:cs typeface="+mn-cs"/>
            </a:endParaRP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pl-PL" altLang="en-US" sz="1600" dirty="0" smtClean="0">
              <a:solidFill>
                <a:schemeClr val="tx1"/>
              </a:solidFill>
              <a:latin typeface="+mj-lt"/>
              <a:ea typeface="Times New Roman"/>
              <a:cs typeface="+mn-cs"/>
            </a:endParaRP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Marian Bubak, Daniel </a:t>
            </a:r>
            <a:r>
              <a:rPr lang="pl-PL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Harężlak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Steven Wood,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 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Tomasz </a:t>
            </a:r>
            <a:r>
              <a:rPr lang="pl-PL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Bartyński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Tomasz </a:t>
            </a:r>
            <a:r>
              <a:rPr lang="pl-PL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Gubala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Marek </a:t>
            </a:r>
            <a:r>
              <a:rPr lang="pl-PL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Kasztelnik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Maciej Malawski, Jan </a:t>
            </a:r>
            <a:r>
              <a:rPr lang="pl-PL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Meizner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Piotr Nowakowski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: </a:t>
            </a:r>
            <a:r>
              <a:rPr lang="en-US" altLang="en-US" sz="1600" i="1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Data Management System for Investigation of Heart Valve Diseases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Workshop on Cloud Services for </a:t>
            </a:r>
            <a:r>
              <a:rPr lang="en-US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Synchronisation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 and Sharing, Amsterdam 29.01-2.02.2017, 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  <a:hlinkClick r:id="rId3"/>
              </a:rPr>
              <a:t>https://cs3.surfsara.nl/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 </a:t>
            </a:r>
            <a:endParaRPr lang="pl-PL" altLang="en-US" sz="1600" dirty="0" smtClean="0">
              <a:solidFill>
                <a:schemeClr val="tx1"/>
              </a:solidFill>
              <a:latin typeface="+mj-lt"/>
              <a:ea typeface="Times New Roman"/>
              <a:cs typeface="+mn-cs"/>
            </a:endParaRP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pl-PL" altLang="en-US" sz="1600" dirty="0" smtClean="0">
              <a:solidFill>
                <a:schemeClr val="tx1"/>
              </a:solidFill>
              <a:latin typeface="+mj-lt"/>
              <a:ea typeface="Times New Roman"/>
              <a:cs typeface="+mn-cs"/>
            </a:endParaRP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M. </a:t>
            </a:r>
            <a:r>
              <a:rPr lang="pl-PL" altLang="en-US" sz="1600" dirty="0" err="1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Kasztelnik</a:t>
            </a:r>
            <a:r>
              <a:rPr lang="pl-PL" altLang="en-US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E. </a:t>
            </a:r>
            <a:r>
              <a:rPr lang="pl-PL" altLang="en-US" sz="1600" dirty="0" err="1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Coto</a:t>
            </a:r>
            <a:r>
              <a:rPr lang="pl-PL" altLang="en-US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M. </a:t>
            </a:r>
            <a:r>
              <a:rPr lang="pl-PL" altLang="en-US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Bubak, 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M. Malawski</a:t>
            </a:r>
            <a:r>
              <a:rPr lang="pl-PL" altLang="en-US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P. Nowakowski</a:t>
            </a:r>
            <a:r>
              <a:rPr lang="pl-PL" altLang="en-US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J. Arenas</a:t>
            </a:r>
            <a:r>
              <a:rPr lang="pl-PL" altLang="en-US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A.  </a:t>
            </a:r>
            <a:r>
              <a:rPr lang="pl-PL" altLang="en-US" sz="1600" dirty="0" err="1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Saglimbeni</a:t>
            </a:r>
            <a:r>
              <a:rPr lang="pl-PL" altLang="en-US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D. </a:t>
            </a:r>
            <a:r>
              <a:rPr lang="pl-PL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Testi</a:t>
            </a:r>
            <a:r>
              <a:rPr lang="pl-PL" altLang="en-US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A.F. </a:t>
            </a:r>
            <a:r>
              <a:rPr lang="pl-PL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Frangi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: </a:t>
            </a:r>
            <a:r>
              <a:rPr lang="en-US" sz="1600" i="1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Support for </a:t>
            </a:r>
            <a:r>
              <a:rPr lang="en-US" sz="1600" i="1" dirty="0" err="1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Taverna</a:t>
            </a:r>
            <a:r>
              <a:rPr lang="en-US" sz="1600" i="1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 Workflows in the VPH-Share Cloud </a:t>
            </a:r>
            <a:r>
              <a:rPr lang="en-US" sz="1600" i="1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Platform</a:t>
            </a:r>
            <a:r>
              <a:rPr lang="pl-PL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Computer Methods and Programs in Biomedicine, 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146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July 2017, 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 37–46</a:t>
            </a:r>
            <a:endParaRPr lang="pl-PL" sz="1600" dirty="0" smtClean="0">
              <a:solidFill>
                <a:schemeClr val="tx1"/>
              </a:solidFill>
              <a:latin typeface="+mj-lt"/>
              <a:ea typeface="Times New Roman"/>
              <a:cs typeface="+mn-cs"/>
            </a:endParaRP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pl-PL" altLang="en-US" sz="1600" dirty="0" smtClean="0">
              <a:solidFill>
                <a:schemeClr val="tx1"/>
              </a:solidFill>
              <a:latin typeface="+mj-lt"/>
              <a:ea typeface="Times New Roman"/>
              <a:cs typeface="+mn-cs"/>
            </a:endParaRP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P. Nowakowski, M. Bubak, T. </a:t>
            </a:r>
            <a:r>
              <a:rPr lang="pl-PL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Bartyński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T. Gubała, D. </a:t>
            </a:r>
            <a:r>
              <a:rPr lang="pl-PL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Harężlak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M. </a:t>
            </a:r>
            <a:r>
              <a:rPr lang="pl-PL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Kasztelnik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M. Malawski, J. </a:t>
            </a:r>
            <a:r>
              <a:rPr lang="pl-PL" altLang="en-US" sz="1600" dirty="0" err="1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Meizner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: </a:t>
            </a:r>
            <a:r>
              <a:rPr lang="en-US" altLang="en-US" sz="1600" i="1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Cloud computing infrastructure for the VPH </a:t>
            </a:r>
            <a:r>
              <a:rPr lang="en-US" altLang="en-US" sz="1600" i="1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community</a:t>
            </a:r>
            <a:r>
              <a:rPr lang="pl-PL" altLang="en-US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, </a:t>
            </a:r>
            <a:r>
              <a:rPr lang="pl-PL" sz="1600" dirty="0" err="1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Journal</a:t>
            </a:r>
            <a:r>
              <a:rPr lang="pl-PL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 of </a:t>
            </a:r>
            <a:r>
              <a:rPr lang="pl-PL" sz="1600" dirty="0" err="1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Computational</a:t>
            </a:r>
            <a:r>
              <a:rPr lang="pl-PL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Science, </a:t>
            </a:r>
            <a:r>
              <a:rPr lang="fr-FR" sz="1600" dirty="0">
                <a:solidFill>
                  <a:schemeClr val="tx1"/>
                </a:solidFill>
                <a:latin typeface="+mj-lt"/>
                <a:ea typeface="Times New Roman"/>
                <a:cs typeface="+mn-cs"/>
              </a:rPr>
              <a:t>Available online 21 June 2017</a:t>
            </a:r>
            <a:endParaRPr lang="pl-PL" altLang="en-US" sz="1600" dirty="0">
              <a:solidFill>
                <a:schemeClr val="tx1"/>
              </a:solidFill>
              <a:latin typeface="+mj-lt"/>
              <a:ea typeface="Times New Roman"/>
              <a:cs typeface="+mn-cs"/>
            </a:endParaRPr>
          </a:p>
          <a:p>
            <a:pPr marL="457200" indent="-457200" algn="just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altLang="en-US" dirty="0">
              <a:solidFill>
                <a:schemeClr val="tx1"/>
              </a:solidFill>
              <a:latin typeface="+mj-lt"/>
              <a:ea typeface="Times New Roman"/>
              <a:cs typeface="+mn-cs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439863" y="0"/>
            <a:ext cx="6515100" cy="11430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200" dirty="0" smtClean="0"/>
              <a:t>P</a:t>
            </a:r>
            <a:r>
              <a:rPr lang="en-US" sz="3200" dirty="0" err="1" smtClean="0"/>
              <a:t>ublications</a:t>
            </a:r>
            <a:r>
              <a:rPr lang="pl-PL" sz="3200" dirty="0" smtClean="0"/>
              <a:t> </a:t>
            </a:r>
            <a:r>
              <a:rPr lang="pl-PL" sz="3200" dirty="0" smtClean="0"/>
              <a:t>and p</a:t>
            </a:r>
            <a:r>
              <a:rPr lang="en-US" sz="3200" dirty="0" err="1" smtClean="0"/>
              <a:t>resentations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5108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454006"/>
            <a:ext cx="75724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+mn-lt"/>
              </a:rPr>
              <a:t>EurValve</a:t>
            </a:r>
            <a:r>
              <a:rPr lang="en-US" sz="2400" b="1" dirty="0" smtClean="0">
                <a:latin typeface="+mn-lt"/>
              </a:rPr>
              <a:t> P</a:t>
            </a:r>
            <a:r>
              <a:rPr lang="pl-PL" sz="2400" b="1" dirty="0" err="1" smtClean="0">
                <a:latin typeface="+mn-lt"/>
              </a:rPr>
              <a:t>roject</a:t>
            </a:r>
            <a:r>
              <a:rPr lang="pl-PL" sz="2400" b="1" dirty="0" smtClean="0">
                <a:latin typeface="+mn-lt"/>
              </a:rPr>
              <a:t> </a:t>
            </a:r>
            <a:r>
              <a:rPr lang="pl-PL" sz="2400" b="1" dirty="0" err="1" smtClean="0">
                <a:latin typeface="+mn-lt"/>
              </a:rPr>
              <a:t>Website</a:t>
            </a:r>
            <a:r>
              <a:rPr lang="pl-PL" sz="2400" b="1" dirty="0" smtClean="0">
                <a:latin typeface="+mn-lt"/>
              </a:rPr>
              <a:t> </a:t>
            </a:r>
            <a:r>
              <a:rPr lang="pl-PL" sz="2400" b="1" dirty="0" err="1" smtClean="0">
                <a:latin typeface="+mn-lt"/>
              </a:rPr>
              <a:t>at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Cyfronet</a:t>
            </a:r>
            <a:r>
              <a:rPr lang="pl-PL" sz="2400" b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AGH</a:t>
            </a:r>
            <a:endParaRPr lang="pl-PL" sz="2400" b="1" dirty="0" smtClean="0">
              <a:latin typeface="+mn-lt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URL: </a:t>
            </a:r>
            <a:r>
              <a:rPr lang="en-US" sz="2400" dirty="0" smtClean="0">
                <a:latin typeface="+mn-lt"/>
                <a:hlinkClick r:id="rId2"/>
              </a:rPr>
              <a:t>http://dice.cyfronet.pl/projects/details/EurValve</a:t>
            </a:r>
            <a:r>
              <a:rPr lang="pl-PL" sz="2400" dirty="0" smtClean="0">
                <a:latin typeface="+mn-lt"/>
              </a:rPr>
              <a:t>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l-PL" sz="2400" b="1" dirty="0" smtClean="0"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+mn-lt"/>
              </a:rPr>
              <a:t>EurValve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Portal</a:t>
            </a:r>
            <a:endParaRPr lang="pl-PL" sz="2400" b="1" dirty="0">
              <a:latin typeface="+mn-lt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URL: </a:t>
            </a:r>
            <a:r>
              <a:rPr lang="en-US" sz="2400" dirty="0">
                <a:latin typeface="+mn-lt"/>
                <a:hlinkClick r:id="rId3"/>
              </a:rPr>
              <a:t>https://valve.cyfronet.pl</a:t>
            </a:r>
            <a:endParaRPr lang="pl-PL" sz="2400" dirty="0">
              <a:latin typeface="+mn-lt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Registration at: </a:t>
            </a:r>
            <a:r>
              <a:rPr lang="en-US" sz="2400" dirty="0">
                <a:latin typeface="+mn-lt"/>
                <a:hlinkClick r:id="rId4"/>
              </a:rPr>
              <a:t>https://</a:t>
            </a:r>
            <a:r>
              <a:rPr lang="en-US" sz="2400" dirty="0" smtClean="0">
                <a:latin typeface="+mn-lt"/>
                <a:hlinkClick r:id="rId4"/>
              </a:rPr>
              <a:t>valve.cyfronet.pl/users/sign_up</a:t>
            </a:r>
            <a:endParaRPr lang="en-US" sz="2400" dirty="0" smtClean="0">
              <a:latin typeface="+mn-lt"/>
            </a:endParaRPr>
          </a:p>
          <a:p>
            <a:pPr marL="457200" lvl="2"/>
            <a:endParaRPr lang="pl-PL" sz="2400" dirty="0"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+mn-lt"/>
              </a:rPr>
              <a:t>EurValve</a:t>
            </a:r>
            <a:r>
              <a:rPr lang="en-US" sz="2400" b="1" dirty="0">
                <a:latin typeface="+mn-lt"/>
              </a:rPr>
              <a:t> File Store</a:t>
            </a:r>
            <a:endParaRPr lang="pl-PL" sz="2400" b="1" dirty="0">
              <a:latin typeface="+mn-lt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URL (docs): </a:t>
            </a:r>
            <a:r>
              <a:rPr lang="en-US" sz="2400" dirty="0">
                <a:latin typeface="+mn-lt"/>
                <a:hlinkClick r:id="rId5"/>
              </a:rPr>
              <a:t>https://files.valve.cyfronet.pl</a:t>
            </a:r>
            <a:r>
              <a:rPr lang="pl-PL" sz="2400" dirty="0">
                <a:latin typeface="+mn-lt"/>
              </a:rPr>
              <a:t>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WebDAV endpoint (portal account required): </a:t>
            </a:r>
            <a:r>
              <a:rPr lang="en-US" sz="2400" dirty="0">
                <a:latin typeface="+mn-lt"/>
                <a:hlinkClick r:id="rId6"/>
              </a:rPr>
              <a:t>https://files.valve.cyfronet.pl/webdav</a:t>
            </a:r>
            <a:r>
              <a:rPr lang="pl-PL" sz="2400" dirty="0">
                <a:latin typeface="+mn-lt"/>
              </a:rPr>
              <a:t> </a:t>
            </a:r>
            <a:endParaRPr kumimoji="0" lang="en-US" sz="2400" i="0" u="none" strike="noStrike" cap="none" normalizeH="0" baseline="0" dirty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439863" y="0"/>
            <a:ext cx="6515100" cy="11430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dirty="0"/>
              <a:t>MEE  services </a:t>
            </a:r>
            <a:r>
              <a:rPr lang="pl-PL" sz="2800" dirty="0" err="1"/>
              <a:t>at</a:t>
            </a:r>
            <a:r>
              <a:rPr lang="pl-PL" sz="2800" dirty="0"/>
              <a:t> </a:t>
            </a:r>
            <a:r>
              <a:rPr lang="pl-PL" sz="2800" dirty="0" err="1" smtClean="0"/>
              <a:t>Cyfronet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46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8136904" cy="3803314"/>
          </a:xfrm>
        </p:spPr>
        <p:txBody>
          <a:bodyPr/>
          <a:lstStyle/>
          <a:p>
            <a:pPr eaLnBrk="1" hangingPunct="1"/>
            <a:r>
              <a:rPr lang="en-GB" altLang="en-US" sz="3200" dirty="0" err="1">
                <a:solidFill>
                  <a:srgbClr val="C00000"/>
                </a:solidFill>
              </a:rPr>
              <a:t>EurValve</a:t>
            </a:r>
            <a:r>
              <a:rPr lang="pl-PL" altLang="en-US" sz="3200" dirty="0">
                <a:solidFill>
                  <a:srgbClr val="C00000"/>
                </a:solidFill>
              </a:rPr>
              <a:t> </a:t>
            </a:r>
            <a:r>
              <a:rPr lang="en-GB" altLang="en-US" sz="3200" dirty="0"/>
              <a:t>H2020 Project 689617</a:t>
            </a:r>
            <a:r>
              <a:rPr lang="en-GB" altLang="en-US" sz="4800" dirty="0">
                <a:solidFill>
                  <a:srgbClr val="C00000"/>
                </a:solidFill>
              </a:rPr>
              <a:t/>
            </a:r>
            <a:br>
              <a:rPr lang="en-GB" altLang="en-US" sz="4800" dirty="0">
                <a:solidFill>
                  <a:srgbClr val="C00000"/>
                </a:solidFill>
              </a:rPr>
            </a:br>
            <a:r>
              <a:rPr lang="pl-PL" altLang="en-US" sz="4800" dirty="0">
                <a:solidFill>
                  <a:srgbClr val="C00000"/>
                </a:solidFill>
              </a:rPr>
              <a:t/>
            </a:r>
            <a:br>
              <a:rPr lang="pl-PL" altLang="en-US" sz="4800" dirty="0">
                <a:solidFill>
                  <a:srgbClr val="C00000"/>
                </a:solidFill>
              </a:rPr>
            </a:br>
            <a:r>
              <a:rPr lang="en-US" sz="4000" dirty="0">
                <a:hlinkClick r:id="rId2"/>
              </a:rPr>
              <a:t>http://www.eurvalve.eu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GB" altLang="en-US" sz="4800" dirty="0"/>
              <a:t/>
            </a:r>
            <a:br>
              <a:rPr lang="en-GB" altLang="en-US" sz="4800" dirty="0"/>
            </a:br>
            <a:r>
              <a:rPr lang="en-GB" altLang="en-US" sz="1200" dirty="0"/>
              <a:t/>
            </a:r>
            <a:br>
              <a:rPr lang="en-GB" altLang="en-US" sz="1200" dirty="0"/>
            </a:br>
            <a:r>
              <a:rPr lang="en-GB" altLang="en-US" sz="4000" dirty="0">
                <a:hlinkClick r:id="rId3"/>
              </a:rPr>
              <a:t>http://dice.cyfronet.pl</a:t>
            </a:r>
            <a:r>
              <a:rPr lang="en-GB" altLang="en-US" sz="4000" dirty="0"/>
              <a:t>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4" y="4158781"/>
            <a:ext cx="853545" cy="9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ole tekstowe 31"/>
          <p:cNvSpPr txBox="1"/>
          <p:nvPr/>
        </p:nvSpPr>
        <p:spPr>
          <a:xfrm>
            <a:off x="107504" y="1149865"/>
            <a:ext cx="3245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Data and action flow consists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full CFD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sensitivity analysis to acquire significant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parameter estimation based on patient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uncertainty quantification of various procedures</a:t>
            </a:r>
            <a:endParaRPr lang="en-US" i="1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7220750" cy="552580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56681" y="501317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+mn-lt"/>
              </a:rPr>
              <a:t>The flow of CFD simulations and sensitivity analysis is part of clinical patient treatment</a:t>
            </a:r>
            <a:endParaRPr lang="en-US" dirty="0">
              <a:latin typeface="+mn-lt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1115616" y="0"/>
            <a:ext cx="71287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Pipelines for ROM</a:t>
            </a:r>
            <a:r>
              <a:rPr lang="en-US" sz="3200" dirty="0"/>
              <a:t> </a:t>
            </a:r>
            <a:r>
              <a:rPr lang="en-US" sz="3200" dirty="0" smtClean="0"/>
              <a:t>and  sensitivity analysis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66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9863" y="0"/>
            <a:ext cx="6515100" cy="1143000"/>
          </a:xfrm>
        </p:spPr>
        <p:txBody>
          <a:bodyPr>
            <a:normAutofit/>
          </a:bodyPr>
          <a:lstStyle/>
          <a:p>
            <a:r>
              <a:rPr lang="pl-PL" sz="3200" dirty="0" err="1"/>
              <a:t>Flow</a:t>
            </a:r>
            <a:r>
              <a:rPr lang="pl-PL" sz="3200" dirty="0"/>
              <a:t> of </a:t>
            </a:r>
            <a:r>
              <a:rPr lang="en-US" sz="3200" dirty="0"/>
              <a:t>medical</a:t>
            </a:r>
            <a:r>
              <a:rPr lang="pl-PL" sz="3200" dirty="0"/>
              <a:t> </a:t>
            </a:r>
            <a:r>
              <a:rPr lang="en-US" sz="3200" dirty="0"/>
              <a:t>data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4048" y="968786"/>
            <a:ext cx="3816424" cy="505250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2000" dirty="0">
                <a:latin typeface="+mj-lt"/>
                <a:ea typeface="Times New Roman"/>
              </a:rPr>
              <a:t>BLOB Data </a:t>
            </a:r>
            <a:r>
              <a:rPr lang="pl-PL" sz="2000" dirty="0" err="1">
                <a:latin typeface="+mj-lt"/>
                <a:ea typeface="Times New Roman"/>
              </a:rPr>
              <a:t>handled</a:t>
            </a:r>
            <a:r>
              <a:rPr lang="pl-PL" sz="2000" dirty="0">
                <a:latin typeface="+mj-lt"/>
                <a:ea typeface="Times New Roman"/>
              </a:rPr>
              <a:t> </a:t>
            </a:r>
            <a:r>
              <a:rPr lang="pl-PL" sz="2000" dirty="0" err="1">
                <a:latin typeface="+mj-lt"/>
                <a:ea typeface="Times New Roman"/>
              </a:rPr>
              <a:t>based</a:t>
            </a:r>
            <a:r>
              <a:rPr lang="pl-PL" sz="2000" dirty="0">
                <a:latin typeface="+mj-lt"/>
                <a:ea typeface="Times New Roman"/>
              </a:rPr>
              <a:t> on the </a:t>
            </a:r>
            <a:r>
              <a:rPr lang="pl-PL" sz="2000" dirty="0" err="1">
                <a:latin typeface="+mj-lt"/>
                <a:ea typeface="Times New Roman"/>
              </a:rPr>
              <a:t>confidentiality</a:t>
            </a:r>
            <a:r>
              <a:rPr lang="pl-PL" sz="2000" dirty="0">
                <a:latin typeface="+mj-lt"/>
                <a:ea typeface="Times New Roman"/>
              </a:rPr>
              <a:t> </a:t>
            </a:r>
            <a:r>
              <a:rPr lang="pl-PL" sz="2000" dirty="0" err="1">
                <a:latin typeface="+mj-lt"/>
                <a:ea typeface="Times New Roman"/>
              </a:rPr>
              <a:t>level</a:t>
            </a:r>
            <a:r>
              <a:rPr lang="pl-PL" sz="2000" dirty="0">
                <a:latin typeface="+mj-lt"/>
                <a:ea typeface="Times New Roman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pl-PL" sz="1600" dirty="0">
                <a:latin typeface="+mj-lt"/>
                <a:ea typeface="Times New Roman"/>
              </a:rPr>
              <a:t>Step 1 (</a:t>
            </a:r>
            <a:r>
              <a:rPr lang="pl-PL" sz="1600" dirty="0" err="1">
                <a:latin typeface="+mj-lt"/>
                <a:ea typeface="Times New Roman"/>
              </a:rPr>
              <a:t>all</a:t>
            </a:r>
            <a:r>
              <a:rPr lang="pl-PL" sz="1600" dirty="0">
                <a:latin typeface="+mj-lt"/>
                <a:ea typeface="Times New Roman"/>
              </a:rPr>
              <a:t> </a:t>
            </a:r>
            <a:r>
              <a:rPr lang="pl-PL" sz="1600" dirty="0" err="1">
                <a:latin typeface="+mj-lt"/>
                <a:ea typeface="Times New Roman"/>
              </a:rPr>
              <a:t>levels</a:t>
            </a:r>
            <a:r>
              <a:rPr lang="pl-PL" sz="1600" dirty="0">
                <a:latin typeface="+mj-lt"/>
                <a:ea typeface="Times New Roman"/>
              </a:rPr>
              <a:t>) – data </a:t>
            </a:r>
            <a:r>
              <a:rPr lang="pl-PL" sz="1600" dirty="0" err="1">
                <a:latin typeface="+mj-lt"/>
                <a:ea typeface="Times New Roman"/>
              </a:rPr>
              <a:t>is</a:t>
            </a:r>
            <a:r>
              <a:rPr lang="pl-PL" sz="1600" dirty="0">
                <a:latin typeface="+mj-lt"/>
                <a:ea typeface="Times New Roman"/>
              </a:rPr>
              <a:t> </a:t>
            </a:r>
            <a:r>
              <a:rPr lang="pl-PL" sz="1600" dirty="0" err="1">
                <a:latin typeface="+mj-lt"/>
                <a:ea typeface="Times New Roman"/>
              </a:rPr>
              <a:t>sent</a:t>
            </a:r>
            <a:r>
              <a:rPr lang="pl-PL" sz="1600" dirty="0">
                <a:latin typeface="+mj-lt"/>
                <a:ea typeface="Times New Roman"/>
              </a:rPr>
              <a:t> via </a:t>
            </a:r>
            <a:r>
              <a:rPr lang="pl-PL" sz="1600" dirty="0" err="1">
                <a:latin typeface="+mj-lt"/>
                <a:ea typeface="Times New Roman"/>
              </a:rPr>
              <a:t>encrypted</a:t>
            </a:r>
            <a:r>
              <a:rPr lang="pl-PL" sz="1600" dirty="0">
                <a:latin typeface="+mj-lt"/>
                <a:ea typeface="Times New Roman"/>
              </a:rPr>
              <a:t> channel to the service</a:t>
            </a:r>
          </a:p>
          <a:p>
            <a:pPr lvl="1">
              <a:spcBef>
                <a:spcPts val="0"/>
              </a:spcBef>
            </a:pPr>
            <a:r>
              <a:rPr lang="pl-PL" sz="1600" dirty="0">
                <a:latin typeface="+mj-lt"/>
                <a:ea typeface="Times New Roman"/>
              </a:rPr>
              <a:t>Step 2-3 (high) – data </a:t>
            </a:r>
            <a:r>
              <a:rPr lang="pl-PL" sz="1600" dirty="0" err="1">
                <a:latin typeface="+mj-lt"/>
                <a:ea typeface="Times New Roman"/>
              </a:rPr>
              <a:t>encrypted</a:t>
            </a:r>
            <a:r>
              <a:rPr lang="pl-PL" sz="1600" dirty="0">
                <a:latin typeface="+mj-lt"/>
                <a:ea typeface="Times New Roman"/>
              </a:rPr>
              <a:t> and </a:t>
            </a:r>
            <a:r>
              <a:rPr lang="pl-PL" sz="1600" dirty="0" err="1">
                <a:latin typeface="+mj-lt"/>
                <a:ea typeface="Times New Roman"/>
              </a:rPr>
              <a:t>stored</a:t>
            </a:r>
            <a:r>
              <a:rPr lang="pl-PL" sz="1600" dirty="0">
                <a:latin typeface="+mj-lt"/>
                <a:ea typeface="Times New Roman"/>
              </a:rPr>
              <a:t> on </a:t>
            </a:r>
            <a:r>
              <a:rPr lang="pl-PL" sz="1600" dirty="0" err="1">
                <a:latin typeface="+mj-lt"/>
                <a:ea typeface="Times New Roman"/>
              </a:rPr>
              <a:t>disk</a:t>
            </a:r>
            <a:endParaRPr lang="pl-PL" sz="1600" dirty="0">
              <a:latin typeface="+mj-lt"/>
              <a:ea typeface="Times New Roman"/>
            </a:endParaRPr>
          </a:p>
          <a:p>
            <a:pPr lvl="1">
              <a:spcBef>
                <a:spcPts val="0"/>
              </a:spcBef>
            </a:pPr>
            <a:r>
              <a:rPr lang="pl-PL" sz="1600" dirty="0">
                <a:latin typeface="+mj-lt"/>
                <a:ea typeface="Times New Roman"/>
              </a:rPr>
              <a:t>Step 4-5 (high) – data </a:t>
            </a:r>
            <a:r>
              <a:rPr lang="pl-PL" sz="1600" dirty="0" err="1">
                <a:latin typeface="+mj-lt"/>
                <a:ea typeface="Times New Roman"/>
              </a:rPr>
              <a:t>decrypted</a:t>
            </a:r>
            <a:r>
              <a:rPr lang="pl-PL" sz="1600" dirty="0">
                <a:latin typeface="+mj-lt"/>
                <a:ea typeface="Times New Roman"/>
              </a:rPr>
              <a:t> and </a:t>
            </a:r>
            <a:r>
              <a:rPr lang="pl-PL" sz="1600" dirty="0" err="1">
                <a:latin typeface="+mj-lt"/>
                <a:ea typeface="Times New Roman"/>
              </a:rPr>
              <a:t>retrieved</a:t>
            </a:r>
            <a:endParaRPr lang="pl-PL" sz="1600" dirty="0">
              <a:latin typeface="+mj-lt"/>
              <a:ea typeface="Times New Roman"/>
            </a:endParaRPr>
          </a:p>
          <a:p>
            <a:pPr lvl="1">
              <a:spcBef>
                <a:spcPts val="0"/>
              </a:spcBef>
            </a:pPr>
            <a:r>
              <a:rPr lang="pl-PL" sz="1600" dirty="0">
                <a:latin typeface="+mj-lt"/>
                <a:ea typeface="Times New Roman"/>
              </a:rPr>
              <a:t>Step A-B (</a:t>
            </a:r>
            <a:r>
              <a:rPr lang="pl-PL" sz="1600" dirty="0" err="1">
                <a:latin typeface="+mj-lt"/>
                <a:ea typeface="Times New Roman"/>
              </a:rPr>
              <a:t>lo</a:t>
            </a:r>
            <a:r>
              <a:rPr lang="pl-PL" sz="1600" dirty="0">
                <a:latin typeface="+mj-lt"/>
                <a:ea typeface="Times New Roman"/>
              </a:rPr>
              <a:t>) – data </a:t>
            </a:r>
            <a:r>
              <a:rPr lang="pl-PL" sz="1600" dirty="0" err="1">
                <a:latin typeface="+mj-lt"/>
                <a:ea typeface="Times New Roman"/>
              </a:rPr>
              <a:t>stored</a:t>
            </a:r>
            <a:r>
              <a:rPr lang="pl-PL" sz="1600" dirty="0">
                <a:latin typeface="+mj-lt"/>
                <a:ea typeface="Times New Roman"/>
              </a:rPr>
              <a:t> </a:t>
            </a:r>
            <a:r>
              <a:rPr lang="pl-PL" sz="1600" dirty="0" err="1">
                <a:latin typeface="+mj-lt"/>
                <a:ea typeface="Times New Roman"/>
              </a:rPr>
              <a:t>directly</a:t>
            </a:r>
            <a:r>
              <a:rPr lang="pl-PL" sz="1600" dirty="0">
                <a:latin typeface="+mj-lt"/>
                <a:ea typeface="Times New Roman"/>
              </a:rPr>
              <a:t> to </a:t>
            </a:r>
            <a:r>
              <a:rPr lang="pl-PL" sz="1600" dirty="0" err="1">
                <a:latin typeface="+mj-lt"/>
                <a:ea typeface="Times New Roman"/>
              </a:rPr>
              <a:t>disk</a:t>
            </a:r>
            <a:endParaRPr lang="pl-PL" sz="1600" dirty="0">
              <a:latin typeface="+mj-lt"/>
              <a:ea typeface="Times New Roman"/>
            </a:endParaRPr>
          </a:p>
          <a:p>
            <a:pPr lvl="1">
              <a:spcBef>
                <a:spcPts val="0"/>
              </a:spcBef>
            </a:pPr>
            <a:r>
              <a:rPr lang="pl-PL" sz="1600" dirty="0">
                <a:latin typeface="+mj-lt"/>
                <a:ea typeface="Times New Roman"/>
              </a:rPr>
              <a:t>Step 6 (</a:t>
            </a:r>
            <a:r>
              <a:rPr lang="pl-PL" sz="1600" dirty="0" err="1">
                <a:latin typeface="+mj-lt"/>
                <a:ea typeface="Times New Roman"/>
              </a:rPr>
              <a:t>all</a:t>
            </a:r>
            <a:r>
              <a:rPr lang="pl-PL" sz="1600" dirty="0">
                <a:latin typeface="+mj-lt"/>
                <a:ea typeface="Times New Roman"/>
              </a:rPr>
              <a:t>) – data </a:t>
            </a:r>
            <a:r>
              <a:rPr lang="pl-PL" sz="1600" dirty="0" err="1">
                <a:latin typeface="+mj-lt"/>
                <a:ea typeface="Times New Roman"/>
              </a:rPr>
              <a:t>sent</a:t>
            </a:r>
            <a:r>
              <a:rPr lang="pl-PL" sz="1600" dirty="0">
                <a:latin typeface="+mj-lt"/>
                <a:ea typeface="Times New Roman"/>
              </a:rPr>
              <a:t> </a:t>
            </a:r>
            <a:r>
              <a:rPr lang="pl-PL" sz="1600" dirty="0" err="1">
                <a:latin typeface="+mj-lt"/>
                <a:ea typeface="Times New Roman"/>
              </a:rPr>
              <a:t>back</a:t>
            </a:r>
            <a:r>
              <a:rPr lang="pl-PL" sz="1600" dirty="0">
                <a:latin typeface="+mj-lt"/>
                <a:ea typeface="Times New Roman"/>
              </a:rPr>
              <a:t> to the </a:t>
            </a:r>
            <a:r>
              <a:rPr lang="pl-PL" sz="1600" dirty="0" err="1">
                <a:latin typeface="+mj-lt"/>
                <a:ea typeface="Times New Roman"/>
              </a:rPr>
              <a:t>user</a:t>
            </a:r>
            <a:r>
              <a:rPr lang="pl-PL" sz="1600" dirty="0">
                <a:latin typeface="+mj-lt"/>
                <a:ea typeface="Times New Roman"/>
              </a:rPr>
              <a:t> </a:t>
            </a:r>
          </a:p>
          <a:p>
            <a:pPr lvl="1">
              <a:spcBef>
                <a:spcPts val="0"/>
              </a:spcBef>
            </a:pPr>
            <a:endParaRPr lang="pl-PL" sz="1600" dirty="0">
              <a:latin typeface="+mj-lt"/>
              <a:ea typeface="Times New Roman"/>
            </a:endParaRPr>
          </a:p>
          <a:p>
            <a:pPr>
              <a:spcBef>
                <a:spcPts val="0"/>
              </a:spcBef>
            </a:pPr>
            <a:r>
              <a:rPr lang="pl-PL" sz="2000" dirty="0">
                <a:latin typeface="+mj-lt"/>
                <a:ea typeface="Times New Roman"/>
              </a:rPr>
              <a:t>DB </a:t>
            </a:r>
            <a:r>
              <a:rPr lang="pl-PL" sz="2000" dirty="0" err="1">
                <a:latin typeface="+mj-lt"/>
                <a:ea typeface="Times New Roman"/>
              </a:rPr>
              <a:t>Records</a:t>
            </a:r>
            <a:r>
              <a:rPr lang="pl-PL" sz="2000" dirty="0">
                <a:latin typeface="+mj-lt"/>
                <a:ea typeface="Times New Roman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pl-PL" sz="1600" dirty="0">
                <a:latin typeface="+mj-lt"/>
                <a:ea typeface="Times New Roman"/>
              </a:rPr>
              <a:t>Step 1b – data </a:t>
            </a:r>
            <a:r>
              <a:rPr lang="pl-PL" sz="1600" dirty="0" err="1">
                <a:latin typeface="+mj-lt"/>
                <a:ea typeface="Times New Roman"/>
              </a:rPr>
              <a:t>are</a:t>
            </a:r>
            <a:r>
              <a:rPr lang="pl-PL" sz="1600" dirty="0">
                <a:latin typeface="+mj-lt"/>
                <a:ea typeface="Times New Roman"/>
              </a:rPr>
              <a:t> </a:t>
            </a:r>
            <a:r>
              <a:rPr lang="pl-PL" sz="1600" dirty="0" err="1">
                <a:latin typeface="+mj-lt"/>
                <a:ea typeface="Times New Roman"/>
              </a:rPr>
              <a:t>stored</a:t>
            </a:r>
            <a:r>
              <a:rPr lang="pl-PL" sz="1600" dirty="0">
                <a:latin typeface="+mj-lt"/>
                <a:ea typeface="Times New Roman"/>
              </a:rPr>
              <a:t> via the </a:t>
            </a:r>
            <a:r>
              <a:rPr lang="pl-PL" sz="1600" dirty="0" err="1">
                <a:latin typeface="+mj-lt"/>
                <a:ea typeface="Times New Roman"/>
              </a:rPr>
              <a:t>encrypted</a:t>
            </a:r>
            <a:r>
              <a:rPr lang="pl-PL" sz="1600" dirty="0">
                <a:latin typeface="+mj-lt"/>
                <a:ea typeface="Times New Roman"/>
              </a:rPr>
              <a:t> channel to the DB service in </a:t>
            </a:r>
            <a:r>
              <a:rPr lang="pl-PL" sz="1600" dirty="0" err="1">
                <a:latin typeface="+mj-lt"/>
                <a:ea typeface="Times New Roman"/>
              </a:rPr>
              <a:t>secured</a:t>
            </a:r>
            <a:r>
              <a:rPr lang="pl-PL" sz="1600" dirty="0">
                <a:latin typeface="+mj-lt"/>
                <a:ea typeface="Times New Roman"/>
              </a:rPr>
              <a:t> </a:t>
            </a:r>
            <a:r>
              <a:rPr lang="pl-PL" sz="1600" dirty="0" err="1">
                <a:latin typeface="+mj-lt"/>
                <a:ea typeface="Times New Roman"/>
              </a:rPr>
              <a:t>location</a:t>
            </a:r>
            <a:endParaRPr lang="pl-PL" sz="1600" dirty="0">
              <a:latin typeface="+mj-lt"/>
              <a:ea typeface="Times New Roman"/>
            </a:endParaRPr>
          </a:p>
          <a:p>
            <a:pPr lvl="1">
              <a:spcBef>
                <a:spcPts val="0"/>
              </a:spcBef>
            </a:pPr>
            <a:r>
              <a:rPr lang="pl-PL" sz="1600" dirty="0">
                <a:latin typeface="+mj-lt"/>
                <a:ea typeface="Times New Roman"/>
              </a:rPr>
              <a:t>Step 2b – data </a:t>
            </a:r>
            <a:r>
              <a:rPr lang="pl-PL" sz="1600" dirty="0" err="1">
                <a:latin typeface="+mj-lt"/>
                <a:ea typeface="Times New Roman"/>
              </a:rPr>
              <a:t>are</a:t>
            </a:r>
            <a:r>
              <a:rPr lang="pl-PL" sz="1600" dirty="0">
                <a:latin typeface="+mj-lt"/>
                <a:ea typeface="Times New Roman"/>
              </a:rPr>
              <a:t> </a:t>
            </a:r>
            <a:r>
              <a:rPr lang="pl-PL" sz="1600" dirty="0" err="1">
                <a:latin typeface="+mj-lt"/>
                <a:ea typeface="Times New Roman"/>
              </a:rPr>
              <a:t>retrieved</a:t>
            </a:r>
            <a:r>
              <a:rPr lang="pl-PL" sz="1600" dirty="0">
                <a:latin typeface="+mj-lt"/>
                <a:ea typeface="Times New Roman"/>
              </a:rPr>
              <a:t> from the service via </a:t>
            </a:r>
            <a:r>
              <a:rPr lang="pl-PL" sz="1600" dirty="0" err="1">
                <a:latin typeface="+mj-lt"/>
                <a:ea typeface="Times New Roman"/>
              </a:rPr>
              <a:t>encrypted</a:t>
            </a:r>
            <a:r>
              <a:rPr lang="pl-PL" sz="1600" dirty="0">
                <a:latin typeface="+mj-lt"/>
                <a:ea typeface="Times New Roman"/>
              </a:rPr>
              <a:t> channel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74626"/>
            <a:ext cx="3668256" cy="4674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1800" y="1274626"/>
            <a:ext cx="1580024" cy="2154374"/>
          </a:xfrm>
          <a:prstGeom prst="rect">
            <a:avLst/>
          </a:prstGeom>
          <a:solidFill>
            <a:schemeClr val="bg1"/>
          </a:solidFill>
          <a:ln w="12700">
            <a:solidFill>
              <a:srgbClr val="CF7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3167390"/>
            <a:ext cx="12666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996633"/>
                </a:solidFill>
              </a:rPr>
              <a:t>Database access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15816" y="1556792"/>
            <a:ext cx="360040" cy="1296144"/>
          </a:xfrm>
          <a:prstGeom prst="roundRect">
            <a:avLst>
              <a:gd name="adj" fmla="val 40143"/>
            </a:avLst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REST</a:t>
            </a:r>
          </a:p>
        </p:txBody>
      </p:sp>
      <p:pic>
        <p:nvPicPr>
          <p:cNvPr id="8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1" t="78858" r="8549" b="4376"/>
          <a:stretch/>
        </p:blipFill>
        <p:spPr>
          <a:xfrm>
            <a:off x="3563888" y="1772816"/>
            <a:ext cx="722299" cy="7837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8221" y="247315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SQL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91680" y="1916832"/>
            <a:ext cx="1224136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35696" y="1656967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Ebrima" pitchFamily="2" charset="0"/>
                <a:ea typeface="Ebrima" pitchFamily="2" charset="0"/>
                <a:cs typeface="Ebrima" pitchFamily="2" charset="0"/>
              </a:rPr>
              <a:t>(1</a:t>
            </a:r>
            <a:r>
              <a:rPr lang="pl-PL" sz="1100" b="1" dirty="0">
                <a:latin typeface="Ebrima" pitchFamily="2" charset="0"/>
                <a:ea typeface="Ebrima" pitchFamily="2" charset="0"/>
                <a:cs typeface="Ebrima" pitchFamily="2" charset="0"/>
              </a:rPr>
              <a:t>b</a:t>
            </a:r>
            <a:r>
              <a:rPr lang="en-GB" sz="1100" b="1" dirty="0">
                <a:latin typeface="Ebrima" pitchFamily="2" charset="0"/>
                <a:ea typeface="Ebrima" pitchFamily="2" charset="0"/>
                <a:cs typeface="Ebrima" pitchFamily="2" charset="0"/>
              </a:rPr>
              <a:t>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91680" y="2079143"/>
            <a:ext cx="1224136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35696" y="2083115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Ebrima" pitchFamily="2" charset="0"/>
                <a:ea typeface="Ebrima" pitchFamily="2" charset="0"/>
                <a:cs typeface="Ebrima" pitchFamily="2" charset="0"/>
              </a:rPr>
              <a:t>(</a:t>
            </a:r>
            <a:r>
              <a:rPr lang="pl-PL" sz="1100" b="1" dirty="0">
                <a:latin typeface="Ebrima" pitchFamily="2" charset="0"/>
                <a:ea typeface="Ebrima" pitchFamily="2" charset="0"/>
                <a:cs typeface="Ebrima" pitchFamily="2" charset="0"/>
              </a:rPr>
              <a:t>2b</a:t>
            </a:r>
            <a:r>
              <a:rPr lang="en-GB" sz="1100" b="1" dirty="0">
                <a:latin typeface="Ebrima" pitchFamily="2" charset="0"/>
                <a:ea typeface="Ebrima" pitchFamily="2" charset="0"/>
                <a:cs typeface="Ebrima" pitchFamily="2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7843" y="1012195"/>
            <a:ext cx="2012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Secure locally hosted service</a:t>
            </a:r>
          </a:p>
        </p:txBody>
      </p:sp>
    </p:spTree>
    <p:extLst>
      <p:ext uri="{BB962C8B-B14F-4D97-AF65-F5344CB8AC3E}">
        <p14:creationId xmlns:p14="http://schemas.microsoft.com/office/powerpoint/2010/main" val="24014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9863" y="0"/>
            <a:ext cx="65151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Model Execution Environment </a:t>
            </a:r>
            <a:r>
              <a:rPr lang="en-US" sz="3200" dirty="0" smtClean="0"/>
              <a:t>objectives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dirty="0"/>
              <a:t>Collect, represent, annotate and publish </a:t>
            </a:r>
            <a:r>
              <a:rPr lang="pl-PL" sz="2400" dirty="0"/>
              <a:t>c</a:t>
            </a:r>
            <a:r>
              <a:rPr lang="en-US" sz="2400" dirty="0"/>
              <a:t>ore homogeneous data </a:t>
            </a:r>
          </a:p>
          <a:p>
            <a:pPr marL="285750" indent="-285750"/>
            <a:r>
              <a:rPr lang="en-US" sz="2400" dirty="0"/>
              <a:t>Store and </a:t>
            </a:r>
            <a:r>
              <a:rPr lang="pl-PL" sz="2400" dirty="0"/>
              <a:t>securely provision the necessary data </a:t>
            </a:r>
            <a:r>
              <a:rPr lang="en-US" sz="2400" dirty="0"/>
              <a:t>to </a:t>
            </a:r>
            <a:r>
              <a:rPr lang="en-US" sz="2400" dirty="0" smtClean="0"/>
              <a:t>the participating </a:t>
            </a:r>
            <a:r>
              <a:rPr lang="en-US" sz="2400" dirty="0"/>
              <a:t>clinical centers and development partners</a:t>
            </a:r>
          </a:p>
          <a:p>
            <a:pPr marL="285750" indent="-285750"/>
            <a:r>
              <a:rPr lang="en-US" sz="2400" dirty="0"/>
              <a:t>Execute the models in the most appropriate computational environment (private workstation, private cloud, public cloud) according to need</a:t>
            </a:r>
            <a:r>
              <a:rPr lang="pl-PL" sz="2400" dirty="0"/>
              <a:t>s</a:t>
            </a:r>
            <a:endParaRPr lang="en-US" sz="2400" dirty="0"/>
          </a:p>
          <a:p>
            <a:pPr marL="285750" indent="-285750"/>
            <a:r>
              <a:rPr lang="en-US" sz="2400" dirty="0"/>
              <a:t>Support real-time multiscale visualization</a:t>
            </a:r>
          </a:p>
          <a:p>
            <a:pPr marL="285750" indent="-285750"/>
            <a:r>
              <a:rPr lang="en-US" sz="2400" dirty="0"/>
              <a:t>To develop an integrated security system supporting</a:t>
            </a:r>
            <a:endParaRPr lang="en-US" sz="2400" b="1" dirty="0"/>
          </a:p>
          <a:p>
            <a:pPr marL="685800" lvl="1"/>
            <a:r>
              <a:rPr lang="pl-PL" sz="2400" dirty="0"/>
              <a:t>a</a:t>
            </a:r>
            <a:r>
              <a:rPr lang="en-US" sz="2400" dirty="0" err="1"/>
              <a:t>uthentication</a:t>
            </a:r>
            <a:r>
              <a:rPr lang="en-US" sz="2400" dirty="0"/>
              <a:t> and </a:t>
            </a:r>
            <a:r>
              <a:rPr lang="en-US" sz="2400" dirty="0" err="1"/>
              <a:t>authori</a:t>
            </a:r>
            <a:r>
              <a:rPr lang="pl-PL" sz="2400" dirty="0"/>
              <a:t>s</a:t>
            </a:r>
            <a:r>
              <a:rPr lang="en-US" sz="2400" dirty="0" err="1"/>
              <a:t>ation</a:t>
            </a:r>
            <a:r>
              <a:rPr lang="en-US" sz="2400" dirty="0"/>
              <a:t> </a:t>
            </a:r>
          </a:p>
          <a:p>
            <a:pPr marL="685800" lvl="1"/>
            <a:r>
              <a:rPr lang="pl-PL" sz="2400" dirty="0"/>
              <a:t>d</a:t>
            </a:r>
            <a:r>
              <a:rPr lang="en-US" sz="2400" dirty="0" err="1"/>
              <a:t>ata</a:t>
            </a:r>
            <a:r>
              <a:rPr lang="en-US" sz="2400" dirty="0"/>
              <a:t> encryption for secure </a:t>
            </a:r>
            <a:r>
              <a:rPr lang="en-US" sz="2400" dirty="0" smtClean="0"/>
              <a:t>processing </a:t>
            </a:r>
            <a:endParaRPr lang="en-US" sz="2400" dirty="0"/>
          </a:p>
          <a:p>
            <a:pPr marL="285750" indent="-285750"/>
            <a:endParaRPr lang="en-US" sz="2000" dirty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+mj-lt"/>
              <a:ea typeface="Times New Roman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None/>
            </a:pPr>
            <a:endParaRPr lang="pl-PL" sz="2000" dirty="0"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94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416824" cy="809625"/>
          </a:xfrm>
        </p:spPr>
        <p:txBody>
          <a:bodyPr/>
          <a:lstStyle/>
          <a:p>
            <a:pPr eaLnBrk="1" hangingPunct="1"/>
            <a:r>
              <a:rPr lang="en-US" sz="3200" dirty="0"/>
              <a:t>Model Execution </a:t>
            </a:r>
            <a:r>
              <a:rPr lang="en-US" sz="3200" dirty="0" smtClean="0"/>
              <a:t>Environment structure</a:t>
            </a:r>
            <a:endParaRPr lang="en-US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0" y="692696"/>
            <a:ext cx="6715172" cy="582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164288" y="1772816"/>
            <a:ext cx="187220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API</a:t>
            </a:r>
            <a:r>
              <a:rPr lang="en-US" dirty="0" smtClean="0"/>
              <a:t> – </a:t>
            </a:r>
            <a:r>
              <a:rPr lang="en-US" sz="1600" dirty="0" smtClean="0"/>
              <a:t>Application Programming Interface </a:t>
            </a:r>
          </a:p>
          <a:p>
            <a:endParaRPr lang="en-US" sz="1600" dirty="0" smtClean="0"/>
          </a:p>
          <a:p>
            <a:r>
              <a:rPr lang="en-US" sz="1400" b="1" dirty="0" smtClean="0"/>
              <a:t>REST</a:t>
            </a:r>
            <a:r>
              <a:rPr lang="en-US" dirty="0" smtClean="0"/>
              <a:t> – </a:t>
            </a:r>
            <a:r>
              <a:rPr lang="en-US" sz="1400" dirty="0"/>
              <a:t>Representational state </a:t>
            </a:r>
            <a:r>
              <a:rPr lang="en-US" sz="1400" dirty="0" smtClean="0"/>
              <a:t>transfer</a:t>
            </a:r>
          </a:p>
          <a:p>
            <a:endParaRPr lang="en-US" sz="1400" b="1" dirty="0"/>
          </a:p>
          <a:p>
            <a:r>
              <a:rPr lang="en-US" sz="1400" b="1" dirty="0" err="1" smtClean="0"/>
              <a:t>Rimrock</a:t>
            </a:r>
            <a:r>
              <a:rPr lang="en-US" dirty="0" smtClean="0"/>
              <a:t> – </a:t>
            </a:r>
            <a:r>
              <a:rPr lang="en-US" sz="1400" dirty="0" err="1" smtClean="0"/>
              <a:t>servis</a:t>
            </a:r>
            <a:r>
              <a:rPr lang="en-US" sz="1400" dirty="0" smtClean="0"/>
              <a:t> used to submit jobs to HOC cluster </a:t>
            </a:r>
          </a:p>
          <a:p>
            <a:endParaRPr lang="en-US" sz="1400" b="1" dirty="0"/>
          </a:p>
          <a:p>
            <a:r>
              <a:rPr lang="en-US" sz="1400" b="1" dirty="0" smtClean="0"/>
              <a:t>Atmosphere</a:t>
            </a:r>
            <a:r>
              <a:rPr lang="en-US" dirty="0" smtClean="0"/>
              <a:t> – </a:t>
            </a:r>
            <a:r>
              <a:rPr lang="en-US" sz="1400" dirty="0" smtClean="0"/>
              <a:t>provides access to cloud resources</a:t>
            </a:r>
          </a:p>
          <a:p>
            <a:endParaRPr lang="en-US" dirty="0"/>
          </a:p>
          <a:p>
            <a:r>
              <a:rPr lang="en-US" sz="1400" b="1" dirty="0" err="1"/>
              <a:t>g</a:t>
            </a:r>
            <a:r>
              <a:rPr lang="en-US" sz="1400" b="1" dirty="0" err="1" smtClean="0"/>
              <a:t>it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en-US" sz="1400" dirty="0"/>
              <a:t>a distributed revision </a:t>
            </a:r>
            <a:r>
              <a:rPr lang="en-US" sz="1400" dirty="0" smtClean="0"/>
              <a:t>control system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49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-1260648" y="1844824"/>
            <a:ext cx="7071840" cy="72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3635896" y="1095675"/>
            <a:ext cx="4937804" cy="575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ctr"/>
          <a:lstStyle/>
          <a:p>
            <a:endParaRPr lang="en-GB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115616" y="0"/>
            <a:ext cx="70567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200" dirty="0" smtClean="0"/>
              <a:t>MEE </a:t>
            </a:r>
            <a:r>
              <a:rPr lang="pl-PL" sz="3200" dirty="0"/>
              <a:t>i</a:t>
            </a:r>
            <a:r>
              <a:rPr lang="en-US" sz="3200" dirty="0" err="1" smtClean="0"/>
              <a:t>mplementation</a:t>
            </a:r>
            <a:endParaRPr lang="en-US" sz="3200" dirty="0"/>
          </a:p>
        </p:txBody>
      </p:sp>
      <p:sp>
        <p:nvSpPr>
          <p:cNvPr id="3" name="Prostokąt 2"/>
          <p:cNvSpPr/>
          <p:nvPr/>
        </p:nvSpPr>
        <p:spPr>
          <a:xfrm>
            <a:off x="3275856" y="1556792"/>
            <a:ext cx="5742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n-lt"/>
              </a:rPr>
              <a:t>Model Execution Environment: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Patient case pipeline integrated with File Store and Prometheus supercomputer</a:t>
            </a:r>
            <a:endParaRPr lang="en-GB" sz="16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File </a:t>
            </a:r>
            <a:r>
              <a:rPr lang="en-GB" sz="16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Store </a:t>
            </a:r>
            <a:r>
              <a:rPr lang="en-GB" sz="1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for data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Cloud </a:t>
            </a:r>
            <a:r>
              <a:rPr lang="en-GB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resources 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based on Atmosphere cloud platform </a:t>
            </a:r>
          </a:p>
        </p:txBody>
      </p:sp>
      <p:sp>
        <p:nvSpPr>
          <p:cNvPr id="5" name="Nawias klamrowy zamykający 4"/>
          <p:cNvSpPr/>
          <p:nvPr/>
        </p:nvSpPr>
        <p:spPr>
          <a:xfrm>
            <a:off x="2230839" y="1805571"/>
            <a:ext cx="792088" cy="1123498"/>
          </a:xfrm>
          <a:prstGeom prst="rightBrace">
            <a:avLst>
              <a:gd name="adj1" fmla="val 8333"/>
              <a:gd name="adj2" fmla="val 47457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Nawias klamrowy zamykający 11"/>
          <p:cNvSpPr/>
          <p:nvPr/>
        </p:nvSpPr>
        <p:spPr>
          <a:xfrm>
            <a:off x="2290161" y="3212976"/>
            <a:ext cx="792088" cy="796447"/>
          </a:xfrm>
          <a:prstGeom prst="rightBrace">
            <a:avLst>
              <a:gd name="adj1" fmla="val 8333"/>
              <a:gd name="adj2" fmla="val 4745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275856" y="3010307"/>
            <a:ext cx="57423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n-lt"/>
              </a:rPr>
              <a:t>Security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Service management – for every service dedicated set of policy rules can be defined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User Groups – can be used to define security constraints</a:t>
            </a:r>
          </a:p>
        </p:txBody>
      </p:sp>
      <p:sp>
        <p:nvSpPr>
          <p:cNvPr id="14" name="Nawias klamrowy zamykający 13"/>
          <p:cNvSpPr/>
          <p:nvPr/>
        </p:nvSpPr>
        <p:spPr>
          <a:xfrm>
            <a:off x="2267744" y="4315336"/>
            <a:ext cx="792088" cy="1417920"/>
          </a:xfrm>
          <a:prstGeom prst="rightBrace">
            <a:avLst>
              <a:gd name="adj1" fmla="val 8333"/>
              <a:gd name="adj2" fmla="val 4745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275856" y="4390072"/>
            <a:ext cx="5742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n-lt"/>
              </a:rPr>
              <a:t>REST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Creating 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a 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new user session – as a result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,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new JWT </a:t>
            </a:r>
            <a:r>
              <a:rPr lang="en-GB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(JSON Web Token) tokens 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are 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generated 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for 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credential delegation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PDP – </a:t>
            </a:r>
            <a:r>
              <a:rPr lang="en-GB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Policy Decision Point: check 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if user has access to concrete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Resource policies – add/remove/edit service security policies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1" y="844214"/>
            <a:ext cx="1806237" cy="489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802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-1260648" y="1844824"/>
            <a:ext cx="7071840" cy="72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436620" y="1095675"/>
            <a:ext cx="8137080" cy="575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ctr"/>
          <a:lstStyle/>
          <a:p>
            <a:r>
              <a:rPr lang="en-US" b="1" dirty="0"/>
              <a:t>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EurValve</a:t>
            </a:r>
            <a:r>
              <a:rPr lang="en-US" b="1" dirty="0"/>
              <a:t> Portal</a:t>
            </a:r>
            <a:r>
              <a:rPr lang="en-US" dirty="0"/>
              <a:t> – discover collected files for patient clinical case, submit blood flow or 0D Heart model computation </a:t>
            </a:r>
            <a:r>
              <a:rPr lang="pl-PL" dirty="0"/>
              <a:t>to </a:t>
            </a:r>
            <a:r>
              <a:rPr lang="en-US" dirty="0"/>
              <a:t>Prometheus supercomputer, monitor computation execution</a:t>
            </a:r>
            <a:r>
              <a:rPr lang="pl-PL" dirty="0"/>
              <a:t> and</a:t>
            </a:r>
            <a:r>
              <a:rPr lang="en-US" dirty="0"/>
              <a:t> </a:t>
            </a:r>
            <a:r>
              <a:rPr lang="pl-PL" dirty="0"/>
              <a:t>download </a:t>
            </a:r>
            <a:r>
              <a:rPr lang="en-US" dirty="0"/>
              <a:t>results</a:t>
            </a:r>
            <a:r>
              <a:rPr lang="pl-PL" dirty="0"/>
              <a:t>.</a:t>
            </a:r>
            <a:r>
              <a:rPr lang="en-US" dirty="0"/>
              <a:t> the </a:t>
            </a:r>
            <a:r>
              <a:rPr lang="en-US" dirty="0" err="1"/>
              <a:t>EurValve</a:t>
            </a:r>
            <a:r>
              <a:rPr lang="en-US" dirty="0"/>
              <a:t> Portal is integrated with File Store, Rimrock</a:t>
            </a:r>
            <a:r>
              <a:rPr lang="pl-PL" dirty="0"/>
              <a:t> and </a:t>
            </a:r>
            <a:r>
              <a:rPr lang="en-US" dirty="0"/>
              <a:t>Security</a:t>
            </a:r>
            <a:r>
              <a:rPr lang="pl-PL" dirty="0"/>
              <a:t>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EurValve</a:t>
            </a:r>
            <a:r>
              <a:rPr lang="en-US" b="1" dirty="0"/>
              <a:t> File Store</a:t>
            </a:r>
            <a:r>
              <a:rPr lang="en-US" dirty="0"/>
              <a:t> – each computation receives and delivers files </a:t>
            </a:r>
            <a:r>
              <a:rPr lang="pl-PL" dirty="0"/>
              <a:t>to the File </a:t>
            </a:r>
            <a:r>
              <a:rPr lang="pl-PL" dirty="0" err="1"/>
              <a:t>Store</a:t>
            </a:r>
            <a:r>
              <a:rPr lang="pl-P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Rimrock</a:t>
            </a:r>
            <a:r>
              <a:rPr lang="en-US" dirty="0"/>
              <a:t> –</a:t>
            </a:r>
            <a:r>
              <a:rPr lang="pl-PL" dirty="0"/>
              <a:t> </a:t>
            </a:r>
            <a:r>
              <a:rPr lang="en-US" dirty="0"/>
              <a:t>submit</a:t>
            </a:r>
            <a:r>
              <a:rPr lang="pl-PL" dirty="0"/>
              <a:t>s</a:t>
            </a:r>
            <a:r>
              <a:rPr lang="en-US" dirty="0"/>
              <a:t> jobs </a:t>
            </a:r>
            <a:r>
              <a:rPr lang="pl-PL" dirty="0"/>
              <a:t>to the </a:t>
            </a:r>
            <a:r>
              <a:rPr lang="en-US" dirty="0"/>
              <a:t>Prometheus supercomputer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EurValve</a:t>
            </a:r>
            <a:r>
              <a:rPr lang="en-US" b="1" dirty="0"/>
              <a:t> Security</a:t>
            </a:r>
            <a:r>
              <a:rPr lang="en-US" dirty="0"/>
              <a:t> - </a:t>
            </a:r>
            <a:r>
              <a:rPr lang="pl-PL" dirty="0"/>
              <a:t> input data and results </a:t>
            </a:r>
            <a:r>
              <a:rPr lang="en-US" dirty="0"/>
              <a:t>accessible only to </a:t>
            </a:r>
            <a:r>
              <a:rPr lang="en-US" dirty="0" err="1"/>
              <a:t>EurValve</a:t>
            </a:r>
            <a:r>
              <a:rPr lang="en-US" dirty="0"/>
              <a:t> group members.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Typical use case</a:t>
            </a:r>
          </a:p>
          <a:p>
            <a:pPr marL="342900" indent="-342900">
              <a:buAutoNum type="arabicPeriod"/>
            </a:pPr>
            <a:r>
              <a:rPr lang="en-US" dirty="0"/>
              <a:t>Create new Patient clinical case</a:t>
            </a:r>
            <a:endParaRPr lang="pl-P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Automatically discover files connected with the Patient Case </a:t>
            </a:r>
            <a:r>
              <a:rPr lang="pl-PL" dirty="0"/>
              <a:t>ID</a:t>
            </a:r>
            <a:endParaRPr lang="en-US" dirty="0"/>
          </a:p>
          <a:p>
            <a:r>
              <a:rPr lang="en-US" dirty="0"/>
              <a:t>2. Run 0D Heart Model (with ROM) on Prometheus supercomputer</a:t>
            </a:r>
            <a:endParaRPr lang="pl-P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Alternatively, </a:t>
            </a:r>
            <a:r>
              <a:rPr lang="en-US" dirty="0"/>
              <a:t>run the blood flow CFD simulation (prepared by </a:t>
            </a:r>
            <a:r>
              <a:rPr lang="en-US" dirty="0" err="1"/>
              <a:t>Martijn</a:t>
            </a:r>
            <a:r>
              <a:rPr lang="en-US" dirty="0"/>
              <a:t>)</a:t>
            </a:r>
          </a:p>
          <a:p>
            <a:r>
              <a:rPr lang="en-US" dirty="0"/>
              <a:t>3. Monitor computation execution</a:t>
            </a:r>
          </a:p>
          <a:p>
            <a:r>
              <a:rPr lang="en-US" dirty="0"/>
              <a:t>4. Discover produced results and update clinical case progress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Computation result files are automatically accessible within the Portal </a:t>
            </a:r>
            <a:r>
              <a:rPr lang="pl-PL" dirty="0"/>
              <a:t>once </a:t>
            </a:r>
            <a:r>
              <a:rPr lang="en-US" dirty="0"/>
              <a:t>the computation</a:t>
            </a:r>
            <a:r>
              <a:rPr lang="pl-PL" dirty="0"/>
              <a:t> has concluded</a:t>
            </a:r>
            <a:r>
              <a:rPr lang="en-US" dirty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GB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439863" y="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200" dirty="0" err="1"/>
              <a:t>Example</a:t>
            </a:r>
            <a:r>
              <a:rPr lang="pl-PL" sz="3200" dirty="0"/>
              <a:t> of MEE </a:t>
            </a:r>
            <a:r>
              <a:rPr lang="pl-PL" sz="3200" dirty="0" err="1" smtClean="0"/>
              <a:t>usage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5964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-1260648" y="1844824"/>
            <a:ext cx="7071840" cy="72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436620" y="1095675"/>
            <a:ext cx="8137080" cy="575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 anchor="ctr"/>
          <a:lstStyle/>
          <a:p>
            <a:pPr algn="ctr"/>
            <a:r>
              <a:rPr lang="en-US" sz="3600" dirty="0"/>
              <a:t>Pipeline execution management</a:t>
            </a:r>
            <a:endParaRPr lang="pl-PL" sz="3600" dirty="0"/>
          </a:p>
          <a:p>
            <a:endParaRPr lang="en-US" sz="2400" dirty="0"/>
          </a:p>
          <a:p>
            <a:r>
              <a:rPr lang="en-US" sz="2400" b="1" dirty="0"/>
              <a:t>Goal</a:t>
            </a:r>
            <a:r>
              <a:rPr lang="en-US" sz="2400" dirty="0"/>
              <a:t>: organize set of models into a single sequential execution pipeline</a:t>
            </a:r>
            <a:r>
              <a:rPr lang="pl-PL" sz="2400" dirty="0"/>
              <a:t> with </a:t>
            </a:r>
            <a:r>
              <a:rPr lang="en-US" sz="2400" dirty="0"/>
              <a:t>files as the main data exchange</a:t>
            </a:r>
            <a:r>
              <a:rPr lang="pl-PL" sz="2400" dirty="0"/>
              <a:t> channel</a:t>
            </a:r>
            <a:endParaRPr lang="en-US" sz="2400" dirty="0"/>
          </a:p>
          <a:p>
            <a:r>
              <a:rPr lang="en-US" sz="2400" dirty="0"/>
              <a:t> </a:t>
            </a:r>
            <a:endParaRPr lang="pl-PL" sz="2400" dirty="0"/>
          </a:p>
          <a:p>
            <a:r>
              <a:rPr lang="en-US" sz="2400" b="1" dirty="0"/>
              <a:t>Supported ideas: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Model development organization through </a:t>
            </a:r>
            <a:r>
              <a:rPr lang="en-US" sz="2400" dirty="0" err="1"/>
              <a:t>structurali</a:t>
            </a:r>
            <a:r>
              <a:rPr lang="pl-PL" sz="2400" dirty="0"/>
              <a:t>z</a:t>
            </a:r>
            <a:r>
              <a:rPr lang="en-US" sz="2400" dirty="0" err="1"/>
              <a:t>ation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Retention of e</a:t>
            </a:r>
            <a:r>
              <a:rPr lang="en-US" sz="2400" dirty="0" err="1"/>
              <a:t>xecution</a:t>
            </a:r>
            <a:r>
              <a:rPr lang="en-US" sz="2400" dirty="0"/>
              <a:t> and development history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Result provenance tracking and recording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439863" y="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 </a:t>
            </a:r>
            <a:r>
              <a:rPr lang="pl-PL" sz="3200" dirty="0" smtClean="0"/>
              <a:t>New</a:t>
            </a:r>
            <a:r>
              <a:rPr lang="en-US" sz="3200" dirty="0" smtClean="0"/>
              <a:t> </a:t>
            </a:r>
            <a:r>
              <a:rPr lang="pl-PL" sz="3200" dirty="0"/>
              <a:t>f</a:t>
            </a:r>
            <a:r>
              <a:rPr lang="en-US" sz="3200" dirty="0" err="1"/>
              <a:t>unctionality</a:t>
            </a:r>
            <a:r>
              <a:rPr lang="en-US" sz="3200" dirty="0"/>
              <a:t> </a:t>
            </a:r>
            <a:r>
              <a:rPr lang="pl-PL" sz="3200" dirty="0"/>
              <a:t>of</a:t>
            </a:r>
            <a:r>
              <a:rPr lang="en-US" sz="3200" dirty="0"/>
              <a:t> MEE</a:t>
            </a:r>
            <a:r>
              <a:rPr lang="pl-PL" sz="3200" dirty="0"/>
              <a:t> (</a:t>
            </a:r>
            <a:r>
              <a:rPr lang="pl-PL" sz="3200" dirty="0" smtClean="0"/>
              <a:t>1/4)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01165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PH-Share Templat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VPH-Share Template Slide</Template>
  <TotalTime>4934</TotalTime>
  <Words>1250</Words>
  <Application>Microsoft Office PowerPoint</Application>
  <PresentationFormat>Pokaz na ekranie (4:3)</PresentationFormat>
  <Paragraphs>210</Paragraphs>
  <Slides>22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Ebrima</vt:lpstr>
      <vt:lpstr>Times New Roman</vt:lpstr>
      <vt:lpstr>VPH-Share Template Slide</vt:lpstr>
      <vt:lpstr>Model Execution Environment Current status of the WP2 Infrastructure Platform  </vt:lpstr>
      <vt:lpstr>Outline</vt:lpstr>
      <vt:lpstr>Prezentacja programu PowerPoint</vt:lpstr>
      <vt:lpstr>Flow of medical data</vt:lpstr>
      <vt:lpstr>Model Execution Environment objectives</vt:lpstr>
      <vt:lpstr>Model Execution Environment structure</vt:lpstr>
      <vt:lpstr>Prezentacja programu PowerPoint</vt:lpstr>
      <vt:lpstr>Prezentacja programu PowerPoint</vt:lpstr>
      <vt:lpstr>Prezentacja programu PowerPoint</vt:lpstr>
      <vt:lpstr>Prezentacja programu PowerPoint</vt:lpstr>
      <vt:lpstr> New functionality of MEE (3/4)</vt:lpstr>
      <vt:lpstr>New functionality of MEE (4/4)</vt:lpstr>
      <vt:lpstr>Prezentacja programu PowerPoint</vt:lpstr>
      <vt:lpstr>Prezentacja programu PowerPoint</vt:lpstr>
      <vt:lpstr>The scenario of the MEE Demo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EurValve H2020 Project 689617  http://www.eurvalve.eu   http://dice.cyfronet.pl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4 :  VPH Semantics</dc:title>
  <dc:creator>Norman James Powell</dc:creator>
  <cp:lastModifiedBy>RP</cp:lastModifiedBy>
  <cp:revision>738</cp:revision>
  <cp:lastPrinted>2017-02-17T13:44:27Z</cp:lastPrinted>
  <dcterms:created xsi:type="dcterms:W3CDTF">2011-04-13T15:31:15Z</dcterms:created>
  <dcterms:modified xsi:type="dcterms:W3CDTF">2017-06-28T12:37:01Z</dcterms:modified>
</cp:coreProperties>
</file>