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35" r:id="rId3"/>
    <p:sldId id="436" r:id="rId4"/>
    <p:sldId id="470" r:id="rId5"/>
    <p:sldId id="464" r:id="rId6"/>
    <p:sldId id="442" r:id="rId7"/>
    <p:sldId id="461" r:id="rId8"/>
    <p:sldId id="462" r:id="rId9"/>
    <p:sldId id="469" r:id="rId10"/>
    <p:sldId id="471" r:id="rId11"/>
    <p:sldId id="457" r:id="rId12"/>
    <p:sldId id="453" r:id="rId13"/>
    <p:sldId id="450" r:id="rId14"/>
    <p:sldId id="459" r:id="rId15"/>
    <p:sldId id="460" r:id="rId16"/>
    <p:sldId id="448" r:id="rId17"/>
    <p:sldId id="465" r:id="rId18"/>
    <p:sldId id="455" r:id="rId19"/>
    <p:sldId id="456" r:id="rId20"/>
    <p:sldId id="466" r:id="rId21"/>
    <p:sldId id="467" r:id="rId22"/>
    <p:sldId id="468" r:id="rId23"/>
    <p:sldId id="426" r:id="rId24"/>
    <p:sldId id="443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E0ECDB-0C93-4AF4-8452-190BED98D505}">
          <p14:sldIdLst>
            <p14:sldId id="256"/>
            <p14:sldId id="435"/>
            <p14:sldId id="436"/>
            <p14:sldId id="470"/>
            <p14:sldId id="464"/>
            <p14:sldId id="442"/>
            <p14:sldId id="461"/>
            <p14:sldId id="462"/>
            <p14:sldId id="469"/>
            <p14:sldId id="471"/>
            <p14:sldId id="457"/>
            <p14:sldId id="453"/>
            <p14:sldId id="450"/>
          </p14:sldIdLst>
        </p14:section>
        <p14:section name="Untitled Section" id="{D8FA655D-D8CE-4CFA-92D8-A3F219B2133D}">
          <p14:sldIdLst>
            <p14:sldId id="459"/>
            <p14:sldId id="460"/>
            <p14:sldId id="448"/>
            <p14:sldId id="465"/>
            <p14:sldId id="455"/>
            <p14:sldId id="456"/>
            <p14:sldId id="466"/>
            <p14:sldId id="467"/>
            <p14:sldId id="468"/>
            <p14:sldId id="426"/>
            <p14:sldId id="4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F7803"/>
    <a:srgbClr val="996633"/>
    <a:srgbClr val="A834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5450" autoAdjust="0"/>
  </p:normalViewPr>
  <p:slideViewPr>
    <p:cSldViewPr snapToObjects="1">
      <p:cViewPr>
        <p:scale>
          <a:sx n="80" d="100"/>
          <a:sy n="80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D8128-71BF-48AF-9DA3-4EAA137CC5E7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4AA28-0F91-4556-B447-48CD8FEDB7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666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9A492-EC41-4D3B-AE8C-A9C55A3C6D1A}" type="datetimeFigureOut">
              <a:rPr lang="en-GB"/>
              <a:pPr>
                <a:defRPr/>
              </a:pPr>
              <a:t>30/01/2017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C97DD3-7A1E-437D-8518-174108021D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1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63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87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A793F6-7650-4F9E-9012-9121B1CFBAAC}" type="slidenum">
              <a:rPr lang="en-GB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9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A793F6-7650-4F9E-9012-9121B1CFBAAC}" type="slidenum">
              <a:rPr lang="en-GB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9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CDB84DD-ED52-401E-A24B-29A9BE42624A}" type="slidenum">
              <a:rPr lang="en-GB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8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CDB84DD-ED52-401E-A24B-29A9BE42624A}" type="slidenum">
              <a:rPr lang="en-GB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8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CDB84DD-ED52-401E-A24B-29A9BE42624A}" type="slidenum">
              <a:rPr lang="en-GB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9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94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04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3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2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3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4130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" y="29763"/>
            <a:ext cx="1089583" cy="73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668344" y="6615417"/>
            <a:ext cx="1224136" cy="21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ED9C510-15E0-442B-90E8-004B0F57896A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5786" y="6492306"/>
            <a:ext cx="7456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CS3 Workshop on Cloud Services for File </a:t>
            </a:r>
            <a:r>
              <a:rPr lang="en-US" sz="1000" b="1" i="1" dirty="0" err="1" smtClean="0"/>
              <a:t>Synchronisation</a:t>
            </a:r>
            <a:r>
              <a:rPr lang="en-US" sz="1000" b="1" i="1" dirty="0" smtClean="0"/>
              <a:t> and Sharing</a:t>
            </a:r>
            <a:r>
              <a:rPr lang="pl-PL" sz="1000" b="1" i="1" dirty="0" smtClean="0"/>
              <a:t>,</a:t>
            </a:r>
            <a:r>
              <a:rPr lang="pl-PL" sz="1000" b="1" i="1" baseline="0" dirty="0" smtClean="0"/>
              <a:t> </a:t>
            </a:r>
            <a:r>
              <a:rPr lang="en-US" sz="1000" dirty="0" err="1" smtClean="0"/>
              <a:t>SURFSara</a:t>
            </a:r>
            <a:r>
              <a:rPr lang="pl-PL" sz="1000" dirty="0" smtClean="0"/>
              <a:t>, </a:t>
            </a:r>
            <a:r>
              <a:rPr lang="en-US" sz="1000" dirty="0" smtClean="0"/>
              <a:t> Amsterdam</a:t>
            </a:r>
            <a:r>
              <a:rPr lang="pl-PL" sz="1000" dirty="0" smtClean="0"/>
              <a:t>,</a:t>
            </a:r>
            <a:r>
              <a:rPr lang="en-US" sz="1000" dirty="0" smtClean="0"/>
              <a:t> 30 Jan - 1 Feb 20</a:t>
            </a:r>
            <a:r>
              <a:rPr lang="pl-PL" sz="1000" dirty="0" smtClean="0"/>
              <a:t>, 2017</a:t>
            </a:r>
            <a:endParaRPr lang="en-US" sz="1000" dirty="0" smtClean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36" y="29763"/>
            <a:ext cx="990804" cy="767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  <p:sldLayoutId id="2147483703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ce.cyfronet.pl/" TargetMode="External"/><Relationship Id="rId2" Type="http://schemas.openxmlformats.org/officeDocument/2006/relationships/hyperlink" Target="http://www.eurvalve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502938" y="785794"/>
            <a:ext cx="8136904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Data Management System </a:t>
            </a:r>
            <a:r>
              <a:rPr lang="pl-PL" altLang="en-US" dirty="0" smtClean="0"/>
              <a:t/>
            </a:r>
            <a:br>
              <a:rPr lang="pl-PL" altLang="en-US" dirty="0" smtClean="0"/>
            </a:br>
            <a:r>
              <a:rPr lang="en-US" altLang="en-US" dirty="0" smtClean="0"/>
              <a:t>for </a:t>
            </a:r>
            <a:r>
              <a:rPr lang="en-US" altLang="en-US" dirty="0"/>
              <a:t>Investigation of Heart Valve Diseases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5786" y="2571744"/>
            <a:ext cx="7854056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Marian Bubak</a:t>
            </a:r>
            <a:r>
              <a:rPr lang="pl-PL" sz="2000" baseline="30000" dirty="0" smtClean="0"/>
              <a:t>1,2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Daniel Harężlak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Steven Wood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,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Tomasz</a:t>
            </a:r>
            <a:r>
              <a:rPr lang="pl-PL" sz="2000" dirty="0" smtClean="0"/>
              <a:t>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Bartyński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Tomasz Gubala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Marek Kasztelnik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Maciej Malawski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</a:t>
            </a:r>
            <a:r>
              <a:rPr lang="pl-PL" sz="2000" dirty="0" smtClean="0"/>
              <a:t>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Meizner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Piotr Nowakowski</a:t>
            </a:r>
            <a:r>
              <a:rPr lang="pl-PL" sz="2000" baseline="30000" dirty="0" smtClean="0"/>
              <a:t>2</a:t>
            </a:r>
          </a:p>
          <a:p>
            <a:pPr eaLnBrk="1" hangingPunct="1"/>
            <a:endParaRPr lang="es-ES" alt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baseline="30000" dirty="0" smtClean="0"/>
              <a:t>1</a:t>
            </a:r>
            <a:r>
              <a:rPr lang="en-GB" sz="2400" dirty="0" smtClean="0"/>
              <a:t>Department of Computer Science, AGH Krakow, Poland</a:t>
            </a:r>
            <a:endParaRPr lang="pl-PL" sz="2400" dirty="0" smtClean="0"/>
          </a:p>
          <a:p>
            <a:r>
              <a:rPr lang="en-GB" sz="2400" baseline="30000" dirty="0" smtClean="0"/>
              <a:t>2</a:t>
            </a:r>
            <a:r>
              <a:rPr lang="en-GB" sz="2400" dirty="0" smtClean="0"/>
              <a:t>ACC </a:t>
            </a:r>
            <a:r>
              <a:rPr lang="en-GB" sz="2400" dirty="0" err="1" smtClean="0"/>
              <a:t>Cyfronet</a:t>
            </a:r>
            <a:r>
              <a:rPr lang="en-GB" sz="2400" dirty="0" smtClean="0"/>
              <a:t> AGH, Krakow, Poland</a:t>
            </a:r>
            <a:endParaRPr lang="pl-PL" sz="2400" dirty="0" smtClean="0"/>
          </a:p>
          <a:p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http://dice.cyfronet.pl/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2400" dirty="0" smtClean="0"/>
          </a:p>
          <a:p>
            <a:r>
              <a:rPr lang="pl-PL" sz="2400" baseline="30000" dirty="0" smtClean="0"/>
              <a:t/>
            </a:r>
            <a:br>
              <a:rPr lang="pl-PL" sz="2400" baseline="30000" dirty="0" smtClean="0"/>
            </a:br>
            <a:r>
              <a:rPr lang="en-GB" sz="2400" baseline="30000" dirty="0" smtClean="0"/>
              <a:t>3</a:t>
            </a:r>
            <a:r>
              <a:rPr lang="en-GB" sz="2400" dirty="0" smtClean="0"/>
              <a:t>Scientific Computing, </a:t>
            </a:r>
            <a:r>
              <a:rPr lang="en-GB" sz="2400" dirty="0" err="1" smtClean="0"/>
              <a:t>Dep</a:t>
            </a:r>
            <a:r>
              <a:rPr lang="pl-PL" sz="2400" dirty="0" err="1" smtClean="0"/>
              <a:t>artmen</a:t>
            </a:r>
            <a:r>
              <a:rPr lang="en-GB" sz="2400" dirty="0" smtClean="0"/>
              <a:t>t of Medical Physics, Sheffield Teaching Hospitals, UK</a:t>
            </a:r>
            <a:endParaRPr lang="en-US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4214818"/>
            <a:ext cx="781537" cy="83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pl-PL" sz="3200" dirty="0" err="1" smtClean="0"/>
              <a:t>Flow</a:t>
            </a:r>
            <a:r>
              <a:rPr lang="pl-PL" sz="3200" dirty="0" smtClean="0"/>
              <a:t> of </a:t>
            </a:r>
            <a:r>
              <a:rPr lang="en-US" sz="3200" dirty="0" smtClean="0"/>
              <a:t>medical</a:t>
            </a:r>
            <a:r>
              <a:rPr lang="pl-PL" sz="3200" dirty="0" smtClean="0"/>
              <a:t> </a:t>
            </a:r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1600201"/>
            <a:ext cx="3744416" cy="42770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+mj-lt"/>
                <a:ea typeface="Times New Roman"/>
              </a:rPr>
              <a:t>Data </a:t>
            </a:r>
            <a:r>
              <a:rPr lang="pl-PL" sz="2000" dirty="0" err="1" smtClean="0">
                <a:latin typeface="+mj-lt"/>
                <a:ea typeface="Times New Roman"/>
              </a:rPr>
              <a:t>is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going</a:t>
            </a:r>
            <a:r>
              <a:rPr lang="pl-PL" sz="2000" dirty="0" smtClean="0">
                <a:latin typeface="+mj-lt"/>
                <a:ea typeface="Times New Roman"/>
              </a:rPr>
              <a:t> to be </a:t>
            </a:r>
            <a:r>
              <a:rPr lang="pl-PL" sz="2000" dirty="0" err="1" smtClean="0">
                <a:latin typeface="+mj-lt"/>
                <a:ea typeface="Times New Roman"/>
              </a:rPr>
              <a:t>handled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based</a:t>
            </a:r>
            <a:r>
              <a:rPr lang="pl-PL" sz="2000" dirty="0" smtClean="0">
                <a:latin typeface="+mj-lt"/>
                <a:ea typeface="Times New Roman"/>
              </a:rPr>
              <a:t> on </a:t>
            </a:r>
            <a:r>
              <a:rPr lang="pl-PL" sz="2000" dirty="0" err="1" smtClean="0">
                <a:latin typeface="+mj-lt"/>
                <a:ea typeface="Times New Roman"/>
              </a:rPr>
              <a:t>the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confidentiality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level</a:t>
            </a:r>
            <a:r>
              <a:rPr lang="pl-PL" sz="2000" dirty="0" smtClean="0">
                <a:latin typeface="+mj-lt"/>
                <a:ea typeface="Times New Roman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 smtClean="0">
              <a:latin typeface="+mj-lt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latin typeface="+mj-lt"/>
                <a:ea typeface="Times New Roman"/>
              </a:rPr>
              <a:t>Step 1 (</a:t>
            </a:r>
            <a:r>
              <a:rPr lang="pl-PL" sz="2000" dirty="0" err="1" smtClean="0">
                <a:latin typeface="+mj-lt"/>
                <a:ea typeface="Times New Roman"/>
              </a:rPr>
              <a:t>all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levels</a:t>
            </a:r>
            <a:r>
              <a:rPr lang="pl-PL" sz="2000" dirty="0" smtClean="0">
                <a:latin typeface="+mj-lt"/>
                <a:ea typeface="Times New Roman"/>
              </a:rPr>
              <a:t>) – data </a:t>
            </a:r>
            <a:r>
              <a:rPr lang="pl-PL" sz="2000" dirty="0" err="1" smtClean="0">
                <a:latin typeface="+mj-lt"/>
                <a:ea typeface="Times New Roman"/>
              </a:rPr>
              <a:t>is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sent</a:t>
            </a:r>
            <a:r>
              <a:rPr lang="pl-PL" sz="2000" dirty="0" smtClean="0">
                <a:latin typeface="+mj-lt"/>
                <a:ea typeface="Times New Roman"/>
              </a:rPr>
              <a:t> via </a:t>
            </a:r>
            <a:r>
              <a:rPr lang="pl-PL" sz="2000" dirty="0" err="1" smtClean="0">
                <a:latin typeface="+mj-lt"/>
                <a:ea typeface="Times New Roman"/>
              </a:rPr>
              <a:t>encrypted</a:t>
            </a:r>
            <a:r>
              <a:rPr lang="pl-PL" sz="2000" dirty="0" smtClean="0">
                <a:latin typeface="+mj-lt"/>
                <a:ea typeface="Times New Roman"/>
              </a:rPr>
              <a:t> channel to the service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latin typeface="+mj-lt"/>
                <a:ea typeface="Times New Roman"/>
              </a:rPr>
              <a:t>Step 2-3 (high) – data </a:t>
            </a:r>
            <a:r>
              <a:rPr lang="pl-PL" sz="2000" dirty="0" err="1" smtClean="0">
                <a:latin typeface="+mj-lt"/>
                <a:ea typeface="Times New Roman"/>
              </a:rPr>
              <a:t>encrypted</a:t>
            </a:r>
            <a:r>
              <a:rPr lang="pl-PL" sz="2000" dirty="0" smtClean="0">
                <a:latin typeface="+mj-lt"/>
                <a:ea typeface="Times New Roman"/>
              </a:rPr>
              <a:t> and </a:t>
            </a:r>
            <a:r>
              <a:rPr lang="pl-PL" sz="2000" dirty="0" err="1" smtClean="0">
                <a:latin typeface="+mj-lt"/>
                <a:ea typeface="Times New Roman"/>
              </a:rPr>
              <a:t>stored</a:t>
            </a:r>
            <a:r>
              <a:rPr lang="pl-PL" sz="2000" dirty="0" smtClean="0">
                <a:latin typeface="+mj-lt"/>
                <a:ea typeface="Times New Roman"/>
              </a:rPr>
              <a:t> on </a:t>
            </a:r>
            <a:r>
              <a:rPr lang="pl-PL" sz="2000" dirty="0" err="1" smtClean="0">
                <a:latin typeface="+mj-lt"/>
                <a:ea typeface="Times New Roman"/>
              </a:rPr>
              <a:t>disk</a:t>
            </a:r>
            <a:endParaRPr lang="pl-PL" sz="2000" dirty="0" smtClean="0">
              <a:latin typeface="+mj-lt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latin typeface="+mj-lt"/>
                <a:ea typeface="Times New Roman"/>
              </a:rPr>
              <a:t>Step 4-5 (high) – data </a:t>
            </a:r>
            <a:r>
              <a:rPr lang="pl-PL" sz="2000" dirty="0" err="1" smtClean="0">
                <a:latin typeface="+mj-lt"/>
                <a:ea typeface="Times New Roman"/>
              </a:rPr>
              <a:t>decrypted</a:t>
            </a:r>
            <a:r>
              <a:rPr lang="pl-PL" sz="2000" dirty="0" smtClean="0">
                <a:latin typeface="+mj-lt"/>
                <a:ea typeface="Times New Roman"/>
              </a:rPr>
              <a:t> and </a:t>
            </a:r>
            <a:r>
              <a:rPr lang="pl-PL" sz="2000" dirty="0" err="1" smtClean="0">
                <a:latin typeface="+mj-lt"/>
                <a:ea typeface="Times New Roman"/>
              </a:rPr>
              <a:t>retrieved</a:t>
            </a:r>
            <a:endParaRPr lang="pl-PL" sz="2000" dirty="0" smtClean="0">
              <a:latin typeface="+mj-lt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latin typeface="+mj-lt"/>
                <a:ea typeface="Times New Roman"/>
              </a:rPr>
              <a:t>Step A-B (</a:t>
            </a:r>
            <a:r>
              <a:rPr lang="pl-PL" sz="2000" dirty="0" err="1" smtClean="0">
                <a:latin typeface="+mj-lt"/>
                <a:ea typeface="Times New Roman"/>
              </a:rPr>
              <a:t>lo</a:t>
            </a:r>
            <a:r>
              <a:rPr lang="pl-PL" sz="2000" dirty="0" smtClean="0">
                <a:latin typeface="+mj-lt"/>
                <a:ea typeface="Times New Roman"/>
              </a:rPr>
              <a:t>) – data </a:t>
            </a:r>
            <a:r>
              <a:rPr lang="pl-PL" sz="2000" dirty="0" err="1" smtClean="0">
                <a:latin typeface="+mj-lt"/>
                <a:ea typeface="Times New Roman"/>
              </a:rPr>
              <a:t>stored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directly</a:t>
            </a:r>
            <a:r>
              <a:rPr lang="pl-PL" sz="2000" dirty="0" smtClean="0">
                <a:latin typeface="+mj-lt"/>
                <a:ea typeface="Times New Roman"/>
              </a:rPr>
              <a:t> to </a:t>
            </a:r>
            <a:r>
              <a:rPr lang="pl-PL" sz="2000" dirty="0" err="1" smtClean="0">
                <a:latin typeface="+mj-lt"/>
                <a:ea typeface="Times New Roman"/>
              </a:rPr>
              <a:t>disk</a:t>
            </a:r>
            <a:endParaRPr lang="pl-PL" sz="2000" dirty="0">
              <a:latin typeface="+mj-lt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latin typeface="+mj-lt"/>
                <a:ea typeface="Times New Roman"/>
              </a:rPr>
              <a:t>Step 6 (</a:t>
            </a:r>
            <a:r>
              <a:rPr lang="pl-PL" sz="2000" dirty="0" err="1" smtClean="0">
                <a:latin typeface="+mj-lt"/>
                <a:ea typeface="Times New Roman"/>
              </a:rPr>
              <a:t>all</a:t>
            </a:r>
            <a:r>
              <a:rPr lang="pl-PL" sz="2000" dirty="0" smtClean="0">
                <a:latin typeface="+mj-lt"/>
                <a:ea typeface="Times New Roman"/>
              </a:rPr>
              <a:t>) – data </a:t>
            </a:r>
            <a:r>
              <a:rPr lang="pl-PL" sz="2000" dirty="0" err="1" smtClean="0">
                <a:latin typeface="+mj-lt"/>
                <a:ea typeface="Times New Roman"/>
              </a:rPr>
              <a:t>sent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pl-PL" sz="2000" dirty="0" err="1" smtClean="0">
                <a:latin typeface="+mj-lt"/>
                <a:ea typeface="Times New Roman"/>
              </a:rPr>
              <a:t>back</a:t>
            </a:r>
            <a:r>
              <a:rPr lang="pl-PL" sz="2000" dirty="0" smtClean="0">
                <a:latin typeface="+mj-lt"/>
                <a:ea typeface="Times New Roman"/>
              </a:rPr>
              <a:t> to the </a:t>
            </a:r>
            <a:r>
              <a:rPr lang="pl-PL" sz="2000" dirty="0" err="1" smtClean="0">
                <a:latin typeface="+mj-lt"/>
                <a:ea typeface="Times New Roman"/>
              </a:rPr>
              <a:t>user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endParaRPr lang="pl-PL" sz="2000" dirty="0">
              <a:latin typeface="+mj-lt"/>
              <a:ea typeface="Times New Roman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4626"/>
            <a:ext cx="3668256" cy="4674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1274626"/>
            <a:ext cx="1580024" cy="2154374"/>
          </a:xfrm>
          <a:prstGeom prst="rect">
            <a:avLst/>
          </a:prstGeom>
          <a:solidFill>
            <a:schemeClr val="bg1"/>
          </a:solidFill>
          <a:ln w="12700">
            <a:solidFill>
              <a:srgbClr val="CF7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3167390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96633"/>
                </a:solidFill>
              </a:rPr>
              <a:t>Database access</a:t>
            </a:r>
            <a:endParaRPr lang="en-GB" sz="1100" dirty="0">
              <a:solidFill>
                <a:srgbClr val="996633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15816" y="1556792"/>
            <a:ext cx="360040" cy="1296144"/>
          </a:xfrm>
          <a:prstGeom prst="roundRect">
            <a:avLst>
              <a:gd name="adj" fmla="val 40143"/>
            </a:avLst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REST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78858" r="8549" b="4376"/>
          <a:stretch/>
        </p:blipFill>
        <p:spPr>
          <a:xfrm>
            <a:off x="3563888" y="1772816"/>
            <a:ext cx="722299" cy="783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221" y="24731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SQL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91680" y="1916832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1656967"/>
            <a:ext cx="369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(1)</a:t>
            </a:r>
            <a:endParaRPr lang="en-GB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91680" y="2079143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2083115"/>
            <a:ext cx="369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(6)</a:t>
            </a:r>
            <a:endParaRPr lang="en-GB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7843" y="1012195"/>
            <a:ext cx="2012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Secure locally hosted service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52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Times New Roman"/>
              </a:rPr>
              <a:t>Support for both binary files and structured data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Standard </a:t>
            </a:r>
            <a:r>
              <a:rPr lang="en-US" sz="2000" dirty="0">
                <a:latin typeface="+mj-lt"/>
                <a:ea typeface="Times New Roman"/>
              </a:rPr>
              <a:t>interfaces allowing to browse and access data in a way convenient for user (support a variety of operating systems, web browsers, tools and client-side software libraries and remote file system protocols)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Secure </a:t>
            </a:r>
            <a:r>
              <a:rPr lang="en-US" sz="2000" dirty="0">
                <a:latin typeface="+mj-lt"/>
                <a:ea typeface="Times New Roman"/>
              </a:rPr>
              <a:t>and efficient data transfer to and from computational infrastructure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Enable </a:t>
            </a:r>
            <a:r>
              <a:rPr lang="en-US" sz="2000" dirty="0">
                <a:latin typeface="+mj-lt"/>
                <a:ea typeface="Times New Roman"/>
              </a:rPr>
              <a:t>delegation of credentials to services working on behalf of a user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Support </a:t>
            </a:r>
            <a:r>
              <a:rPr lang="en-US" sz="2000" dirty="0">
                <a:latin typeface="+mj-lt"/>
                <a:ea typeface="Times New Roman"/>
              </a:rPr>
              <a:t>complex data access policies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Enable </a:t>
            </a:r>
            <a:r>
              <a:rPr lang="en-US" sz="2000" dirty="0">
                <a:latin typeface="+mj-lt"/>
                <a:ea typeface="Times New Roman"/>
              </a:rPr>
              <a:t>sharing and group access to selected data sets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Data </a:t>
            </a:r>
            <a:r>
              <a:rPr lang="en-US" sz="2000" dirty="0">
                <a:latin typeface="+mj-lt"/>
                <a:ea typeface="Times New Roman"/>
              </a:rPr>
              <a:t>security: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j-lt"/>
                <a:ea typeface="Times New Roman"/>
              </a:rPr>
              <a:t>se</a:t>
            </a:r>
            <a:r>
              <a:rPr lang="pl-PL" sz="1600" dirty="0" smtClean="0">
                <a:latin typeface="+mj-lt"/>
                <a:ea typeface="Times New Roman"/>
              </a:rPr>
              <a:t>n</a:t>
            </a:r>
            <a:r>
              <a:rPr lang="en-US" sz="1600" dirty="0" err="1" smtClean="0">
                <a:latin typeface="+mj-lt"/>
                <a:ea typeface="Times New Roman"/>
              </a:rPr>
              <a:t>sitive</a:t>
            </a:r>
            <a:r>
              <a:rPr lang="en-US" sz="1600" dirty="0" smtClean="0">
                <a:latin typeface="+mj-lt"/>
                <a:ea typeface="Times New Roman"/>
              </a:rPr>
              <a:t> </a:t>
            </a:r>
            <a:r>
              <a:rPr lang="en-US" sz="1600" dirty="0">
                <a:latin typeface="+mj-lt"/>
                <a:ea typeface="Times New Roman"/>
              </a:rPr>
              <a:t>patient information must be encrypted before it is persisted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j-lt"/>
                <a:ea typeface="Times New Roman"/>
              </a:rPr>
              <a:t>prevent </a:t>
            </a:r>
            <a:r>
              <a:rPr lang="en-US" sz="1600" dirty="0">
                <a:latin typeface="+mj-lt"/>
                <a:ea typeface="Times New Roman"/>
              </a:rPr>
              <a:t>from reading data even if one has access to hardware or has intercepted communication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Times New Roman"/>
              </a:rPr>
              <a:t> </a:t>
            </a:r>
            <a:r>
              <a:rPr lang="pl-PL" sz="2000" dirty="0" smtClean="0">
                <a:latin typeface="+mj-lt"/>
                <a:ea typeface="Times New Roman"/>
              </a:rPr>
              <a:t>S</a:t>
            </a:r>
            <a:r>
              <a:rPr lang="en-US" sz="2000" dirty="0" err="1" smtClean="0">
                <a:latin typeface="+mj-lt"/>
                <a:ea typeface="Times New Roman"/>
              </a:rPr>
              <a:t>pecified</a:t>
            </a:r>
            <a:r>
              <a:rPr lang="en-US" sz="2000" dirty="0" smtClean="0">
                <a:latin typeface="+mj-lt"/>
                <a:ea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</a:rPr>
              <a:t>level of security for a specific piece of data</a:t>
            </a:r>
            <a:endParaRPr lang="pl-PL" sz="2000" dirty="0">
              <a:latin typeface="+mj-lt"/>
              <a:ea typeface="Times New Roman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Requirements for medical data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20905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features of the F</a:t>
            </a:r>
            <a:r>
              <a:rPr lang="pl-PL" sz="3200" dirty="0"/>
              <a:t>ile </a:t>
            </a:r>
            <a:r>
              <a:rPr lang="en-US" sz="3200" dirty="0"/>
              <a:t>S</a:t>
            </a:r>
            <a:r>
              <a:rPr lang="pl-PL" sz="3200" dirty="0" err="1" smtClean="0"/>
              <a:t>tore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Deployment of a file repository compliant with the </a:t>
            </a:r>
            <a:r>
              <a:rPr lang="en-US" sz="2400" dirty="0" err="1" smtClean="0"/>
              <a:t>WebDav</a:t>
            </a:r>
            <a:r>
              <a:rPr lang="en-US" sz="2400" dirty="0" smtClean="0"/>
              <a:t> protocol, including search capabilities (RFC 5323)</a:t>
            </a:r>
          </a:p>
          <a:p>
            <a:r>
              <a:rPr lang="en-US" sz="2400" dirty="0" smtClean="0"/>
              <a:t>File</a:t>
            </a:r>
            <a:r>
              <a:rPr lang="pl-PL" sz="2400" dirty="0" smtClean="0"/>
              <a:t> </a:t>
            </a:r>
            <a:r>
              <a:rPr lang="en-US" sz="2400" dirty="0" smtClean="0"/>
              <a:t>Store component (browser) enabling web-based file browsing, downloads, uploads is a part of the  </a:t>
            </a:r>
            <a:r>
              <a:rPr lang="en-US" sz="2400" dirty="0" err="1" smtClean="0"/>
              <a:t>EurValve</a:t>
            </a:r>
            <a:r>
              <a:rPr lang="en-US" sz="2400" dirty="0"/>
              <a:t> </a:t>
            </a:r>
            <a:r>
              <a:rPr lang="en-US" sz="2400" dirty="0" smtClean="0"/>
              <a:t>portal </a:t>
            </a:r>
          </a:p>
          <a:p>
            <a:r>
              <a:rPr lang="en-US" sz="2400" dirty="0"/>
              <a:t>File Browser may be reused on dedicated portal views where a user may browse only </a:t>
            </a:r>
            <a:r>
              <a:rPr lang="pl-PL" sz="2400" dirty="0"/>
              <a:t>a </a:t>
            </a:r>
            <a:r>
              <a:rPr lang="en-US" sz="2400" dirty="0"/>
              <a:t>specified sub-folder and perform restricted set of operations</a:t>
            </a:r>
          </a:p>
          <a:p>
            <a:r>
              <a:rPr lang="en-US" sz="2400" dirty="0" smtClean="0"/>
              <a:t>Securing the file repository with the </a:t>
            </a:r>
            <a:r>
              <a:rPr lang="en-US" sz="2400" dirty="0" err="1" smtClean="0"/>
              <a:t>EurValve's</a:t>
            </a:r>
            <a:r>
              <a:rPr lang="en-US" sz="2400" dirty="0" smtClean="0"/>
              <a:t> security compatible mechanism</a:t>
            </a:r>
          </a:p>
          <a:p>
            <a:r>
              <a:rPr lang="en-US" sz="2400" dirty="0" smtClean="0"/>
              <a:t>Remote </a:t>
            </a:r>
            <a:r>
              <a:rPr lang="en-US" sz="2400" dirty="0"/>
              <a:t>file system can be mounted on local computer using one of the </a:t>
            </a:r>
            <a:r>
              <a:rPr lang="en-US" sz="2400" dirty="0" err="1"/>
              <a:t>WebDav</a:t>
            </a:r>
            <a:r>
              <a:rPr lang="en-US" sz="2400" dirty="0"/>
              <a:t> clients on Windows, </a:t>
            </a:r>
            <a:r>
              <a:rPr lang="en-US" sz="2400" dirty="0" err="1"/>
              <a:t>MacOs</a:t>
            </a:r>
            <a:r>
              <a:rPr lang="pl-PL" sz="2400" dirty="0"/>
              <a:t> and</a:t>
            </a:r>
            <a:r>
              <a:rPr lang="en-US" sz="2400" dirty="0"/>
              <a:t> Linux </a:t>
            </a:r>
            <a:r>
              <a:rPr lang="en-US" sz="2400" dirty="0" smtClean="0"/>
              <a:t>systems</a:t>
            </a:r>
            <a:endParaRPr lang="en-US" sz="2400" dirty="0"/>
          </a:p>
          <a:p>
            <a:r>
              <a:rPr lang="en-US" sz="2400" dirty="0"/>
              <a:t>File Store is integrated with </a:t>
            </a:r>
            <a:r>
              <a:rPr lang="en-US" sz="2400" dirty="0" err="1"/>
              <a:t>EurValve</a:t>
            </a:r>
            <a:r>
              <a:rPr lang="pl-PL" sz="2400" dirty="0"/>
              <a:t>’s</a:t>
            </a:r>
            <a:r>
              <a:rPr lang="en-US" sz="2400" dirty="0"/>
              <a:t> security </a:t>
            </a:r>
            <a:r>
              <a:rPr lang="en-US" sz="2400" dirty="0" smtClean="0"/>
              <a:t>solution; directory </a:t>
            </a:r>
            <a:r>
              <a:rPr lang="en-US" sz="2400" dirty="0"/>
              <a:t>permissions can be granted </a:t>
            </a:r>
            <a:r>
              <a:rPr lang="pl-PL" sz="2400" dirty="0"/>
              <a:t>to</a:t>
            </a:r>
            <a:r>
              <a:rPr lang="en-US" sz="2400" dirty="0"/>
              <a:t> </a:t>
            </a:r>
            <a:r>
              <a:rPr lang="en-US" sz="2400" dirty="0" smtClean="0"/>
              <a:t>a user </a:t>
            </a:r>
            <a:r>
              <a:rPr lang="en-US" sz="2400" dirty="0"/>
              <a:t>or to </a:t>
            </a:r>
            <a:r>
              <a:rPr lang="pl-PL" sz="2400" dirty="0"/>
              <a:t>a</a:t>
            </a:r>
            <a:r>
              <a:rPr lang="en-US" sz="2400" dirty="0"/>
              <a:t> group of users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34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42699" y="5695295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n-lt"/>
              </a:rPr>
              <a:t>Access policies are attached to different nodes according to user sharing </a:t>
            </a:r>
            <a:r>
              <a:rPr lang="pl-PL" sz="1600" dirty="0" err="1" smtClean="0">
                <a:latin typeface="+mn-lt"/>
              </a:rPr>
              <a:t>policies</a:t>
            </a:r>
            <a:r>
              <a:rPr lang="en-US" sz="1600" dirty="0" smtClean="0">
                <a:latin typeface="+mn-lt"/>
              </a:rPr>
              <a:t>. </a:t>
            </a:r>
            <a:r>
              <a:rPr lang="en-US" sz="1600" dirty="0">
                <a:latin typeface="+mn-lt"/>
              </a:rPr>
              <a:t>Private spaces can be created for individual users and groups.</a:t>
            </a:r>
            <a:endParaRPr kumimoji="0" lang="en-US" sz="1600" i="0" u="none" strike="noStrike" cap="none" normalizeH="0" baseline="0" dirty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1214422"/>
            <a:ext cx="5092618" cy="4086786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File Store - multi policy approach</a:t>
            </a:r>
          </a:p>
        </p:txBody>
      </p:sp>
    </p:spTree>
    <p:extLst>
      <p:ext uri="{BB962C8B-B14F-4D97-AF65-F5344CB8AC3E}">
        <p14:creationId xmlns:p14="http://schemas.microsoft.com/office/powerpoint/2010/main" val="1334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293"/>
          <p:cNvSpPr txBox="1"/>
          <p:nvPr/>
        </p:nvSpPr>
        <p:spPr>
          <a:xfrm>
            <a:off x="5209442" y="3661768"/>
            <a:ext cx="4248300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5" name="Shape 298"/>
          <p:cNvSpPr txBox="1"/>
          <p:nvPr/>
        </p:nvSpPr>
        <p:spPr>
          <a:xfrm>
            <a:off x="4283968" y="4725144"/>
            <a:ext cx="3888432" cy="1177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en-US" dirty="0" err="1" smtClean="0">
                <a:latin typeface="+mn-lt"/>
              </a:rPr>
              <a:t>IdP</a:t>
            </a:r>
            <a:r>
              <a:rPr lang="en-US" dirty="0" smtClean="0">
                <a:latin typeface="+mn-lt"/>
              </a:rPr>
              <a:t> - Identity Provider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+mn-lt"/>
              </a:rPr>
              <a:t>PDP - Policy Decision Point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+mn-lt"/>
              </a:rPr>
              <a:t>PRP - Policy Retrieval Point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+mn-lt"/>
              </a:rPr>
              <a:t>PEP - Policy Enforcement Point</a:t>
            </a:r>
            <a:endParaRPr lang="en-US" dirty="0">
              <a:latin typeface="+mn-lt"/>
            </a:endParaRPr>
          </a:p>
        </p:txBody>
      </p:sp>
      <p:sp>
        <p:nvSpPr>
          <p:cNvPr id="37" name="Shape 298"/>
          <p:cNvSpPr txBox="1"/>
          <p:nvPr/>
        </p:nvSpPr>
        <p:spPr>
          <a:xfrm>
            <a:off x="3995936" y="1412777"/>
            <a:ext cx="5167713" cy="3456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Step 1-2 (optional)</a:t>
            </a:r>
            <a:r>
              <a:rPr lang="en-US" dirty="0" smtClean="0">
                <a:latin typeface="+mn-lt"/>
              </a:rPr>
              <a:t>: Users authenticate themselves with the selected identity provider (hosted by the project or external trusted one) and obtain a secure token which can then be used to authenticate requests in DSS and RCE.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Step 3-4</a:t>
            </a:r>
            <a:r>
              <a:rPr lang="en-US" dirty="0" smtClean="0">
                <a:latin typeface="+mn-lt"/>
              </a:rPr>
              <a:t>: User requests JWT token from the Portal, based on </a:t>
            </a:r>
            <a:r>
              <a:rPr lang="en-US" dirty="0" err="1" smtClean="0">
                <a:latin typeface="+mn-lt"/>
              </a:rPr>
              <a:t>IdP</a:t>
            </a:r>
            <a:r>
              <a:rPr lang="en-US" dirty="0" smtClean="0">
                <a:latin typeface="+mn-lt"/>
              </a:rPr>
              <a:t> or local authentication.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Step 5 – User request to the service (token attached)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Step 6-7 – Service PEP validates token and permissions against the PDP (authorization).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Step 8 – service replies with data or error (access denied)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</a:pPr>
            <a:r>
              <a:rPr lang="en-US" dirty="0" smtClean="0">
                <a:latin typeface="+mn-lt"/>
              </a:rPr>
              <a:t>Optional interaction by the service owner: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Step A-B – Service Owner may interact with the PDP via the Portal GUI or API to modify rules/policies.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3546"/>
            <a:ext cx="3253922" cy="509609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Integrated Security Framework</a:t>
            </a:r>
          </a:p>
        </p:txBody>
      </p:sp>
    </p:spTree>
    <p:extLst>
      <p:ext uri="{BB962C8B-B14F-4D97-AF65-F5344CB8AC3E}">
        <p14:creationId xmlns:p14="http://schemas.microsoft.com/office/powerpoint/2010/main" val="39708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293"/>
          <p:cNvSpPr txBox="1"/>
          <p:nvPr/>
        </p:nvSpPr>
        <p:spPr>
          <a:xfrm>
            <a:off x="5209442" y="3661768"/>
            <a:ext cx="4248300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7" name="Shape 298"/>
          <p:cNvSpPr txBox="1"/>
          <p:nvPr/>
        </p:nvSpPr>
        <p:spPr>
          <a:xfrm>
            <a:off x="3995936" y="1412776"/>
            <a:ext cx="5167713" cy="44644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</a:pPr>
            <a:endParaRPr lang="en-US" b="1" dirty="0" smtClean="0">
              <a:latin typeface="+mn-lt"/>
            </a:endParaRPr>
          </a:p>
          <a:p>
            <a:pPr lvl="0" rtl="0">
              <a:spcBef>
                <a:spcPts val="0"/>
              </a:spcBef>
            </a:pPr>
            <a:r>
              <a:rPr lang="en-US" b="1" dirty="0" smtClean="0">
                <a:latin typeface="+mn-lt"/>
              </a:rPr>
              <a:t>To secure the service its owner needs to register it first in the Portal/PDP.</a:t>
            </a:r>
          </a:p>
          <a:p>
            <a:pPr lvl="0" rtl="0">
              <a:spcBef>
                <a:spcPts val="0"/>
              </a:spcBef>
            </a:pPr>
            <a:endParaRPr lang="en-US" b="1" dirty="0" smtClean="0">
              <a:latin typeface="+mn-lt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Step 1-2</a:t>
            </a:r>
            <a:r>
              <a:rPr lang="en-US" dirty="0" smtClean="0">
                <a:latin typeface="+mn-lt"/>
              </a:rPr>
              <a:t>: Service Owner logs into the Portal and create Service and set of Global Policies and gets Service Token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Step 3</a:t>
            </a:r>
            <a:r>
              <a:rPr lang="en-US" dirty="0" smtClean="0">
                <a:latin typeface="+mn-lt"/>
              </a:rPr>
              <a:t>: Service Owner configures it’s Service PEP to interact with the PDP (incl. setting the service token).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</a:pPr>
            <a:r>
              <a:rPr lang="en-US" dirty="0" smtClean="0">
                <a:latin typeface="+mn-lt"/>
              </a:rPr>
              <a:t>Standard PEP for Web-based Services is provided by our Team. Custom PEP may be developed using provided API.</a:t>
            </a:r>
          </a:p>
          <a:p>
            <a:pPr lvl="0" rtl="0">
              <a:spcBef>
                <a:spcPts val="0"/>
              </a:spcBef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</a:pPr>
            <a:r>
              <a:rPr lang="en-US" dirty="0" smtClean="0">
                <a:latin typeface="+mn-lt"/>
              </a:rPr>
              <a:t>The Service may use its token to: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Query the PDP for user access 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Modify Local Policies for fine grain access to the Service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0670"/>
            <a:ext cx="2559964" cy="476234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New Service Registration</a:t>
            </a:r>
          </a:p>
        </p:txBody>
      </p:sp>
    </p:spTree>
    <p:extLst>
      <p:ext uri="{BB962C8B-B14F-4D97-AF65-F5344CB8AC3E}">
        <p14:creationId xmlns:p14="http://schemas.microsoft.com/office/powerpoint/2010/main" val="17737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AutoShape 6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AutoShape 8" descr="https://encrypted-tbn2.gstatic.com/images?q=tbn:ANd9GcSYuGtqY3luHbiT80MIUCnEK6Hqv4ubuhlJ2-dcwK8Tzt_ana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-972616" y="728224"/>
            <a:ext cx="5329237" cy="7223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defRPr/>
            </a:pPr>
            <a:r>
              <a:rPr lang="pl-PL" altLang="en-US" sz="3200" dirty="0" smtClean="0">
                <a:latin typeface="+mj-lt"/>
                <a:ea typeface="+mj-ea"/>
                <a:cs typeface="+mj-cs"/>
              </a:rPr>
              <a:t> </a:t>
            </a:r>
            <a:endParaRPr lang="en-GB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323528" y="1512815"/>
            <a:ext cx="8568952" cy="47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 anchor="ctr">
            <a:spAutoFit/>
          </a:bodyPr>
          <a:lstStyle>
            <a:lvl1pPr marL="241300" indent="-241300"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Components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UI to facilitate user login and data store access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Authentication mechanisms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PDP, PEP – policy decision/enforcement point to grant/revoke access to resources on the basis of resource owners’ policies</a:t>
            </a:r>
          </a:p>
          <a:p>
            <a:pPr marL="342900" indent="-342900">
              <a:buFont typeface="Arial"/>
              <a:buChar char="•"/>
            </a:pPr>
            <a:endParaRPr lang="en-US" altLang="en-US" sz="1800" dirty="0" smtClean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Scenario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1 logs into the UI, accesses the File Store component and creates a directory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1 uploads a file to the newly created directory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2 logs in and attempts to retrieve the file – however, directory access is denied due to lack of sufficient permissions.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1 grants User 2 read-only access for the newly created directory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2 is now able to access the directory and retrieve its content</a:t>
            </a:r>
            <a:r>
              <a:rPr lang="pl-PL" altLang="en-US" sz="18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. He is, however, unable to upload new files due to the lack of „write” permissions.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1 extends User 2’s permission set with „write”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2 is now able to create new files and subdirectories in the target directory</a:t>
            </a:r>
            <a:endParaRPr lang="en-US" alt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File Store typical use case – fine-grained permission management at the level of WebDAV HTTP methods</a:t>
            </a:r>
          </a:p>
        </p:txBody>
      </p:sp>
    </p:spTree>
    <p:extLst>
      <p:ext uri="{BB962C8B-B14F-4D97-AF65-F5344CB8AC3E}">
        <p14:creationId xmlns:p14="http://schemas.microsoft.com/office/powerpoint/2010/main" val="2186561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AutoShape 6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AutoShape 8" descr="https://encrypted-tbn2.gstatic.com/images?q=tbn:ANd9GcSYuGtqY3luHbiT80MIUCnEK6Hqv4ubuhlJ2-dcwK8Tzt_ana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323528" y="1556792"/>
            <a:ext cx="8568952" cy="38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 anchor="ctr">
            <a:spAutoFit/>
          </a:bodyPr>
          <a:lstStyle>
            <a:lvl1pPr marL="241300" indent="-241300"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Components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UI to facilitate user login and data store access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Authentication mechanisms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PDP, PEP – policy decision/enforcement point to grant/revoke access to resources on the basis of resource owners’ policies</a:t>
            </a:r>
          </a:p>
          <a:p>
            <a:pPr marL="342900" indent="-342900">
              <a:buFont typeface="Arial"/>
              <a:buChar char="•"/>
            </a:pPr>
            <a:endParaRPr lang="en-US" altLang="en-US" sz="1800" dirty="0" smtClean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Scenario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User 1 logs into the UI, selects a dataset and lands on the query page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1800" dirty="0" smtClean="0">
                <a:solidFill>
                  <a:schemeClr val="tx1"/>
                </a:solidFill>
                <a:latin typeface="+mn-lt"/>
              </a:rPr>
              <a:t>User designs a query using the graphical 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1800" dirty="0" smtClean="0">
                <a:solidFill>
                  <a:schemeClr val="tx1"/>
                </a:solidFill>
                <a:latin typeface="+mn-lt"/>
              </a:rPr>
              <a:t>Users executes the query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1800" dirty="0" smtClean="0">
                <a:solidFill>
                  <a:schemeClr val="tx1"/>
                </a:solidFill>
                <a:latin typeface="+mn-lt"/>
              </a:rPr>
              <a:t>Services check the access rights through the PDP and either runs the query or denies access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1800" dirty="0" smtClean="0">
                <a:solidFill>
                  <a:schemeClr val="tx1"/>
                </a:solidFill>
                <a:latin typeface="+mn-lt"/>
              </a:rPr>
              <a:t>User is presented with the query results for inspection or download </a:t>
            </a:r>
            <a:endParaRPr lang="en-US" alt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Database typical use case – Database queries using graphical UI and HTTPS REST calls</a:t>
            </a:r>
          </a:p>
        </p:txBody>
      </p:sp>
    </p:spTree>
    <p:extLst>
      <p:ext uri="{BB962C8B-B14F-4D97-AF65-F5344CB8AC3E}">
        <p14:creationId xmlns:p14="http://schemas.microsoft.com/office/powerpoint/2010/main" val="776198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7380312" cy="2886436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User is able to browse files in a web 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Basic integration with </a:t>
            </a:r>
            <a:r>
              <a:rPr lang="en-US" sz="2400" b="0" dirty="0" err="1" smtClean="0"/>
              <a:t>EurValve</a:t>
            </a:r>
            <a:r>
              <a:rPr lang="en-US" sz="2400" b="0" dirty="0" smtClean="0"/>
              <a:t> security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Basic file sharing and permission management mechanism in place</a:t>
            </a:r>
            <a:endParaRPr lang="en-US" sz="2400" b="0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File Store Browser (1/2)</a:t>
            </a:r>
          </a:p>
        </p:txBody>
      </p:sp>
    </p:spTree>
    <p:extLst>
      <p:ext uri="{BB962C8B-B14F-4D97-AF65-F5344CB8AC3E}">
        <p14:creationId xmlns:p14="http://schemas.microsoft.com/office/powerpoint/2010/main" val="15083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File Browser can be injected into any web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File browsing can be limited to a selected directory</a:t>
            </a:r>
            <a:endParaRPr lang="en-US" sz="2400" b="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7117654" cy="2782254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File Store Browser </a:t>
            </a:r>
            <a:r>
              <a:rPr lang="en-US" sz="3200" dirty="0" smtClean="0"/>
              <a:t>(</a:t>
            </a:r>
            <a:r>
              <a:rPr lang="pl-PL" sz="3200" dirty="0" smtClean="0"/>
              <a:t>2</a:t>
            </a:r>
            <a:r>
              <a:rPr lang="en-US" sz="3200" dirty="0" smtClean="0"/>
              <a:t>/2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44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Motivation</a:t>
            </a:r>
            <a:r>
              <a:rPr lang="pl-PL" sz="2400" dirty="0" smtClean="0">
                <a:latin typeface="+mj-lt"/>
                <a:ea typeface="Times New Roman"/>
              </a:rPr>
              <a:t>: </a:t>
            </a:r>
            <a:r>
              <a:rPr lang="en-US" sz="2400" dirty="0" smtClean="0">
                <a:latin typeface="+mj-lt"/>
                <a:ea typeface="Times New Roman"/>
              </a:rPr>
              <a:t>Virtual Physiological Human</a:t>
            </a:r>
            <a:r>
              <a:rPr lang="pl-PL" sz="2400" dirty="0" smtClean="0">
                <a:latin typeface="+mj-lt"/>
                <a:ea typeface="Times New Roman"/>
              </a:rPr>
              <a:t>, </a:t>
            </a:r>
            <a:r>
              <a:rPr lang="en-US" sz="2400" dirty="0" smtClean="0">
                <a:ea typeface="Times New Roman"/>
              </a:rPr>
              <a:t>personalized medicine</a:t>
            </a: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Objectives</a:t>
            </a:r>
            <a:r>
              <a:rPr lang="pl-PL" sz="2400" dirty="0" smtClean="0">
                <a:latin typeface="+mj-lt"/>
                <a:ea typeface="Times New Roman"/>
              </a:rPr>
              <a:t> of the EurValve </a:t>
            </a:r>
            <a:r>
              <a:rPr lang="pl-PL" sz="2400" dirty="0" err="1" smtClean="0">
                <a:latin typeface="+mj-lt"/>
                <a:ea typeface="Times New Roman"/>
              </a:rPr>
              <a:t>project</a:t>
            </a: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Model Execution Environment</a:t>
            </a:r>
            <a:endParaRPr lang="pl-PL" sz="24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>
                <a:latin typeface="+mj-lt"/>
                <a:ea typeface="Times New Roman"/>
              </a:rPr>
              <a:t>Requirements</a:t>
            </a:r>
            <a:r>
              <a:rPr lang="pl-PL" sz="2400" dirty="0" smtClean="0">
                <a:latin typeface="+mj-lt"/>
                <a:ea typeface="Times New Roman"/>
              </a:rPr>
              <a:t> for </a:t>
            </a:r>
            <a:r>
              <a:rPr lang="pl-PL" sz="2400" dirty="0" err="1" smtClean="0">
                <a:latin typeface="+mj-lt"/>
                <a:ea typeface="Times New Roman"/>
              </a:rPr>
              <a:t>medical</a:t>
            </a:r>
            <a:r>
              <a:rPr lang="pl-PL" sz="2400" dirty="0" smtClean="0">
                <a:latin typeface="+mj-lt"/>
                <a:ea typeface="Times New Roman"/>
              </a:rPr>
              <a:t> data management</a:t>
            </a:r>
            <a:endParaRPr lang="en-US" sz="24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File </a:t>
            </a:r>
            <a:r>
              <a:rPr lang="pl-PL" sz="2400" dirty="0" smtClean="0">
                <a:latin typeface="+mj-lt"/>
                <a:ea typeface="Times New Roman"/>
              </a:rPr>
              <a:t>S</a:t>
            </a:r>
            <a:r>
              <a:rPr lang="en-US" sz="2400" dirty="0" smtClean="0">
                <a:latin typeface="+mj-lt"/>
                <a:ea typeface="Times New Roman"/>
              </a:rPr>
              <a:t>tore</a:t>
            </a:r>
            <a:endParaRPr lang="pl-PL" sz="24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>
                <a:latin typeface="+mj-lt"/>
                <a:ea typeface="Times New Roman"/>
              </a:rPr>
              <a:t>Flow</a:t>
            </a:r>
            <a:r>
              <a:rPr lang="pl-PL" sz="2400" dirty="0" smtClean="0">
                <a:latin typeface="+mj-lt"/>
                <a:ea typeface="Times New Roman"/>
              </a:rPr>
              <a:t> of </a:t>
            </a:r>
            <a:r>
              <a:rPr lang="pl-PL" sz="2400" dirty="0" err="1" smtClean="0">
                <a:latin typeface="+mj-lt"/>
                <a:ea typeface="Times New Roman"/>
              </a:rPr>
              <a:t>medical</a:t>
            </a:r>
            <a:r>
              <a:rPr lang="pl-PL" sz="2400" dirty="0" smtClean="0">
                <a:latin typeface="+mj-lt"/>
                <a:ea typeface="Times New Roman"/>
              </a:rPr>
              <a:t> data</a:t>
            </a:r>
            <a:endParaRPr lang="en-US" sz="24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Integrated security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>
                <a:latin typeface="+mj-lt"/>
                <a:ea typeface="Times New Roman"/>
              </a:rPr>
              <a:t>Typical</a:t>
            </a:r>
            <a:r>
              <a:rPr lang="pl-PL" sz="2400" dirty="0" smtClean="0">
                <a:latin typeface="+mj-lt"/>
                <a:ea typeface="Times New Roman"/>
              </a:rPr>
              <a:t> </a:t>
            </a:r>
            <a:r>
              <a:rPr lang="pl-PL" sz="2400" dirty="0" err="1" smtClean="0">
                <a:latin typeface="+mj-lt"/>
                <a:ea typeface="Times New Roman"/>
              </a:rPr>
              <a:t>scenarios</a:t>
            </a:r>
            <a:endParaRPr lang="en-US" sz="24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68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/>
          <a:lstStyle/>
          <a:p>
            <a:r>
              <a:rPr lang="en-US" sz="3200" dirty="0" smtClean="0"/>
              <a:t>File Store Performance (</a:t>
            </a:r>
            <a:r>
              <a:rPr lang="pl-PL" sz="3200" dirty="0" smtClean="0"/>
              <a:t>1</a:t>
            </a:r>
            <a:r>
              <a:rPr lang="en-US" sz="3200" dirty="0" smtClean="0"/>
              <a:t>/2)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Available network bandwidth between the File Store and the testing node</a:t>
            </a:r>
            <a:r>
              <a:rPr lang="pl-PL" sz="2800" dirty="0" smtClean="0"/>
              <a:t> </a:t>
            </a:r>
            <a:r>
              <a:rPr lang="en-US" sz="2800" dirty="0" smtClean="0"/>
              <a:t>(tool: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iperf</a:t>
            </a:r>
            <a:r>
              <a:rPr lang="en-US" sz="2800" dirty="0" smtClean="0"/>
              <a:t>)</a:t>
            </a:r>
          </a:p>
          <a:p>
            <a:pPr lvl="1"/>
            <a:r>
              <a:rPr lang="en-US" b="1" dirty="0" smtClean="0"/>
              <a:t> 			442</a:t>
            </a:r>
            <a:r>
              <a:rPr lang="pl-PL" b="1" dirty="0" smtClean="0"/>
              <a:t>.</a:t>
            </a:r>
            <a:r>
              <a:rPr lang="en-US" b="1" dirty="0" smtClean="0"/>
              <a:t>9 </a:t>
            </a:r>
            <a:r>
              <a:rPr lang="en-US" b="1" dirty="0" err="1" smtClean="0"/>
              <a:t>MiB</a:t>
            </a:r>
            <a:r>
              <a:rPr lang="en-US" b="1" dirty="0" smtClean="0"/>
              <a:t>/s</a:t>
            </a:r>
          </a:p>
          <a:p>
            <a:r>
              <a:rPr lang="en-US" sz="2800" dirty="0" smtClean="0"/>
              <a:t>Underlying storage </a:t>
            </a:r>
            <a:r>
              <a:rPr lang="pl-PL" sz="2800" dirty="0" err="1" smtClean="0"/>
              <a:t>write</a:t>
            </a:r>
            <a:r>
              <a:rPr lang="en-US" sz="2800" dirty="0" smtClean="0"/>
              <a:t>/</a:t>
            </a:r>
            <a:r>
              <a:rPr lang="pl-PL" sz="2800" dirty="0" err="1" smtClean="0"/>
              <a:t>read</a:t>
            </a:r>
            <a:r>
              <a:rPr lang="en-US" sz="2800" dirty="0" smtClean="0"/>
              <a:t> speed</a:t>
            </a:r>
          </a:p>
          <a:p>
            <a:pPr lvl="1"/>
            <a:r>
              <a:rPr lang="en-US" sz="2400" dirty="0" smtClean="0"/>
              <a:t>Tool: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bonnie++</a:t>
            </a:r>
            <a:r>
              <a:rPr lang="en-US" sz="2400" dirty="0" smtClean="0">
                <a:cs typeface="Courier New" panose="02070309020205020404" pitchFamily="49" charset="0"/>
              </a:rPr>
              <a:t> (16 </a:t>
            </a:r>
            <a:r>
              <a:rPr lang="en-US" sz="2400" dirty="0" err="1" smtClean="0">
                <a:cs typeface="Courier New" panose="02070309020205020404" pitchFamily="49" charset="0"/>
              </a:rPr>
              <a:t>GiB</a:t>
            </a:r>
            <a:r>
              <a:rPr lang="en-US" sz="2400" dirty="0" smtClean="0">
                <a:cs typeface="Courier New" panose="02070309020205020404" pitchFamily="49" charset="0"/>
              </a:rPr>
              <a:t> test file with 8 KiB blocks)</a:t>
            </a:r>
          </a:p>
          <a:p>
            <a:pPr lvl="2"/>
            <a:r>
              <a:rPr lang="en-US" dirty="0" smtClean="0">
                <a:cs typeface="Courier New" panose="02070309020205020404" pitchFamily="49" charset="0"/>
              </a:rPr>
              <a:t>Write: 	</a:t>
            </a:r>
            <a:r>
              <a:rPr lang="en-US" b="1" dirty="0" smtClean="0">
                <a:cs typeface="Courier New" panose="02070309020205020404" pitchFamily="49" charset="0"/>
              </a:rPr>
              <a:t>541</a:t>
            </a:r>
            <a:r>
              <a:rPr lang="pl-PL" b="1" dirty="0" smtClean="0">
                <a:cs typeface="Courier New" panose="02070309020205020404" pitchFamily="49" charset="0"/>
              </a:rPr>
              <a:t>.</a:t>
            </a:r>
            <a:r>
              <a:rPr lang="en-US" b="1" dirty="0" smtClean="0">
                <a:cs typeface="Courier New" panose="02070309020205020404" pitchFamily="49" charset="0"/>
              </a:rPr>
              <a:t>9 </a:t>
            </a:r>
            <a:r>
              <a:rPr lang="en-US" b="1" dirty="0" err="1" smtClean="0">
                <a:cs typeface="Courier New" panose="02070309020205020404" pitchFamily="49" charset="0"/>
              </a:rPr>
              <a:t>MiB</a:t>
            </a:r>
            <a:r>
              <a:rPr lang="en-US" b="1" dirty="0" smtClean="0">
                <a:cs typeface="Courier New" panose="02070309020205020404" pitchFamily="49" charset="0"/>
              </a:rPr>
              <a:t>/s</a:t>
            </a:r>
          </a:p>
          <a:p>
            <a:pPr lvl="2"/>
            <a:r>
              <a:rPr lang="en-US" dirty="0" smtClean="0">
                <a:cs typeface="Courier New" panose="02070309020205020404" pitchFamily="49" charset="0"/>
              </a:rPr>
              <a:t>Read: 	</a:t>
            </a:r>
            <a:r>
              <a:rPr lang="en-US" b="1" dirty="0" smtClean="0">
                <a:cs typeface="Courier New" panose="02070309020205020404" pitchFamily="49" charset="0"/>
              </a:rPr>
              <a:t>36</a:t>
            </a:r>
            <a:r>
              <a:rPr lang="pl-PL" b="1" dirty="0" smtClean="0">
                <a:cs typeface="Courier New" panose="02070309020205020404" pitchFamily="49" charset="0"/>
              </a:rPr>
              <a:t>.</a:t>
            </a:r>
            <a:r>
              <a:rPr lang="en-US" b="1" dirty="0" smtClean="0">
                <a:cs typeface="Courier New" panose="02070309020205020404" pitchFamily="49" charset="0"/>
              </a:rPr>
              <a:t>9 </a:t>
            </a:r>
            <a:r>
              <a:rPr lang="en-US" b="1" dirty="0" err="1" smtClean="0">
                <a:cs typeface="Courier New" panose="02070309020205020404" pitchFamily="49" charset="0"/>
              </a:rPr>
              <a:t>MiB</a:t>
            </a:r>
            <a:r>
              <a:rPr lang="en-US" b="1" dirty="0" smtClean="0">
                <a:cs typeface="Courier New" panose="02070309020205020404" pitchFamily="49" charset="0"/>
              </a:rPr>
              <a:t>/s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Tool: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(16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GiB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test file with 16 KiB blocks)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Write: 	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629</a:t>
            </a:r>
            <a:r>
              <a:rPr lang="pl-PL" b="1" dirty="0" smtClean="0">
                <a:latin typeface="+mj-lt"/>
                <a:cs typeface="Courier New" panose="02070309020205020404" pitchFamily="49" charset="0"/>
              </a:rPr>
              <a:t>.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5 </a:t>
            </a:r>
            <a:r>
              <a:rPr lang="en-US" b="1" dirty="0" err="1" smtClean="0">
                <a:latin typeface="+mj-lt"/>
                <a:cs typeface="Courier New" panose="02070309020205020404" pitchFamily="49" charset="0"/>
              </a:rPr>
              <a:t>MiB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/s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Read: 	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37</a:t>
            </a:r>
            <a:r>
              <a:rPr lang="pl-PL" b="1" dirty="0" smtClean="0">
                <a:latin typeface="+mj-lt"/>
                <a:cs typeface="Courier New" panose="02070309020205020404" pitchFamily="49" charset="0"/>
              </a:rPr>
              <a:t>.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3 </a:t>
            </a:r>
            <a:r>
              <a:rPr lang="en-US" b="1" dirty="0" err="1" smtClean="0">
                <a:latin typeface="+mj-lt"/>
                <a:cs typeface="Courier New" panose="02070309020205020404" pitchFamily="49" charset="0"/>
              </a:rPr>
              <a:t>MiB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/s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/>
          <a:lstStyle/>
          <a:p>
            <a:r>
              <a:rPr lang="en-US" sz="3200" dirty="0" smtClean="0"/>
              <a:t>File Store Performance (2/2)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Number of read/write threads: </a:t>
            </a:r>
            <a:r>
              <a:rPr lang="en-US" sz="2400" b="1" dirty="0" smtClean="0"/>
              <a:t>10</a:t>
            </a:r>
          </a:p>
          <a:p>
            <a:r>
              <a:rPr lang="en-US" sz="2400" dirty="0" smtClean="0"/>
              <a:t>Profiling tool used: Apache </a:t>
            </a:r>
            <a:r>
              <a:rPr lang="en-US" sz="2400" dirty="0" err="1" smtClean="0"/>
              <a:t>JMeter</a:t>
            </a:r>
            <a:endParaRPr lang="en-US" sz="2400" dirty="0" smtClean="0"/>
          </a:p>
          <a:p>
            <a:r>
              <a:rPr lang="en-US" sz="2400" dirty="0" smtClean="0"/>
              <a:t>Transfer of 128000 files each 4 KiB (500 </a:t>
            </a:r>
            <a:r>
              <a:rPr lang="en-US" sz="2400" dirty="0" err="1" smtClean="0"/>
              <a:t>MiB</a:t>
            </a:r>
            <a:r>
              <a:rPr lang="en-US" sz="2400" dirty="0" smtClean="0"/>
              <a:t> total)</a:t>
            </a:r>
          </a:p>
          <a:p>
            <a:pPr lvl="1"/>
            <a:r>
              <a:rPr lang="en-US" sz="2000" dirty="0" smtClean="0"/>
              <a:t>Write (PUT):	</a:t>
            </a:r>
            <a:r>
              <a:rPr lang="en-US" sz="2000" b="1" dirty="0" smtClean="0"/>
              <a:t>0</a:t>
            </a:r>
            <a:r>
              <a:rPr lang="pl-PL" sz="2000" b="1" dirty="0" smtClean="0"/>
              <a:t>.</a:t>
            </a:r>
            <a:r>
              <a:rPr lang="en-US" sz="2000" b="1" dirty="0" smtClean="0"/>
              <a:t>37 </a:t>
            </a:r>
            <a:r>
              <a:rPr lang="en-US" sz="2000" b="1" dirty="0" err="1" smtClean="0"/>
              <a:t>MiB</a:t>
            </a:r>
            <a:r>
              <a:rPr lang="en-US" sz="2000" b="1" dirty="0" smtClean="0"/>
              <a:t>/s</a:t>
            </a:r>
          </a:p>
          <a:p>
            <a:pPr lvl="1"/>
            <a:r>
              <a:rPr lang="en-US" sz="2000" dirty="0" smtClean="0"/>
              <a:t>Read (GET): 	</a:t>
            </a:r>
            <a:r>
              <a:rPr lang="en-US" sz="2000" b="1" dirty="0" smtClean="0"/>
              <a:t>0</a:t>
            </a:r>
            <a:r>
              <a:rPr lang="pl-PL" sz="2000" b="1" dirty="0" smtClean="0"/>
              <a:t>.</a:t>
            </a:r>
            <a:r>
              <a:rPr lang="en-US" sz="2000" b="1" dirty="0" smtClean="0"/>
              <a:t>39 </a:t>
            </a:r>
            <a:r>
              <a:rPr lang="en-US" sz="2000" b="1" dirty="0" err="1" smtClean="0"/>
              <a:t>MiB</a:t>
            </a:r>
            <a:r>
              <a:rPr lang="en-US" sz="2000" b="1" dirty="0" smtClean="0"/>
              <a:t>/s</a:t>
            </a:r>
          </a:p>
          <a:p>
            <a:r>
              <a:rPr lang="en-US" sz="2400" dirty="0" smtClean="0"/>
              <a:t>Transfer of 1030 files each 2 </a:t>
            </a:r>
            <a:r>
              <a:rPr lang="en-US" sz="2400" dirty="0" err="1" smtClean="0"/>
              <a:t>MiB</a:t>
            </a:r>
            <a:r>
              <a:rPr lang="en-US" sz="2400" dirty="0" smtClean="0"/>
              <a:t> (2 </a:t>
            </a:r>
            <a:r>
              <a:rPr lang="en-US" sz="2400" dirty="0" err="1" smtClean="0"/>
              <a:t>GiB</a:t>
            </a:r>
            <a:r>
              <a:rPr lang="en-US" sz="2400" dirty="0" smtClean="0"/>
              <a:t> total)</a:t>
            </a:r>
          </a:p>
          <a:p>
            <a:pPr lvl="1"/>
            <a:r>
              <a:rPr lang="en-US" sz="2000" dirty="0" smtClean="0"/>
              <a:t>Write (PUT):	</a:t>
            </a:r>
            <a:r>
              <a:rPr lang="en-US" sz="2000" b="1" dirty="0" smtClean="0"/>
              <a:t>53</a:t>
            </a:r>
            <a:r>
              <a:rPr lang="pl-PL" sz="2000" b="1" dirty="0" smtClean="0"/>
              <a:t>.</a:t>
            </a:r>
            <a:r>
              <a:rPr lang="en-US" sz="2000" b="1" dirty="0" smtClean="0"/>
              <a:t>6 </a:t>
            </a:r>
            <a:r>
              <a:rPr lang="en-US" sz="2000" b="1" dirty="0" err="1" smtClean="0"/>
              <a:t>MiB</a:t>
            </a:r>
            <a:r>
              <a:rPr lang="en-US" sz="2000" b="1" dirty="0" smtClean="0"/>
              <a:t>/s</a:t>
            </a:r>
          </a:p>
          <a:p>
            <a:pPr lvl="1"/>
            <a:r>
              <a:rPr lang="en-US" sz="2000" dirty="0" smtClean="0"/>
              <a:t>Read (GET):	</a:t>
            </a:r>
            <a:r>
              <a:rPr lang="en-US" sz="2000" b="1" dirty="0" smtClean="0"/>
              <a:t>9</a:t>
            </a:r>
            <a:r>
              <a:rPr lang="pl-PL" sz="2000" b="1" dirty="0" smtClean="0"/>
              <a:t>.</a:t>
            </a:r>
            <a:r>
              <a:rPr lang="en-US" sz="2000" b="1" dirty="0" smtClean="0"/>
              <a:t>01 </a:t>
            </a:r>
            <a:r>
              <a:rPr lang="en-US" sz="2000" b="1" dirty="0" err="1" smtClean="0"/>
              <a:t>MiB</a:t>
            </a:r>
            <a:r>
              <a:rPr lang="en-US" sz="2000" b="1" dirty="0" smtClean="0"/>
              <a:t>/s</a:t>
            </a:r>
          </a:p>
          <a:p>
            <a:r>
              <a:rPr lang="en-US" sz="2400" dirty="0" smtClean="0"/>
              <a:t>Transfer of 10 files each 1 </a:t>
            </a:r>
            <a:r>
              <a:rPr lang="en-US" sz="2400" dirty="0" err="1" smtClean="0"/>
              <a:t>GiB</a:t>
            </a:r>
            <a:r>
              <a:rPr lang="en-US" sz="2400" dirty="0" smtClean="0"/>
              <a:t> (10 </a:t>
            </a:r>
            <a:r>
              <a:rPr lang="en-US" sz="2400" dirty="0" err="1" smtClean="0"/>
              <a:t>GiB</a:t>
            </a:r>
            <a:r>
              <a:rPr lang="en-US" sz="2400" dirty="0" smtClean="0"/>
              <a:t> total)</a:t>
            </a:r>
          </a:p>
          <a:p>
            <a:pPr lvl="1"/>
            <a:r>
              <a:rPr lang="en-US" sz="2000" dirty="0" smtClean="0"/>
              <a:t>Write (PUT):	</a:t>
            </a:r>
            <a:r>
              <a:rPr lang="en-US" sz="2000" b="1" dirty="0" smtClean="0"/>
              <a:t>93</a:t>
            </a:r>
            <a:r>
              <a:rPr lang="pl-PL" sz="2000" b="1" dirty="0" smtClean="0"/>
              <a:t>.</a:t>
            </a:r>
            <a:r>
              <a:rPr lang="en-US" sz="2000" b="1" dirty="0" smtClean="0"/>
              <a:t>46 </a:t>
            </a:r>
            <a:r>
              <a:rPr lang="en-US" sz="2000" b="1" dirty="0" err="1" smtClean="0"/>
              <a:t>MiB</a:t>
            </a:r>
            <a:r>
              <a:rPr lang="en-US" sz="2000" b="1" dirty="0" smtClean="0"/>
              <a:t>/s</a:t>
            </a:r>
          </a:p>
          <a:p>
            <a:pPr lvl="1"/>
            <a:r>
              <a:rPr lang="en-US" sz="2000" dirty="0" smtClean="0"/>
              <a:t>Read (GET):	</a:t>
            </a:r>
            <a:r>
              <a:rPr lang="en-US" sz="2000" b="1" dirty="0" smtClean="0"/>
              <a:t>13</a:t>
            </a:r>
            <a:r>
              <a:rPr lang="pl-PL" sz="2000" b="1" dirty="0" smtClean="0"/>
              <a:t>.</a:t>
            </a:r>
            <a:r>
              <a:rPr lang="en-US" sz="2000" b="1" dirty="0" smtClean="0"/>
              <a:t>4 </a:t>
            </a:r>
            <a:r>
              <a:rPr lang="en-US" sz="2000" b="1" dirty="0" err="1" smtClean="0"/>
              <a:t>MiB</a:t>
            </a:r>
            <a:r>
              <a:rPr lang="en-US" sz="2000" b="1" dirty="0" smtClean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34986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/>
          <a:lstStyle/>
          <a:p>
            <a:r>
              <a:rPr lang="en-US" sz="3200" dirty="0" smtClean="0"/>
              <a:t>File Store Performance</a:t>
            </a:r>
            <a:r>
              <a:rPr lang="pl-PL" sz="3200" dirty="0" smtClean="0"/>
              <a:t> - Summary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request processing by a single node</a:t>
            </a:r>
          </a:p>
          <a:p>
            <a:pPr lvl="1"/>
            <a:r>
              <a:rPr lang="en-US" dirty="0" smtClean="0"/>
              <a:t>Each upload/download request processed in similar time</a:t>
            </a:r>
          </a:p>
          <a:p>
            <a:pPr lvl="1"/>
            <a:r>
              <a:rPr lang="en-US" dirty="0" smtClean="0"/>
              <a:t>No transfer errors</a:t>
            </a:r>
          </a:p>
          <a:p>
            <a:r>
              <a:rPr lang="en-US" dirty="0" smtClean="0"/>
              <a:t>Network and storage bandwidth utilization</a:t>
            </a:r>
          </a:p>
          <a:p>
            <a:pPr lvl="1"/>
            <a:r>
              <a:rPr lang="en-US" dirty="0" smtClean="0"/>
              <a:t>Still room for improvement (approx. 20% of the bandwidth used for large files)</a:t>
            </a:r>
          </a:p>
          <a:p>
            <a:pPr lvl="1"/>
            <a:r>
              <a:rPr lang="en-US" dirty="0" smtClean="0"/>
              <a:t>Multi-node setup possible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6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AutoShape 6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AutoShape 8" descr="https://encrypted-tbn2.gstatic.com/images?q=tbn:ANd9GcSYuGtqY3luHbiT80MIUCnEK6Hqv4ubuhlJ2-dcwK8Tzt_ana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785786" y="1350644"/>
            <a:ext cx="7643866" cy="340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 anchor="ctr">
            <a:spAutoFit/>
          </a:bodyPr>
          <a:lstStyle>
            <a:lvl1pPr marL="241300" indent="-241300"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Detailed requirements formulated and state-of-the-art in the area of </a:t>
            </a:r>
            <a:r>
              <a:rPr lang="en-US" altLang="en-US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valvular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diseases analyzed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Detailed design recommendations relating  to model-based research environments established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Prototypes of the Model Execution Environment, with supporting File Store and Integrated Security components facilitating simulations with the aim to develop decision support systems for heart diseases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altLang="en-US" dirty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439863" y="0"/>
            <a:ext cx="65151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 smtClean="0"/>
              <a:t>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5108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136904" cy="3803314"/>
          </a:xfrm>
        </p:spPr>
        <p:txBody>
          <a:bodyPr/>
          <a:lstStyle/>
          <a:p>
            <a:pPr eaLnBrk="1" hangingPunct="1"/>
            <a:r>
              <a:rPr lang="en-GB" altLang="en-US" sz="4800" dirty="0" err="1" smtClean="0">
                <a:solidFill>
                  <a:srgbClr val="C00000"/>
                </a:solidFill>
              </a:rPr>
              <a:t>EurValve</a:t>
            </a:r>
            <a:r>
              <a:rPr lang="pl-PL" altLang="en-US" sz="4800" dirty="0" smtClean="0">
                <a:solidFill>
                  <a:srgbClr val="C00000"/>
                </a:solidFill>
              </a:rPr>
              <a:t> </a:t>
            </a:r>
            <a:r>
              <a:rPr lang="en-GB" altLang="en-US" sz="4800" dirty="0" smtClean="0"/>
              <a:t>H2020 Project 689617</a:t>
            </a:r>
            <a:r>
              <a:rPr lang="en-GB" altLang="en-US" sz="4800" dirty="0" smtClean="0">
                <a:solidFill>
                  <a:srgbClr val="C00000"/>
                </a:solidFill>
              </a:rPr>
              <a:t/>
            </a:r>
            <a:br>
              <a:rPr lang="en-GB" altLang="en-US" sz="4800" dirty="0" smtClean="0">
                <a:solidFill>
                  <a:srgbClr val="C00000"/>
                </a:solidFill>
              </a:rPr>
            </a:br>
            <a:r>
              <a:rPr lang="pl-PL" altLang="en-US" sz="4800" dirty="0" smtClean="0">
                <a:solidFill>
                  <a:srgbClr val="C00000"/>
                </a:solidFill>
              </a:rPr>
              <a:t/>
            </a:r>
            <a:br>
              <a:rPr lang="pl-PL" altLang="en-US" sz="48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www.eurvalve.eu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GB" altLang="en-US" sz="4800" dirty="0" smtClean="0"/>
              <a:t/>
            </a:r>
            <a:br>
              <a:rPr lang="en-GB" altLang="en-US" sz="4800" dirty="0" smtClean="0"/>
            </a:br>
            <a:r>
              <a:rPr lang="en-GB" altLang="en-US" sz="1200" dirty="0" smtClean="0"/>
              <a:t/>
            </a:r>
            <a:br>
              <a:rPr lang="en-GB" altLang="en-US" sz="1200" dirty="0" smtClean="0"/>
            </a:br>
            <a:r>
              <a:rPr lang="en-GB" altLang="en-US" sz="4000" dirty="0" smtClean="0">
                <a:hlinkClick r:id="rId3"/>
              </a:rPr>
              <a:t>http://dice.cyfronet.pl</a:t>
            </a:r>
            <a:r>
              <a:rPr lang="en-GB" altLang="en-US" sz="4000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4158781"/>
            <a:ext cx="853545" cy="9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Investigations leading to practical implementations of personalized medicine are challenging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The main goal of the </a:t>
            </a:r>
            <a:r>
              <a:rPr lang="en-US" sz="2400" dirty="0" err="1" smtClean="0">
                <a:latin typeface="+mj-lt"/>
                <a:ea typeface="Times New Roman"/>
              </a:rPr>
              <a:t>EurValve</a:t>
            </a:r>
            <a:r>
              <a:rPr lang="en-US" sz="2400" dirty="0" smtClean="0">
                <a:latin typeface="+mj-lt"/>
                <a:ea typeface="Times New Roman"/>
              </a:rPr>
              <a:t> project is to combine a set of complex modeling tools to deliver a workflow which will enable evaluation of medical prospects and outlook for individual patients presented with cardiovascular symptoms suggesting </a:t>
            </a:r>
            <a:r>
              <a:rPr lang="pl-PL" sz="2400" dirty="0" smtClean="0">
                <a:latin typeface="+mj-lt"/>
                <a:ea typeface="Times New Roman"/>
              </a:rPr>
              <a:t>v</a:t>
            </a:r>
            <a:r>
              <a:rPr lang="en-US" sz="2400" dirty="0" err="1" smtClean="0">
                <a:latin typeface="+mj-lt"/>
                <a:ea typeface="Times New Roman"/>
              </a:rPr>
              <a:t>alvular</a:t>
            </a:r>
            <a:r>
              <a:rPr lang="en-US" sz="2400" dirty="0" smtClean="0">
                <a:latin typeface="+mj-lt"/>
                <a:ea typeface="Times New Roman"/>
              </a:rPr>
              <a:t> heart disease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This research should result</a:t>
            </a:r>
            <a:r>
              <a:rPr lang="pl-PL" sz="2400" dirty="0" smtClean="0">
                <a:latin typeface="+mj-lt"/>
                <a:ea typeface="Times New Roman"/>
              </a:rPr>
              <a:t> </a:t>
            </a:r>
            <a:r>
              <a:rPr lang="en-US" sz="2400" dirty="0" smtClean="0">
                <a:latin typeface="+mj-lt"/>
                <a:ea typeface="Times New Roman"/>
              </a:rPr>
              <a:t>in a decision support system (DSS) which can be applied in clinical practice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This research activity requires a dedicated problem solving environment </a:t>
            </a:r>
            <a:r>
              <a:rPr lang="pl-PL" sz="2400" dirty="0" err="1" smtClean="0">
                <a:latin typeface="+mj-lt"/>
                <a:ea typeface="Times New Roman"/>
              </a:rPr>
              <a:t>which</a:t>
            </a:r>
            <a:r>
              <a:rPr lang="pl-PL" sz="2400" dirty="0" smtClean="0">
                <a:latin typeface="+mj-lt"/>
                <a:ea typeface="Times New Roman"/>
              </a:rPr>
              <a:t> we </a:t>
            </a:r>
            <a:r>
              <a:rPr lang="pl-PL" sz="2400" dirty="0" err="1" smtClean="0">
                <a:latin typeface="+mj-lt"/>
                <a:ea typeface="Times New Roman"/>
              </a:rPr>
              <a:t>refer</a:t>
            </a:r>
            <a:r>
              <a:rPr lang="pl-PL" sz="2400" dirty="0" smtClean="0">
                <a:latin typeface="+mj-lt"/>
                <a:ea typeface="Times New Roman"/>
              </a:rPr>
              <a:t> to as </a:t>
            </a:r>
            <a:r>
              <a:rPr lang="en-US" sz="2400" dirty="0" smtClean="0">
                <a:latin typeface="+mj-lt"/>
                <a:ea typeface="Times New Roman"/>
              </a:rPr>
              <a:t>the Model Execution Environment (MEE)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 Execution Environment Objectives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sz="2400" dirty="0" smtClean="0"/>
              <a:t>Collect</a:t>
            </a:r>
            <a:r>
              <a:rPr lang="en-US" sz="2400" dirty="0"/>
              <a:t>, represent, annotate and publish </a:t>
            </a:r>
            <a:r>
              <a:rPr lang="pl-PL" sz="2400" dirty="0"/>
              <a:t>c</a:t>
            </a:r>
            <a:r>
              <a:rPr lang="en-US" sz="2400" dirty="0"/>
              <a:t>ore homogeneous data </a:t>
            </a:r>
          </a:p>
          <a:p>
            <a:pPr marL="285750" indent="-285750"/>
            <a:r>
              <a:rPr lang="en-US" sz="2400" dirty="0"/>
              <a:t>Store and give secure access to </a:t>
            </a:r>
            <a:r>
              <a:rPr lang="en-US" sz="2400" dirty="0" smtClean="0"/>
              <a:t>the participating </a:t>
            </a:r>
            <a:r>
              <a:rPr lang="en-US" sz="2400" dirty="0"/>
              <a:t>clinical </a:t>
            </a:r>
            <a:r>
              <a:rPr lang="en-US" sz="2400" dirty="0" smtClean="0"/>
              <a:t>centers </a:t>
            </a:r>
            <a:r>
              <a:rPr lang="en-US" sz="2400" dirty="0"/>
              <a:t>and </a:t>
            </a:r>
            <a:r>
              <a:rPr lang="en-US" sz="2400" dirty="0" smtClean="0"/>
              <a:t>to development </a:t>
            </a:r>
            <a:r>
              <a:rPr lang="en-US" sz="2400" dirty="0"/>
              <a:t>partners to the necessary data</a:t>
            </a:r>
          </a:p>
          <a:p>
            <a:pPr marL="285750" indent="-285750"/>
            <a:r>
              <a:rPr lang="en-US" sz="2400" dirty="0"/>
              <a:t>Execute the models in the most appropriate computational environment (private workstation, private cloud, public cloud) according to need</a:t>
            </a:r>
            <a:r>
              <a:rPr lang="pl-PL" sz="2400" dirty="0" smtClean="0"/>
              <a:t>s</a:t>
            </a:r>
            <a:endParaRPr lang="en-US" sz="2400" dirty="0" smtClean="0"/>
          </a:p>
          <a:p>
            <a:pPr marL="285750" indent="-285750"/>
            <a:r>
              <a:rPr lang="en-US" sz="2400" dirty="0" smtClean="0"/>
              <a:t>Support real-time multiscale visualization</a:t>
            </a:r>
          </a:p>
          <a:p>
            <a:pPr marL="285750" indent="-285750"/>
            <a:r>
              <a:rPr lang="en-US" sz="2400" dirty="0" smtClean="0"/>
              <a:t>To </a:t>
            </a:r>
            <a:r>
              <a:rPr lang="en-US" sz="2400" dirty="0"/>
              <a:t>develop an integrated security system </a:t>
            </a:r>
            <a:r>
              <a:rPr lang="en-US" sz="2400" dirty="0" smtClean="0"/>
              <a:t>supporting</a:t>
            </a:r>
            <a:endParaRPr lang="en-US" sz="2400" b="1" dirty="0" smtClean="0"/>
          </a:p>
          <a:p>
            <a:pPr marL="685800" lvl="1"/>
            <a:r>
              <a:rPr lang="en-US" sz="2400" dirty="0"/>
              <a:t>Authentication and </a:t>
            </a:r>
            <a:r>
              <a:rPr lang="en-US" sz="2400" dirty="0" err="1"/>
              <a:t>authori</a:t>
            </a:r>
            <a:r>
              <a:rPr lang="pl-PL" sz="2400" dirty="0"/>
              <a:t>s</a:t>
            </a:r>
            <a:r>
              <a:rPr lang="en-US" sz="2400" dirty="0" err="1"/>
              <a:t>ation</a:t>
            </a:r>
            <a:r>
              <a:rPr lang="en-US" sz="2400" dirty="0"/>
              <a:t> </a:t>
            </a:r>
          </a:p>
          <a:p>
            <a:pPr marL="685800" lvl="1"/>
            <a:r>
              <a:rPr lang="en-US" sz="2400" dirty="0"/>
              <a:t>Data encryption for secure processing in public clouds </a:t>
            </a:r>
          </a:p>
          <a:p>
            <a:pPr marL="285750" indent="-285750"/>
            <a:endParaRPr lang="en-US" sz="2000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8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107503" y="872279"/>
            <a:ext cx="3245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Data and action flow consists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full CFD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sensitivity analysis to acquire significant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parameter estimation based on patient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of various procedures</a:t>
            </a:r>
            <a:endParaRPr lang="en-US" i="1" dirty="0" smtClean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7344816" cy="562074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6681" y="501317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The </a:t>
            </a:r>
            <a:r>
              <a:rPr lang="pl-PL" dirty="0" err="1" smtClean="0">
                <a:latin typeface="+mn-lt"/>
              </a:rPr>
              <a:t>flow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except</a:t>
            </a:r>
            <a:r>
              <a:rPr lang="pl-PL" dirty="0" smtClean="0">
                <a:latin typeface="+mn-lt"/>
              </a:rPr>
              <a:t> of CFD </a:t>
            </a:r>
            <a:r>
              <a:rPr lang="pl-PL" dirty="0" err="1" smtClean="0">
                <a:latin typeface="+mn-lt"/>
              </a:rPr>
              <a:t>simulations</a:t>
            </a:r>
            <a:r>
              <a:rPr lang="pl-PL" dirty="0" smtClean="0">
                <a:latin typeface="+mn-lt"/>
              </a:rPr>
              <a:t> and </a:t>
            </a:r>
            <a:r>
              <a:rPr lang="pl-PL" dirty="0" err="1" smtClean="0">
                <a:latin typeface="+mn-lt"/>
              </a:rPr>
              <a:t>sensitivity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analysis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is</a:t>
            </a:r>
            <a:r>
              <a:rPr lang="pl-PL" dirty="0" smtClean="0">
                <a:latin typeface="+mn-lt"/>
              </a:rPr>
              <a:t> part of a </a:t>
            </a:r>
            <a:r>
              <a:rPr lang="pl-PL" dirty="0" err="1" smtClean="0">
                <a:latin typeface="+mn-lt"/>
              </a:rPr>
              <a:t>clinical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patient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treatment</a:t>
            </a:r>
            <a:endParaRPr lang="en-US" dirty="0" smtClean="0">
              <a:latin typeface="+mn-lt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Data and action flow</a:t>
            </a:r>
          </a:p>
        </p:txBody>
      </p:sp>
    </p:spTree>
    <p:extLst>
      <p:ext uri="{BB962C8B-B14F-4D97-AF65-F5344CB8AC3E}">
        <p14:creationId xmlns:p14="http://schemas.microsoft.com/office/powerpoint/2010/main" val="12766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9"/>
          <p:cNvSpPr/>
          <p:nvPr/>
        </p:nvSpPr>
        <p:spPr>
          <a:xfrm>
            <a:off x="679344" y="1268760"/>
            <a:ext cx="5562600" cy="4010027"/>
          </a:xfrm>
          <a:prstGeom prst="roundRect">
            <a:avLst>
              <a:gd name="adj" fmla="val 8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Research Computing Infrastructure</a:t>
            </a:r>
          </a:p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Development of models for DSS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288944" y="4533786"/>
            <a:ext cx="990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HPC Cluster</a:t>
            </a:r>
          </a:p>
        </p:txBody>
      </p:sp>
      <p:sp>
        <p:nvSpPr>
          <p:cNvPr id="6" name="Rectangle 6"/>
          <p:cNvSpPr/>
          <p:nvPr/>
        </p:nvSpPr>
        <p:spPr>
          <a:xfrm>
            <a:off x="2431945" y="4539573"/>
            <a:ext cx="968414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</a:t>
            </a:r>
            <a:endParaRPr lang="en-US" sz="1600" dirty="0"/>
          </a:p>
        </p:txBody>
      </p:sp>
      <p:sp>
        <p:nvSpPr>
          <p:cNvPr id="7" name="Rectangle 14"/>
          <p:cNvSpPr/>
          <p:nvPr/>
        </p:nvSpPr>
        <p:spPr>
          <a:xfrm rot="5400000">
            <a:off x="3079644" y="4392962"/>
            <a:ext cx="7620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Infrastructure Operations</a:t>
            </a:r>
            <a:endParaRPr lang="en-US" sz="1600" dirty="0"/>
          </a:p>
        </p:txBody>
      </p:sp>
      <p:sp>
        <p:nvSpPr>
          <p:cNvPr id="8" name="Rectangle 15"/>
          <p:cNvSpPr/>
          <p:nvPr/>
        </p:nvSpPr>
        <p:spPr>
          <a:xfrm>
            <a:off x="3651144" y="2244617"/>
            <a:ext cx="2286000" cy="21630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Data Collection and Publication Suite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" name="Flowchart: Magnetic Disk 16"/>
          <p:cNvSpPr/>
          <p:nvPr/>
        </p:nvSpPr>
        <p:spPr>
          <a:xfrm>
            <a:off x="3803543" y="4480735"/>
            <a:ext cx="948883" cy="72185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Data Source 1</a:t>
            </a:r>
            <a:endParaRPr lang="en-US" sz="1600" dirty="0"/>
          </a:p>
        </p:txBody>
      </p:sp>
      <p:sp>
        <p:nvSpPr>
          <p:cNvPr id="10" name="Rounded Rectangle 32"/>
          <p:cNvSpPr/>
          <p:nvPr/>
        </p:nvSpPr>
        <p:spPr>
          <a:xfrm>
            <a:off x="6959374" y="1268762"/>
            <a:ext cx="2077122" cy="4010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Clinical Computing </a:t>
            </a:r>
            <a:r>
              <a:rPr lang="en-US" b="1" dirty="0">
                <a:solidFill>
                  <a:schemeClr val="tx2"/>
                </a:solidFill>
              </a:rPr>
              <a:t>E</a:t>
            </a:r>
            <a:r>
              <a:rPr lang="en-US" b="1" dirty="0" smtClean="0">
                <a:solidFill>
                  <a:schemeClr val="tx2"/>
                </a:solidFill>
              </a:rPr>
              <a:t>nvironment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7131496" y="4773962"/>
            <a:ext cx="1371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Workstation</a:t>
            </a:r>
          </a:p>
        </p:txBody>
      </p:sp>
      <p:sp>
        <p:nvSpPr>
          <p:cNvPr id="12" name="Rectangle 7"/>
          <p:cNvSpPr/>
          <p:nvPr/>
        </p:nvSpPr>
        <p:spPr>
          <a:xfrm>
            <a:off x="1222271" y="2244617"/>
            <a:ext cx="2285999" cy="21630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smtClean="0">
                <a:solidFill>
                  <a:schemeClr val="tx2"/>
                </a:solidFill>
              </a:rPr>
              <a:t>Model </a:t>
            </a:r>
            <a:r>
              <a:rPr lang="en-US" sz="1600" b="1" dirty="0" smtClean="0">
                <a:solidFill>
                  <a:schemeClr val="tx2"/>
                </a:solidFill>
              </a:rPr>
              <a:t>Execution Environment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Rectangle 37"/>
          <p:cNvSpPr/>
          <p:nvPr/>
        </p:nvSpPr>
        <p:spPr>
          <a:xfrm>
            <a:off x="7131496" y="2411762"/>
            <a:ext cx="1464607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DSS Execution Environment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4" name="Flowchart: Magnetic Disk 40"/>
          <p:cNvSpPr/>
          <p:nvPr/>
        </p:nvSpPr>
        <p:spPr>
          <a:xfrm>
            <a:off x="4850885" y="4469162"/>
            <a:ext cx="933859" cy="7334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/>
              <a:t>Data Source </a:t>
            </a: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5" name="Rectangle 28"/>
          <p:cNvSpPr/>
          <p:nvPr/>
        </p:nvSpPr>
        <p:spPr>
          <a:xfrm flipH="1">
            <a:off x="69744" y="2175277"/>
            <a:ext cx="914401" cy="1261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Real-time </a:t>
            </a:r>
            <a:r>
              <a:rPr lang="en-US" sz="1600" dirty="0" err="1" smtClean="0"/>
              <a:t>Multiscale</a:t>
            </a:r>
            <a:r>
              <a:rPr lang="en-US" sz="1600" dirty="0" smtClean="0"/>
              <a:t> Visualization</a:t>
            </a:r>
            <a:endParaRPr lang="en-US" sz="1600" dirty="0"/>
          </a:p>
        </p:txBody>
      </p:sp>
      <p:sp>
        <p:nvSpPr>
          <p:cNvPr id="16" name="Rectangle 3"/>
          <p:cNvSpPr/>
          <p:nvPr/>
        </p:nvSpPr>
        <p:spPr>
          <a:xfrm>
            <a:off x="69744" y="3564287"/>
            <a:ext cx="914401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Security System</a:t>
            </a:r>
            <a:endParaRPr lang="en-US" sz="1600" dirty="0"/>
          </a:p>
        </p:txBody>
      </p:sp>
      <p:sp>
        <p:nvSpPr>
          <p:cNvPr id="17" name="Up-Down Arrow 25"/>
          <p:cNvSpPr/>
          <p:nvPr/>
        </p:nvSpPr>
        <p:spPr>
          <a:xfrm>
            <a:off x="1743009" y="3935760"/>
            <a:ext cx="82470" cy="304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Up-Down Arrow 31"/>
          <p:cNvSpPr/>
          <p:nvPr/>
        </p:nvSpPr>
        <p:spPr>
          <a:xfrm rot="16200000">
            <a:off x="2288028" y="3688627"/>
            <a:ext cx="111264" cy="29086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Up-Down Arrow 19"/>
          <p:cNvSpPr/>
          <p:nvPr/>
        </p:nvSpPr>
        <p:spPr>
          <a:xfrm>
            <a:off x="3991029" y="3935760"/>
            <a:ext cx="82470" cy="304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lowchart: Document 23"/>
          <p:cNvSpPr/>
          <p:nvPr/>
        </p:nvSpPr>
        <p:spPr>
          <a:xfrm>
            <a:off x="4565541" y="3453482"/>
            <a:ext cx="942133" cy="55847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data</a:t>
            </a:r>
            <a:endParaRPr lang="en-US" sz="1200" dirty="0"/>
          </a:p>
        </p:txBody>
      </p:sp>
      <p:sp>
        <p:nvSpPr>
          <p:cNvPr id="22" name="Flowchart: Document 24"/>
          <p:cNvSpPr/>
          <p:nvPr/>
        </p:nvSpPr>
        <p:spPr>
          <a:xfrm>
            <a:off x="5036607" y="2865037"/>
            <a:ext cx="775868" cy="55847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Patient Data</a:t>
            </a:r>
            <a:endParaRPr lang="en-US" sz="1200" dirty="0"/>
          </a:p>
        </p:txBody>
      </p:sp>
      <p:sp>
        <p:nvSpPr>
          <p:cNvPr id="23" name="Up-Down Arrow 26"/>
          <p:cNvSpPr/>
          <p:nvPr/>
        </p:nvSpPr>
        <p:spPr>
          <a:xfrm>
            <a:off x="5507675" y="3605399"/>
            <a:ext cx="82470" cy="609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Up-Down Arrow 27"/>
          <p:cNvSpPr/>
          <p:nvPr/>
        </p:nvSpPr>
        <p:spPr>
          <a:xfrm>
            <a:off x="4771959" y="3998576"/>
            <a:ext cx="82470" cy="21688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ight Arrow 33"/>
          <p:cNvSpPr/>
          <p:nvPr/>
        </p:nvSpPr>
        <p:spPr>
          <a:xfrm flipH="1">
            <a:off x="3422544" y="3564285"/>
            <a:ext cx="250786" cy="122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ight Arrow 34"/>
          <p:cNvSpPr/>
          <p:nvPr/>
        </p:nvSpPr>
        <p:spPr>
          <a:xfrm flipH="1">
            <a:off x="3294141" y="3144276"/>
            <a:ext cx="1881001" cy="1085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Flowchart: Document 22"/>
          <p:cNvSpPr/>
          <p:nvPr/>
        </p:nvSpPr>
        <p:spPr>
          <a:xfrm>
            <a:off x="3727344" y="3326160"/>
            <a:ext cx="781050" cy="55847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Images</a:t>
            </a:r>
            <a:endParaRPr lang="en-US" sz="1200" dirty="0"/>
          </a:p>
        </p:txBody>
      </p:sp>
      <p:sp>
        <p:nvSpPr>
          <p:cNvPr id="28" name="Oval 13"/>
          <p:cNvSpPr/>
          <p:nvPr/>
        </p:nvSpPr>
        <p:spPr>
          <a:xfrm>
            <a:off x="2489094" y="3148163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3-D Model</a:t>
            </a:r>
            <a:endParaRPr lang="en-US" sz="1200" dirty="0"/>
          </a:p>
        </p:txBody>
      </p:sp>
      <p:sp>
        <p:nvSpPr>
          <p:cNvPr id="29" name="Up-Down Arrow 20"/>
          <p:cNvSpPr/>
          <p:nvPr/>
        </p:nvSpPr>
        <p:spPr>
          <a:xfrm>
            <a:off x="2866959" y="4010030"/>
            <a:ext cx="82470" cy="21688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Curved Up Arrow 47"/>
          <p:cNvSpPr/>
          <p:nvPr/>
        </p:nvSpPr>
        <p:spPr>
          <a:xfrm>
            <a:off x="6064696" y="5307362"/>
            <a:ext cx="1279090" cy="429610"/>
          </a:xfrm>
          <a:prstGeom prst="curvedUpArrow">
            <a:avLst>
              <a:gd name="adj1" fmla="val 34765"/>
              <a:gd name="adj2" fmla="val 78950"/>
              <a:gd name="adj3" fmla="val 40159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5193296" y="5729949"/>
            <a:ext cx="288514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n-lt"/>
              </a:rPr>
              <a:t>Provide final models for DSS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2" name="Up-Down Arrow 39"/>
          <p:cNvSpPr/>
          <p:nvPr/>
        </p:nvSpPr>
        <p:spPr>
          <a:xfrm>
            <a:off x="7436296" y="4077239"/>
            <a:ext cx="82470" cy="44170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Oval 41"/>
          <p:cNvSpPr/>
          <p:nvPr/>
        </p:nvSpPr>
        <p:spPr>
          <a:xfrm>
            <a:off x="7741096" y="3554762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B</a:t>
            </a:r>
            <a:endParaRPr lang="en-US" sz="1200" dirty="0"/>
          </a:p>
        </p:txBody>
      </p:sp>
      <p:sp>
        <p:nvSpPr>
          <p:cNvPr id="34" name="Oval 38"/>
          <p:cNvSpPr/>
          <p:nvPr/>
        </p:nvSpPr>
        <p:spPr>
          <a:xfrm>
            <a:off x="7207696" y="3173762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A</a:t>
            </a:r>
            <a:endParaRPr lang="en-US" sz="1200" dirty="0"/>
          </a:p>
        </p:txBody>
      </p:sp>
      <p:sp>
        <p:nvSpPr>
          <p:cNvPr id="35" name="Up-Down Arrow 43"/>
          <p:cNvSpPr/>
          <p:nvPr/>
        </p:nvSpPr>
        <p:spPr>
          <a:xfrm>
            <a:off x="8118961" y="4407706"/>
            <a:ext cx="82470" cy="18147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Up-Down Arrow 44"/>
          <p:cNvSpPr/>
          <p:nvPr/>
        </p:nvSpPr>
        <p:spPr>
          <a:xfrm rot="16200000">
            <a:off x="7623524" y="4042137"/>
            <a:ext cx="82470" cy="1526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Oval 12"/>
          <p:cNvSpPr/>
          <p:nvPr/>
        </p:nvSpPr>
        <p:spPr>
          <a:xfrm>
            <a:off x="1974744" y="2872849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0-D Model</a:t>
            </a:r>
            <a:endParaRPr lang="en-US" sz="1200" dirty="0"/>
          </a:p>
        </p:txBody>
      </p:sp>
      <p:sp>
        <p:nvSpPr>
          <p:cNvPr id="38" name="Oval 42"/>
          <p:cNvSpPr/>
          <p:nvPr/>
        </p:nvSpPr>
        <p:spPr>
          <a:xfrm>
            <a:off x="1281755" y="2875892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ROM</a:t>
            </a:r>
            <a:endParaRPr lang="en-US" sz="1200" dirty="0"/>
          </a:p>
        </p:txBody>
      </p:sp>
      <p:sp>
        <p:nvSpPr>
          <p:cNvPr id="39" name="Oval 45"/>
          <p:cNvSpPr/>
          <p:nvPr/>
        </p:nvSpPr>
        <p:spPr>
          <a:xfrm>
            <a:off x="1334415" y="3135662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ROM</a:t>
            </a:r>
            <a:endParaRPr lang="en-US" sz="1200" dirty="0"/>
          </a:p>
        </p:txBody>
      </p:sp>
      <p:sp>
        <p:nvSpPr>
          <p:cNvPr id="40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From Research Environment to DSS</a:t>
            </a:r>
          </a:p>
        </p:txBody>
      </p:sp>
    </p:spTree>
    <p:extLst>
      <p:ext uri="{BB962C8B-B14F-4D97-AF65-F5344CB8AC3E}">
        <p14:creationId xmlns:p14="http://schemas.microsoft.com/office/powerpoint/2010/main" val="3362276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9882"/>
            <a:ext cx="5759052" cy="55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Model Execution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5449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95640" y="778320"/>
            <a:ext cx="8137080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Components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Portal – discover collected files for patient clinical case, submit blood flow computation into Prometheus supercomputer, monitor computation execution, discover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results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Portal is integrated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with</a:t>
            </a:r>
            <a:r>
              <a:rPr lang="pl-PL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File </a:t>
            </a:r>
            <a:r>
              <a:rPr lang="pl-PL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Store</a:t>
            </a:r>
            <a:r>
              <a:rPr lang="pl-PL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pl-PL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Rimrock</a:t>
            </a:r>
            <a:r>
              <a:rPr lang="pl-PL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pl-PL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PLData</a:t>
            </a:r>
            <a:r>
              <a:rPr lang="pl-PL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Security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Store – each computation receives and delivers files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there</a:t>
            </a:r>
            <a:endParaRPr lang="pl-PL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Rimrock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– to submit jobs into Prometheus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supercomputer</a:t>
            </a:r>
            <a:endParaRPr lang="pl-PL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PLData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– to access files stored on the Prometheus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disks</a:t>
            </a:r>
            <a:endParaRPr lang="pl-PL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Security</a:t>
            </a: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Typical use case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Create new Patient clinical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case</a:t>
            </a:r>
            <a:endParaRPr lang="pl-PL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14400" lvl="1" indent="-456840">
              <a:buClr>
                <a:srgbClr val="000000"/>
              </a:buClr>
              <a:buFont typeface="Arial" pitchFamily="34" charset="0"/>
              <a:buChar char="•"/>
            </a:pPr>
            <a:r>
              <a:rPr lang="en-GB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Automatically </a:t>
            </a: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discovers files connected with the Patient Case id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Run blood flow computation on Prometheus supercomputer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Monitor computation execution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Discover produced results and update clinical case </a:t>
            </a: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progress</a:t>
            </a:r>
            <a:endParaRPr lang="pl-PL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14400" lvl="1" indent="-456840">
              <a:buClr>
                <a:srgbClr val="000000"/>
              </a:buClr>
              <a:buFont typeface="Arial" pitchFamily="34" charset="0"/>
              <a:buChar char="•"/>
            </a:pPr>
            <a:r>
              <a:rPr lang="en-GB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Computation 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result files are automatically </a:t>
            </a:r>
            <a:r>
              <a:rPr lang="en-GB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retri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GB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ved</a:t>
            </a:r>
            <a:r>
              <a:rPr lang="en-GB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after the simulation is finished</a:t>
            </a: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Model Execution Environment Prototype</a:t>
            </a:r>
          </a:p>
        </p:txBody>
      </p:sp>
    </p:spTree>
    <p:extLst>
      <p:ext uri="{BB962C8B-B14F-4D97-AF65-F5344CB8AC3E}">
        <p14:creationId xmlns:p14="http://schemas.microsoft.com/office/powerpoint/2010/main" val="40419651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2 groups of medical data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retrospective </a:t>
            </a:r>
            <a:r>
              <a:rPr lang="en-US" sz="1600" dirty="0"/>
              <a:t>(Clinical Examination, Patient Tables, Medication etc</a:t>
            </a:r>
            <a:r>
              <a:rPr lang="en-US" sz="1600" dirty="0" smtClean="0"/>
              <a:t>.)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prospective </a:t>
            </a:r>
            <a:r>
              <a:rPr lang="en-US" sz="1600" dirty="0"/>
              <a:t>(from the medical </a:t>
            </a:r>
            <a:r>
              <a:rPr lang="en-US" sz="1600" dirty="0" smtClean="0"/>
              <a:t>trials)</a:t>
            </a:r>
            <a:endParaRPr lang="en-US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3 types of medical data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Files </a:t>
            </a:r>
            <a:r>
              <a:rPr lang="en-US" sz="1600" dirty="0"/>
              <a:t>/ BLOBs - </a:t>
            </a:r>
            <a:r>
              <a:rPr lang="en-US" sz="1600" dirty="0" smtClean="0"/>
              <a:t>large </a:t>
            </a:r>
            <a:r>
              <a:rPr lang="en-US" sz="1600" dirty="0"/>
              <a:t>chunks of data (e.g. images) that do not need to be searchable and are to be stored in </a:t>
            </a:r>
            <a:r>
              <a:rPr lang="en-US" sz="1600" dirty="0" smtClean="0"/>
              <a:t>File Store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DB </a:t>
            </a:r>
            <a:r>
              <a:rPr lang="en-US" sz="1600" dirty="0"/>
              <a:t>Records - are relatively small tabular records (measurements, patient records) which must be searchable and are to be stored in the </a:t>
            </a:r>
            <a:r>
              <a:rPr lang="en-US" sz="1600" dirty="0" smtClean="0"/>
              <a:t>Database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Mixed </a:t>
            </a:r>
            <a:r>
              <a:rPr lang="en-US" sz="1600" dirty="0"/>
              <a:t>Data - data composed of BLOB and Metadata - e.g. DICOMs - needs to be decomposed by storing BLOB data in the </a:t>
            </a:r>
            <a:r>
              <a:rPr lang="en-US" sz="1600" dirty="0" smtClean="0"/>
              <a:t>File Store </a:t>
            </a:r>
            <a:r>
              <a:rPr lang="en-US" sz="1600" dirty="0"/>
              <a:t>and Metadata + BLOB reference (URI) in the </a:t>
            </a:r>
            <a:r>
              <a:rPr lang="en-US" sz="1600" dirty="0" smtClean="0"/>
              <a:t>DB</a:t>
            </a:r>
            <a:endParaRPr lang="en-US" sz="20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Basic operations on medical </a:t>
            </a:r>
            <a:r>
              <a:rPr lang="en-US" sz="2000" dirty="0" err="1" smtClean="0"/>
              <a:t>deta</a:t>
            </a:r>
            <a:endParaRPr lang="en-US" sz="2000" dirty="0" smtClean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Data </a:t>
            </a:r>
            <a:r>
              <a:rPr lang="en-US" sz="1600" dirty="0"/>
              <a:t>aggregation </a:t>
            </a:r>
            <a:r>
              <a:rPr lang="en-US" sz="1600" dirty="0" smtClean="0"/>
              <a:t>from </a:t>
            </a:r>
            <a:r>
              <a:rPr lang="en-US" sz="1600" dirty="0"/>
              <a:t>available medical </a:t>
            </a:r>
            <a:r>
              <a:rPr lang="en-US" sz="1600" dirty="0" smtClean="0"/>
              <a:t>sources done with the </a:t>
            </a:r>
            <a:r>
              <a:rPr lang="en-US" sz="1600" dirty="0"/>
              <a:t>Data Publication Suite (DPS) for the retrospective data and the </a:t>
            </a:r>
            <a:r>
              <a:rPr lang="en-US" sz="1600" dirty="0" err="1"/>
              <a:t>ArQ</a:t>
            </a:r>
            <a:r>
              <a:rPr lang="en-US" sz="1600" dirty="0"/>
              <a:t> tool </a:t>
            </a:r>
            <a:r>
              <a:rPr lang="en-US" sz="1600" dirty="0" smtClean="0"/>
              <a:t>from STH </a:t>
            </a:r>
            <a:r>
              <a:rPr lang="en-US" sz="1600" dirty="0"/>
              <a:t>for the prospective </a:t>
            </a:r>
            <a:r>
              <a:rPr lang="en-US" sz="1600" dirty="0" smtClean="0"/>
              <a:t>data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Data </a:t>
            </a:r>
            <a:r>
              <a:rPr lang="en-US" sz="1600" dirty="0"/>
              <a:t>de-</a:t>
            </a:r>
            <a:r>
              <a:rPr lang="en-US" sz="1600" dirty="0" err="1"/>
              <a:t>indentification</a:t>
            </a:r>
            <a:r>
              <a:rPr lang="en-US" sz="1600" dirty="0"/>
              <a:t> </a:t>
            </a:r>
            <a:r>
              <a:rPr lang="en-US" sz="1600" dirty="0" smtClean="0"/>
              <a:t>and, optionally, </a:t>
            </a:r>
            <a:r>
              <a:rPr lang="en-US" sz="1600" dirty="0"/>
              <a:t>separation/classification of BLOB and DB data </a:t>
            </a:r>
            <a:r>
              <a:rPr lang="en-US" sz="1600" dirty="0" smtClean="0"/>
              <a:t>done with the </a:t>
            </a:r>
            <a:r>
              <a:rPr lang="en-US" sz="1600" dirty="0"/>
              <a:t>DPS and </a:t>
            </a:r>
            <a:r>
              <a:rPr lang="en-US" sz="1600" dirty="0" err="1" smtClean="0"/>
              <a:t>ArQ</a:t>
            </a:r>
            <a:endParaRPr lang="en-US" sz="1600" dirty="0" smtClean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Data storing </a:t>
            </a:r>
            <a:r>
              <a:rPr lang="en-US" sz="1600" dirty="0"/>
              <a:t>into the </a:t>
            </a:r>
            <a:r>
              <a:rPr lang="en-US" sz="1600" dirty="0" err="1" smtClean="0"/>
              <a:t>FileStore</a:t>
            </a:r>
            <a:r>
              <a:rPr lang="en-US" sz="1600" dirty="0" smtClean="0"/>
              <a:t> </a:t>
            </a:r>
            <a:r>
              <a:rPr lang="en-US" sz="1600" dirty="0"/>
              <a:t>or </a:t>
            </a:r>
            <a:r>
              <a:rPr lang="en-US" sz="1600" dirty="0" smtClean="0"/>
              <a:t>DB</a:t>
            </a:r>
            <a:endParaRPr lang="en-US" sz="1600" dirty="0" smtClean="0">
              <a:latin typeface="+mj-lt"/>
              <a:ea typeface="Times New Roman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</a:t>
            </a:r>
            <a:r>
              <a:rPr lang="en-US" sz="3200" dirty="0" smtClean="0"/>
              <a:t>edical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6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PH-Share Templat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VPH-Share Template Slide</Template>
  <TotalTime>4296</TotalTime>
  <Words>1799</Words>
  <Application>Microsoft Office PowerPoint</Application>
  <PresentationFormat>Pokaz na ekranie (4:3)</PresentationFormat>
  <Paragraphs>229</Paragraphs>
  <Slides>24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VPH-Share Template Slide</vt:lpstr>
      <vt:lpstr>Data Management System  for Investigation of Heart Valve Diseases</vt:lpstr>
      <vt:lpstr>Outline</vt:lpstr>
      <vt:lpstr>Motivation</vt:lpstr>
      <vt:lpstr>Model Execution Environment Objectives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Flow of medical data</vt:lpstr>
      <vt:lpstr>Prezentacja programu PowerPoint</vt:lpstr>
      <vt:lpstr>Basic features of the File Store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File Store Performance (1/2)</vt:lpstr>
      <vt:lpstr>File Store Performance (2/2)</vt:lpstr>
      <vt:lpstr>File Store Performance - Summary</vt:lpstr>
      <vt:lpstr>Prezentacja programu PowerPoint</vt:lpstr>
      <vt:lpstr>EurValve H2020 Project 689617  http://www.eurvalve.eu   http://dice.cyfronet.pl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 :  VPH Semantics</dc:title>
  <dc:creator>Norman James Powell</dc:creator>
  <cp:lastModifiedBy>bubak</cp:lastModifiedBy>
  <cp:revision>634</cp:revision>
  <cp:lastPrinted>2016-02-18T12:27:48Z</cp:lastPrinted>
  <dcterms:created xsi:type="dcterms:W3CDTF">2011-04-13T15:31:15Z</dcterms:created>
  <dcterms:modified xsi:type="dcterms:W3CDTF">2017-01-30T09:17:53Z</dcterms:modified>
</cp:coreProperties>
</file>