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2"/>
  </p:notesMasterIdLst>
  <p:sldIdLst>
    <p:sldId id="1054" r:id="rId4"/>
    <p:sldId id="283" r:id="rId5"/>
    <p:sldId id="1055" r:id="rId6"/>
    <p:sldId id="1056" r:id="rId7"/>
    <p:sldId id="1263" r:id="rId8"/>
    <p:sldId id="1041" r:id="rId9"/>
    <p:sldId id="1024" r:id="rId10"/>
    <p:sldId id="1025" r:id="rId11"/>
    <p:sldId id="1026" r:id="rId12"/>
    <p:sldId id="1027" r:id="rId13"/>
    <p:sldId id="1028" r:id="rId14"/>
    <p:sldId id="1048" r:id="rId15"/>
    <p:sldId id="1053" r:id="rId16"/>
    <p:sldId id="1050" r:id="rId17"/>
    <p:sldId id="1057" r:id="rId18"/>
    <p:sldId id="1058" r:id="rId19"/>
    <p:sldId id="1047" r:id="rId20"/>
    <p:sldId id="104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pos="234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E62D27-DBE1-D5FA-F58A-054C4A0B6896}" name="Karolina Tkaczuk" initials="KT" userId="S::k.tkaczuk@sanoscience.org::87639384-4fbb-4338-87aa-2d7a7cc22f19" providerId="AD"/>
  <p188:author id="{4D5682BF-913B-57F2-2929-ECA9BA83A25D}" name="Tomasz Gubala" initials="TG" userId="S::t.gubala@sanoscience.org::b5999d14-ad34-4344-9d72-5347e32b0b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070"/>
    <a:srgbClr val="F49219"/>
    <a:srgbClr val="FB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7030"/>
  </p:normalViewPr>
  <p:slideViewPr>
    <p:cSldViewPr snapToGrid="0">
      <p:cViewPr varScale="1">
        <p:scale>
          <a:sx n="127" d="100"/>
          <a:sy n="127" d="100"/>
        </p:scale>
        <p:origin x="88" y="692"/>
      </p:cViewPr>
      <p:guideLst>
        <p:guide pos="3840"/>
        <p:guide orient="horz" pos="2160"/>
        <p:guide pos="7423"/>
        <p:guide pos="234"/>
        <p:guide orient="horz" pos="232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D9B0C-E765-E44B-A97C-C155C244372C}" type="datetimeFigureOut">
              <a:rPr lang="pl-PL" smtClean="0"/>
              <a:t>2024-03-13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2D893-F764-354C-87FB-5ADBF00989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42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D357C-26CC-C2D2-8FC6-E3A64D802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BD5B45-3958-83CE-D731-35A0C8551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FF43F4-0176-507D-1715-6649B60C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CFCD-999F-1249-8FAC-A261D1BEE5C7}" type="datetime1">
              <a:rPr lang="pl-PL" smtClean="0"/>
              <a:t>2024-03-13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E90BA3-9588-8A83-7CCB-FC87EE59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D10786-BD44-0934-993D-5223B02E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39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FFD5A1-9007-935C-DD7C-6EBCBCF7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8E84F24-F423-2683-64FD-10C11EA19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1B98FF-A025-4668-17E7-E2D3F143C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F488-25AF-1942-B6EC-E4C305CDDB71}" type="datetime1">
              <a:rPr lang="pl-PL" smtClean="0"/>
              <a:t>2024-03-13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00F7D1-B0ED-1E68-5738-820974EA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2569AE-02EB-A494-0EE5-C5EAE75C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7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A5854EE-0531-F388-575C-DB6E1EE0C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5037CDD-F720-19A0-E634-7440A15DE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3329F3-509F-05C7-677B-2110E20B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DCAB-C2B1-1344-952A-7FD7A25106E5}" type="datetime1">
              <a:rPr lang="pl-PL" smtClean="0"/>
              <a:t>2024-03-13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1A9665-29E7-2FE1-A7BC-78EA3255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0CB378-0B57-355B-8698-938EDC34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72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AC86AB-2E15-475B-3D76-0427F9F0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A5965D-7590-5CDE-9356-BBFD771C3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2D142C-C2AA-028D-3D39-1BB14182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F04D-1213-134E-A19E-1AF9D2187F58}" type="datetime1">
              <a:rPr lang="pl-PL" smtClean="0"/>
              <a:t>2024-03-13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32C7FD-0115-A6A5-9B49-DCC3D03F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16B29E-E847-9E1B-9886-6FEEF53D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44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B41C8-F710-3280-6B2A-02801150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70E27D-4A65-7FEB-3622-FFCA1F86A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246FE5-EA7A-02A9-D436-BEBA9F66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E79D-2E56-E844-ABE7-85E00D556AAC}" type="datetime1">
              <a:rPr lang="pl-PL" smtClean="0"/>
              <a:t>2024-03-13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509263-2B22-6401-E150-E5445CD7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C9792B-24F1-43E8-4ED1-F6E788FD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59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8699DF-6F10-513F-9D75-A08769DE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86A187-847E-A24C-32B0-8FE940D1B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A2EF0A-B22F-C700-E16D-3BFA7BA74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F2D7DA-C17C-89DA-02F9-4ACBBA0C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353C-DFD2-6541-82FC-8A28665A4625}" type="datetime1">
              <a:rPr lang="pl-PL" smtClean="0"/>
              <a:t>2024-03-13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29AFD-E544-361A-7E61-EA016F5F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705910-6C86-EA1F-A5CD-491A3B36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40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E4D446-E562-6601-8D92-F3DE7805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9464A8-08AE-181B-E2B2-7B50FF05C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9A8B8B-2E2A-AF1C-EEDE-FFBE646A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8375623-A784-BD96-8847-A31B50677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2D10719-4394-9DF4-91E5-159150CD8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04F9AB1-2A0B-32B2-4FC9-D27EB7D3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30C9-FE17-0D4F-AC91-383ECCFA123A}" type="datetime1">
              <a:rPr lang="pl-PL" smtClean="0"/>
              <a:t>2024-03-13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5AAC136-FAE6-D215-787A-B9A74851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62C1CE-9BB9-31D7-A43D-BFCD72C7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47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94E176-E971-B5F4-8B10-3AC3F4E6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79EFD59-47E8-C2B5-DAB6-24378CB28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C2E-6052-7E43-B79C-C65F9A528922}" type="datetime1">
              <a:rPr lang="pl-PL" smtClean="0"/>
              <a:t>2024-03-13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0CF4C7A-6272-7679-EE34-43A35FCB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E7B928-2238-6262-C825-3DD5EA99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810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84CE0FF-5EB6-99A0-9A6F-DFF6B696F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25B5-2A66-7445-A913-B3E45B27F654}" type="datetime1">
              <a:rPr lang="pl-PL" smtClean="0"/>
              <a:t>2024-03-13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18B65FC-2FBB-F9A1-8E40-28FE8F8A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185348F-E3F8-91CB-2068-7E7B7BF0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9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622935-4C9C-0650-F8D4-AB088FC0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3AA0D3-2993-2F6D-8F6A-85C6038E0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9895B8-F081-F5FF-0D67-EF9835DB0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857473-D47E-127A-3D07-AAE4C164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89F9-C11E-2A4A-A52E-18E860EBC4D2}" type="datetime1">
              <a:rPr lang="pl-PL" smtClean="0"/>
              <a:t>2024-03-13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A61B9F-EBC6-53C2-4BCD-AB7196F4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234D76-1580-74C5-55B1-7B1A0EBA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256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D96033-FD53-C07A-9304-078652BD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D124C56-A0F9-5A61-487E-607845D76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A94817-1D7C-24ED-7656-064F6AEC4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1EA77F-0DC4-C2CB-49F5-4CE97502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BBA6-4AAA-E743-9E6B-4BF4E357CF4A}" type="datetime1">
              <a:rPr lang="pl-PL" smtClean="0"/>
              <a:t>2024-03-13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D2DE0B8-DA4C-EE79-B90F-EC18A523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7705C1-CD31-8926-2E4D-D2DF7365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52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C69E68C-D2C9-6DD2-326F-DF3D9C58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09CFC2-DBE7-422E-1AA3-AADB2756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7BB164-4321-E255-9199-AB65F3C5A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FE33-2B4E-5440-A6F1-BBE47A199DF2}" type="datetime1">
              <a:rPr lang="pl-PL" smtClean="0"/>
              <a:t>2024-03-13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02B6D2-273A-1EF5-6F9E-1900F2FB9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DC84EE-3D2A-B79D-B197-FC0FBB33B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A0104-A89A-E046-8473-067C34B54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09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e.cyfronet.pl/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sano.scienc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967-020-02316-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cyfronet/me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th-csa.e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ano.science/" TargetMode="External"/><Relationship Id="rId4" Type="http://schemas.openxmlformats.org/officeDocument/2006/relationships/hyperlink" Target="https://sano.science/popularization-of-computational-medicin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ph-institute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no.science/" TargetMode="External"/><Relationship Id="rId5" Type="http://schemas.openxmlformats.org/officeDocument/2006/relationships/hyperlink" Target="https://www.edith-csa.eu/edith/" TargetMode="External"/><Relationship Id="rId4" Type="http://schemas.openxmlformats.org/officeDocument/2006/relationships/hyperlink" Target="https://www.compbiomed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101039" y="2297467"/>
            <a:ext cx="1190634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  <a:buSzPct val="100000"/>
            </a:pPr>
            <a:r>
              <a:rPr lang="en-US" sz="2800" i="1" dirty="0">
                <a:solidFill>
                  <a:srgbClr val="2C0070"/>
                </a:solidFill>
                <a:latin typeface="Museo Sans 500" panose="02000000000000000000" pitchFamily="2" charset="0"/>
              </a:rPr>
              <a:t>Marian Bubak</a:t>
            </a:r>
          </a:p>
          <a:p>
            <a:pPr algn="ctr">
              <a:buClr>
                <a:srgbClr val="FFC000"/>
              </a:buClr>
              <a:buSzPct val="100000"/>
            </a:pPr>
            <a:r>
              <a:rPr lang="en-US" sz="2800" i="1" dirty="0">
                <a:solidFill>
                  <a:srgbClr val="2C0070"/>
                </a:solidFill>
                <a:latin typeface="Museo Sans 500" panose="02000000000000000000" pitchFamily="2" charset="0"/>
              </a:rPr>
              <a:t>Marek Kasztelnik, Maciej Malawski, Jan Meizner, Piotr Nowakowski, Piotr Po</a:t>
            </a:r>
            <a:r>
              <a:rPr lang="pl-PL" sz="28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łeć</a:t>
            </a:r>
            <a:endParaRPr lang="en-US" sz="2800" i="1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 algn="ctr">
              <a:buClr>
                <a:srgbClr val="FFC000"/>
              </a:buClr>
              <a:buSzPct val="100000"/>
              <a:buBlip>
                <a:blip r:embed="rId2"/>
              </a:buBlip>
            </a:pP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algn="ctr">
              <a:buClr>
                <a:srgbClr val="FFC000"/>
              </a:buClr>
              <a:buSzPct val="100000"/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Laboratory of Informatics Methods in Medicine, ACC </a:t>
            </a:r>
            <a:r>
              <a:rPr lang="en-US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Cyfronet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AGH</a:t>
            </a:r>
          </a:p>
          <a:p>
            <a:pPr algn="ctr">
              <a:buClr>
                <a:srgbClr val="FFC000"/>
              </a:buClr>
              <a:buSzPct val="100000"/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Sano Centre for Computational Medicine</a:t>
            </a:r>
          </a:p>
          <a:p>
            <a:pPr algn="ctr">
              <a:buClr>
                <a:srgbClr val="FFC000"/>
              </a:buClr>
              <a:buSzPct val="100000"/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Krakow, Poland</a:t>
            </a:r>
          </a:p>
          <a:p>
            <a:pPr algn="ctr">
              <a:buClr>
                <a:srgbClr val="FFC000"/>
              </a:buClr>
              <a:buSzPct val="100000"/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  <a:hlinkClick r:id="rId3"/>
              </a:rPr>
              <a:t>http://www.dice.cyfronet.pl/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,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  <a:hlinkClick r:id="rId4"/>
              </a:rPr>
              <a:t>https://sano.science/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</a:p>
          <a:p>
            <a:pPr>
              <a:buClr>
                <a:srgbClr val="FFC000"/>
              </a:buClr>
              <a:buSzPct val="100000"/>
            </a:pP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>
              <a:buClr>
                <a:srgbClr val="FFC000"/>
              </a:buClr>
              <a:buSzPct val="100000"/>
            </a:pP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algn="ctr">
              <a:buClr>
                <a:srgbClr val="FFC000"/>
              </a:buClr>
              <a:buSzPct val="100000"/>
            </a:pPr>
            <a:r>
              <a:rPr lang="pl-PL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KUKDM Conference, Zakopane, 13-15 March 2024</a:t>
            </a:r>
            <a:endParaRPr lang="en-US" sz="2400" i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89815" y="1237522"/>
            <a:ext cx="11617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Research</a:t>
            </a:r>
            <a:r>
              <a:rPr lang="pl-PL" sz="5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54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towards</a:t>
            </a:r>
            <a:r>
              <a:rPr lang="pl-PL" sz="5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54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virtual</a:t>
            </a:r>
            <a:r>
              <a:rPr lang="pl-PL" sz="5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54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human</a:t>
            </a:r>
            <a:r>
              <a:rPr lang="pl-PL" sz="5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54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twins</a:t>
            </a:r>
            <a:endParaRPr lang="pl-PL" sz="54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DAAC60F-2A7C-A7A4-4F41-44478FAF7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598" y="239753"/>
            <a:ext cx="2126789" cy="805141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1</a:t>
            </a:fld>
            <a:endParaRPr lang="pl-PL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AF052B7-2A15-85EB-7B97-D13165FB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2797" y="371853"/>
            <a:ext cx="1287801" cy="633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C26A0DB4-9720-0E57-F9E2-70EDA5D845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5" y="371853"/>
            <a:ext cx="932334" cy="63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266018" y="1329254"/>
            <a:ext cx="709816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Coherent and manageable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to enable a group of scientists with various backgrounds to run digital experiments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The system should enable execution of computational models controlled by a set of scripts with a </a:t>
            </a:r>
            <a:r>
              <a:rPr lang="en-US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versioning system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enabling </a:t>
            </a:r>
            <a:r>
              <a:rPr lang="en-US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collaborative editing and tagging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specific versions that may be later selected to suit the researchers’ need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The system should allow </a:t>
            </a:r>
            <a:r>
              <a:rPr lang="en-US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streamline access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to compute infrastructures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Models need to operate on data stored in a storage backend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The platform should provide a straightforward way </a:t>
            </a:r>
            <a:r>
              <a:rPr lang="en-US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to display, download and analyze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simulation results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en-US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en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Platform features (2/2)  </a:t>
            </a:r>
            <a:endParaRPr lang="pl-PL" sz="36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10</a:t>
            </a:fld>
            <a:endParaRPr lang="pl-PL"/>
          </a:p>
        </p:txBody>
      </p:sp>
      <p:pic>
        <p:nvPicPr>
          <p:cNvPr id="3" name="Google Shape;98;p17">
            <a:extLst>
              <a:ext uri="{FF2B5EF4-FFF2-40B4-BE49-F238E27FC236}">
                <a16:creationId xmlns:a16="http://schemas.microsoft.com/office/drawing/2014/main" id="{0B132369-5C09-0137-215A-17648F2F430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043" y="1567759"/>
            <a:ext cx="4311425" cy="419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7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266018" y="1329254"/>
            <a:ext cx="567303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Model Execution Environment (MEE) is a specialized HPC high-level service to manage data and computations in the context of a patient cohort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MEE is the result of </a:t>
            </a:r>
            <a:r>
              <a:rPr lang="en-US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EurValve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, PRIMAGE, and In Silico World (ISW) EU projects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In EDITH MEE was extended based on requirements of a set of models and applied to validate virtual human twin idea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MEE hides the complexity of the underlying infrastructure and introduces a unified way for patient/case data to be stored and maintained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EDITH demonstrator</a:t>
            </a:r>
            <a:r>
              <a:rPr lang="en-US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– </a:t>
            </a:r>
            <a:r>
              <a:rPr lang="pl-PL" sz="36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extended</a:t>
            </a:r>
            <a:r>
              <a:rPr lang="pl-PL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MEE  </a:t>
            </a:r>
            <a:endParaRPr lang="pl-PL" sz="36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11</a:t>
            </a:fld>
            <a:endParaRPr lang="pl-PL"/>
          </a:p>
        </p:txBody>
      </p:sp>
      <p:pic>
        <p:nvPicPr>
          <p:cNvPr id="5" name="Google Shape;112;p19">
            <a:extLst>
              <a:ext uri="{FF2B5EF4-FFF2-40B4-BE49-F238E27FC236}">
                <a16:creationId xmlns:a16="http://schemas.microsoft.com/office/drawing/2014/main" id="{A96517F6-C69A-1D23-F78B-2F3FC80885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050" y="1470566"/>
            <a:ext cx="5986932" cy="4157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3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904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Usage</a:t>
            </a:r>
            <a:r>
              <a:rPr lang="pl-PL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e</a:t>
            </a:r>
            <a:r>
              <a:rPr lang="en-US" sz="36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xample</a:t>
            </a:r>
            <a:r>
              <a:rPr lang="en-US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- the </a:t>
            </a:r>
            <a:r>
              <a:rPr lang="en-US" sz="36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BoneStrength</a:t>
            </a:r>
            <a:r>
              <a:rPr lang="en-US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application</a:t>
            </a:r>
            <a:endParaRPr lang="pl-PL" sz="36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12</a:t>
            </a:fld>
            <a:endParaRPr lang="pl-PL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AC1D37-8149-5D03-007F-D156F4B8D40B}"/>
              </a:ext>
            </a:extLst>
          </p:cNvPr>
          <p:cNvSpPr txBox="1">
            <a:spLocks/>
          </p:cNvSpPr>
          <p:nvPr/>
        </p:nvSpPr>
        <p:spPr>
          <a:xfrm>
            <a:off x="371475" y="1413607"/>
            <a:ext cx="114568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 err="1">
                <a:solidFill>
                  <a:srgbClr val="2C0070"/>
                </a:solidFill>
              </a:rPr>
              <a:t>Osteoporosis</a:t>
            </a:r>
            <a:r>
              <a:rPr lang="pl-PL" dirty="0">
                <a:solidFill>
                  <a:srgbClr val="2C0070"/>
                </a:solidFill>
              </a:rPr>
              <a:t>: b</a:t>
            </a:r>
            <a:r>
              <a:rPr lang="en-GB" dirty="0">
                <a:solidFill>
                  <a:srgbClr val="2C0070"/>
                </a:solidFill>
              </a:rPr>
              <a:t>one metabolism disorder</a:t>
            </a:r>
            <a:r>
              <a:rPr lang="pl-PL" dirty="0">
                <a:solidFill>
                  <a:srgbClr val="2C0070"/>
                </a:solidFill>
              </a:rPr>
              <a:t>;</a:t>
            </a:r>
            <a:r>
              <a:rPr lang="en-GB" dirty="0">
                <a:solidFill>
                  <a:srgbClr val="2C0070"/>
                </a:solidFill>
              </a:rPr>
              <a:t> causes bone mineral mass loss</a:t>
            </a:r>
            <a:r>
              <a:rPr lang="pl-PL" dirty="0">
                <a:solidFill>
                  <a:srgbClr val="2C0070"/>
                </a:solidFill>
              </a:rPr>
              <a:t>, b</a:t>
            </a:r>
            <a:r>
              <a:rPr lang="en-GB" dirty="0">
                <a:solidFill>
                  <a:srgbClr val="2C0070"/>
                </a:solidFill>
              </a:rPr>
              <a:t>ones become more fragile and prone to fracture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C0070"/>
                </a:solidFill>
              </a:rPr>
              <a:t>m</a:t>
            </a:r>
            <a:r>
              <a:rPr lang="en-GB" sz="2000" dirty="0" err="1">
                <a:solidFill>
                  <a:srgbClr val="2C0070"/>
                </a:solidFill>
              </a:rPr>
              <a:t>ainly</a:t>
            </a:r>
            <a:r>
              <a:rPr lang="en-GB" sz="2000" dirty="0">
                <a:solidFill>
                  <a:srgbClr val="2C0070"/>
                </a:solidFill>
              </a:rPr>
              <a:t> affects post-menopausal women</a:t>
            </a:r>
            <a:endParaRPr lang="pl-PL" sz="2000" dirty="0">
              <a:solidFill>
                <a:srgbClr val="2C007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C0070"/>
                </a:solidFill>
              </a:rPr>
              <a:t>a</a:t>
            </a:r>
            <a:r>
              <a:rPr lang="en-US" sz="2000" dirty="0">
                <a:solidFill>
                  <a:srgbClr val="2C0070"/>
                </a:solidFill>
              </a:rPr>
              <a:t>bout 3M fragility fractures in Europe every year</a:t>
            </a:r>
            <a:r>
              <a:rPr lang="pl-PL" sz="2000" dirty="0">
                <a:solidFill>
                  <a:srgbClr val="2C0070"/>
                </a:solidFill>
              </a:rPr>
              <a:t> (</a:t>
            </a:r>
            <a:r>
              <a:rPr lang="en-US" sz="2000" dirty="0">
                <a:solidFill>
                  <a:srgbClr val="2C0070"/>
                </a:solidFill>
              </a:rPr>
              <a:t>1</a:t>
            </a:r>
            <a:r>
              <a:rPr lang="pl-PL" sz="2000" dirty="0">
                <a:solidFill>
                  <a:srgbClr val="2C0070"/>
                </a:solidFill>
              </a:rPr>
              <a:t>-</a:t>
            </a:r>
            <a:r>
              <a:rPr lang="en-US" sz="2000" dirty="0">
                <a:solidFill>
                  <a:srgbClr val="2C0070"/>
                </a:solidFill>
              </a:rPr>
              <a:t>year </a:t>
            </a:r>
            <a:r>
              <a:rPr lang="pl-PL" sz="2000" dirty="0" err="1">
                <a:solidFill>
                  <a:srgbClr val="2C0070"/>
                </a:solidFill>
              </a:rPr>
              <a:t>mortality</a:t>
            </a:r>
            <a:r>
              <a:rPr lang="pl-PL" sz="2000" dirty="0">
                <a:solidFill>
                  <a:srgbClr val="2C0070"/>
                </a:solidFill>
              </a:rPr>
              <a:t> </a:t>
            </a:r>
            <a:r>
              <a:rPr lang="en-US" sz="2000" dirty="0">
                <a:solidFill>
                  <a:srgbClr val="2C0070"/>
                </a:solidFill>
              </a:rPr>
              <a:t>after fragility fracture </a:t>
            </a:r>
            <a:r>
              <a:rPr lang="pl-PL" sz="2000" dirty="0" err="1">
                <a:solidFill>
                  <a:srgbClr val="2C0070"/>
                </a:solidFill>
              </a:rPr>
              <a:t>at</a:t>
            </a:r>
            <a:r>
              <a:rPr lang="pl-PL" sz="2000" dirty="0">
                <a:solidFill>
                  <a:srgbClr val="2C0070"/>
                </a:solidFill>
              </a:rPr>
              <a:t> </a:t>
            </a:r>
            <a:r>
              <a:rPr lang="pl-PL" sz="2000" dirty="0" err="1">
                <a:solidFill>
                  <a:srgbClr val="2C0070"/>
                </a:solidFill>
              </a:rPr>
              <a:t>around</a:t>
            </a:r>
            <a:r>
              <a:rPr lang="pl-PL" sz="2000" dirty="0">
                <a:solidFill>
                  <a:srgbClr val="2C0070"/>
                </a:solidFill>
              </a:rPr>
              <a:t> </a:t>
            </a:r>
            <a:r>
              <a:rPr lang="en-US" sz="2000" dirty="0">
                <a:solidFill>
                  <a:srgbClr val="2C0070"/>
                </a:solidFill>
              </a:rPr>
              <a:t>20%</a:t>
            </a:r>
            <a:r>
              <a:rPr lang="pl-PL" sz="2000" dirty="0">
                <a:solidFill>
                  <a:srgbClr val="2C0070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C0070"/>
                </a:solidFill>
              </a:rPr>
              <a:t>o</a:t>
            </a:r>
            <a:r>
              <a:rPr lang="en-US" sz="2000" dirty="0" err="1">
                <a:solidFill>
                  <a:srgbClr val="2C0070"/>
                </a:solidFill>
              </a:rPr>
              <a:t>steoporosis</a:t>
            </a:r>
            <a:r>
              <a:rPr lang="en-US" sz="2000" dirty="0">
                <a:solidFill>
                  <a:srgbClr val="2C0070"/>
                </a:solidFill>
              </a:rPr>
              <a:t> drugs require long times to show effects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C007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2C0070"/>
              </a:solidFill>
            </a:endParaRPr>
          </a:p>
          <a:p>
            <a:endParaRPr lang="en-GB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E0CE1E0-D196-523A-2FA0-B2203743A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2" y="3826783"/>
            <a:ext cx="5251694" cy="26629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20216D-979E-E2F8-801A-D3AC3364AB0B}"/>
              </a:ext>
            </a:extLst>
          </p:cNvPr>
          <p:cNvSpPr txBox="1"/>
          <p:nvPr/>
        </p:nvSpPr>
        <p:spPr>
          <a:xfrm>
            <a:off x="8867919" y="4711875"/>
            <a:ext cx="1811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u="none" dirty="0">
                <a:solidFill>
                  <a:srgbClr val="2C0070"/>
                </a:solidFill>
              </a:rPr>
              <a:t>Osteoporotic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7FB178-FCB4-39CB-BA04-8F77357F0F9E}"/>
              </a:ext>
            </a:extLst>
          </p:cNvPr>
          <p:cNvSpPr txBox="1"/>
          <p:nvPr/>
        </p:nvSpPr>
        <p:spPr>
          <a:xfrm>
            <a:off x="1697440" y="4711875"/>
            <a:ext cx="1147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>
                <a:solidFill>
                  <a:srgbClr val="2C0070"/>
                </a:solidFill>
              </a:rPr>
              <a:t>Healthy</a:t>
            </a:r>
          </a:p>
        </p:txBody>
      </p:sp>
    </p:spTree>
    <p:extLst>
      <p:ext uri="{BB962C8B-B14F-4D97-AF65-F5344CB8AC3E}">
        <p14:creationId xmlns:p14="http://schemas.microsoft.com/office/powerpoint/2010/main" val="3079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The </a:t>
            </a:r>
            <a:r>
              <a:rPr lang="pl-PL" sz="36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BoneStrength</a:t>
            </a:r>
            <a:r>
              <a:rPr lang="pl-PL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36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workflow</a:t>
            </a:r>
            <a:endParaRPr lang="pl-PL" sz="36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13</a:t>
            </a:fld>
            <a:endParaRPr lang="pl-P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78FF16-ABE3-6E45-82C7-64E814DAF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49" r="14922"/>
          <a:stretch/>
        </p:blipFill>
        <p:spPr>
          <a:xfrm>
            <a:off x="5776913" y="3358830"/>
            <a:ext cx="1566158" cy="147395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CDA0FFF-B343-3F00-F5FC-2C2957577B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85"/>
          <a:stretch/>
        </p:blipFill>
        <p:spPr>
          <a:xfrm>
            <a:off x="10064284" y="3265655"/>
            <a:ext cx="1651015" cy="13730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7672C0-51A1-E150-D556-3FC5BDCB6610}"/>
              </a:ext>
            </a:extLst>
          </p:cNvPr>
          <p:cNvCxnSpPr>
            <a:cxnSpLocks/>
            <a:stCxn id="21" idx="0"/>
            <a:endCxn id="35" idx="1"/>
          </p:cNvCxnSpPr>
          <p:nvPr/>
        </p:nvCxnSpPr>
        <p:spPr>
          <a:xfrm flipV="1">
            <a:off x="1479833" y="2950716"/>
            <a:ext cx="192733" cy="14618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82DDD3-8DE5-808C-3FD6-74F1F080B1DE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3233783" y="2950716"/>
            <a:ext cx="42268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A34F66-705D-2A72-B2B7-7F24B919CC2D}"/>
              </a:ext>
            </a:extLst>
          </p:cNvPr>
          <p:cNvCxnSpPr>
            <a:cxnSpLocks/>
            <a:stCxn id="36" idx="3"/>
            <a:endCxn id="9" idx="1"/>
          </p:cNvCxnSpPr>
          <p:nvPr/>
        </p:nvCxnSpPr>
        <p:spPr>
          <a:xfrm>
            <a:off x="5181219" y="2950716"/>
            <a:ext cx="595694" cy="11450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BB2E37-F8B0-EDFF-E610-D5651C8F68FF}"/>
              </a:ext>
            </a:extLst>
          </p:cNvPr>
          <p:cNvCxnSpPr>
            <a:cxnSpLocks/>
            <a:stCxn id="21" idx="3"/>
            <a:endCxn id="9" idx="1"/>
          </p:cNvCxnSpPr>
          <p:nvPr/>
        </p:nvCxnSpPr>
        <p:spPr>
          <a:xfrm flipV="1">
            <a:off x="2408486" y="4095807"/>
            <a:ext cx="3368427" cy="9324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875881-ED12-2F7F-C0EA-9EC76C994CF3}"/>
              </a:ext>
            </a:extLst>
          </p:cNvPr>
          <p:cNvCxnSpPr>
            <a:cxnSpLocks/>
            <a:stCxn id="9" idx="3"/>
            <a:endCxn id="22" idx="1"/>
          </p:cNvCxnSpPr>
          <p:nvPr/>
        </p:nvCxnSpPr>
        <p:spPr>
          <a:xfrm flipV="1">
            <a:off x="7343071" y="2507914"/>
            <a:ext cx="1041919" cy="15878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B6613C-F8AF-79DF-8687-85B163475CB0}"/>
              </a:ext>
            </a:extLst>
          </p:cNvPr>
          <p:cNvCxnSpPr>
            <a:cxnSpLocks/>
            <a:stCxn id="9" idx="3"/>
            <a:endCxn id="27" idx="1"/>
          </p:cNvCxnSpPr>
          <p:nvPr/>
        </p:nvCxnSpPr>
        <p:spPr>
          <a:xfrm flipV="1">
            <a:off x="7343071" y="3551704"/>
            <a:ext cx="1039903" cy="5441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26DF0F-5815-8DFA-3AA5-352D5821707B}"/>
              </a:ext>
            </a:extLst>
          </p:cNvPr>
          <p:cNvCxnSpPr>
            <a:cxnSpLocks/>
            <a:stCxn id="9" idx="3"/>
            <a:endCxn id="28" idx="1"/>
          </p:cNvCxnSpPr>
          <p:nvPr/>
        </p:nvCxnSpPr>
        <p:spPr>
          <a:xfrm>
            <a:off x="7343071" y="4095807"/>
            <a:ext cx="1039903" cy="6599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F798FD-F779-9201-F9BD-9CD6DC2D50D6}"/>
              </a:ext>
            </a:extLst>
          </p:cNvPr>
          <p:cNvCxnSpPr>
            <a:cxnSpLocks/>
            <a:stCxn id="22" idx="3"/>
            <a:endCxn id="10" idx="1"/>
          </p:cNvCxnSpPr>
          <p:nvPr/>
        </p:nvCxnSpPr>
        <p:spPr>
          <a:xfrm>
            <a:off x="9497922" y="2507914"/>
            <a:ext cx="566362" cy="14442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FAB093-C29D-7601-E91F-6DBBA34921A9}"/>
              </a:ext>
            </a:extLst>
          </p:cNvPr>
          <p:cNvCxnSpPr>
            <a:cxnSpLocks/>
            <a:stCxn id="27" idx="3"/>
            <a:endCxn id="10" idx="1"/>
          </p:cNvCxnSpPr>
          <p:nvPr/>
        </p:nvCxnSpPr>
        <p:spPr>
          <a:xfrm>
            <a:off x="9495906" y="3551704"/>
            <a:ext cx="568378" cy="4004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041A32-2062-46E1-58F2-3DEA02DEE5D5}"/>
              </a:ext>
            </a:extLst>
          </p:cNvPr>
          <p:cNvCxnSpPr>
            <a:cxnSpLocks/>
            <a:stCxn id="28" idx="3"/>
            <a:endCxn id="10" idx="1"/>
          </p:cNvCxnSpPr>
          <p:nvPr/>
        </p:nvCxnSpPr>
        <p:spPr>
          <a:xfrm flipV="1">
            <a:off x="9495906" y="3952160"/>
            <a:ext cx="568378" cy="8036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cat, box, sitting, table&#10;&#10;Description automatically generated">
            <a:extLst>
              <a:ext uri="{FF2B5EF4-FFF2-40B4-BE49-F238E27FC236}">
                <a16:creationId xmlns:a16="http://schemas.microsoft.com/office/drawing/2014/main" id="{B85C2634-D588-6AFD-F116-9E771AE40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79" y="4412614"/>
            <a:ext cx="1857307" cy="1231233"/>
          </a:xfrm>
          <a:prstGeom prst="rect">
            <a:avLst/>
          </a:prstGeom>
        </p:spPr>
      </p:pic>
      <p:pic>
        <p:nvPicPr>
          <p:cNvPr id="22" name="Picture 21" descr="A picture containing monitor, sitting, computer, black&#10;&#10;Description automatically generated">
            <a:extLst>
              <a:ext uri="{FF2B5EF4-FFF2-40B4-BE49-F238E27FC236}">
                <a16:creationId xmlns:a16="http://schemas.microsoft.com/office/drawing/2014/main" id="{9EA0F099-7BB9-B237-B7BD-CD211647C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990" y="2094780"/>
            <a:ext cx="1112932" cy="8262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E73344F-BA12-5FB4-D7C8-BBEA9EC64975}"/>
              </a:ext>
            </a:extLst>
          </p:cNvPr>
          <p:cNvSpPr txBox="1"/>
          <p:nvPr/>
        </p:nvSpPr>
        <p:spPr>
          <a:xfrm>
            <a:off x="1033620" y="5620539"/>
            <a:ext cx="89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CT scan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6BE3A9-8D98-4A88-9B2D-2D5687DD58F6}"/>
              </a:ext>
            </a:extLst>
          </p:cNvPr>
          <p:cNvSpPr txBox="1"/>
          <p:nvPr/>
        </p:nvSpPr>
        <p:spPr>
          <a:xfrm>
            <a:off x="1854263" y="369725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3D 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737E61-07C3-72D9-EBC5-C23529290B6A}"/>
              </a:ext>
            </a:extLst>
          </p:cNvPr>
          <p:cNvSpPr txBox="1"/>
          <p:nvPr/>
        </p:nvSpPr>
        <p:spPr>
          <a:xfrm>
            <a:off x="3911549" y="3701750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3D mesh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EF9343-B90E-0F37-3527-CAB7154F5FD4}"/>
              </a:ext>
            </a:extLst>
          </p:cNvPr>
          <p:cNvSpPr txBox="1"/>
          <p:nvPr/>
        </p:nvSpPr>
        <p:spPr>
          <a:xfrm>
            <a:off x="5634001" y="4885268"/>
            <a:ext cx="185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Material mapping</a:t>
            </a:r>
          </a:p>
        </p:txBody>
      </p:sp>
      <p:pic>
        <p:nvPicPr>
          <p:cNvPr id="27" name="Picture 26" descr="A picture containing monitor, sitting, computer, black&#10;&#10;Description automatically generated">
            <a:extLst>
              <a:ext uri="{FF2B5EF4-FFF2-40B4-BE49-F238E27FC236}">
                <a16:creationId xmlns:a16="http://schemas.microsoft.com/office/drawing/2014/main" id="{001D54A9-0626-8BFC-9F7A-9E43F88D7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974" y="3138570"/>
            <a:ext cx="1112932" cy="826268"/>
          </a:xfrm>
          <a:prstGeom prst="rect">
            <a:avLst/>
          </a:prstGeom>
        </p:spPr>
      </p:pic>
      <p:pic>
        <p:nvPicPr>
          <p:cNvPr id="28" name="Picture 27" descr="A picture containing monitor, sitting, computer, black&#10;&#10;Description automatically generated">
            <a:extLst>
              <a:ext uri="{FF2B5EF4-FFF2-40B4-BE49-F238E27FC236}">
                <a16:creationId xmlns:a16="http://schemas.microsoft.com/office/drawing/2014/main" id="{909C3CA7-2B5D-8E1C-482C-0CC51CC2F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974" y="4342670"/>
            <a:ext cx="1112932" cy="8262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6BC6766-7E81-A122-08F6-F006130C4687}"/>
              </a:ext>
            </a:extLst>
          </p:cNvPr>
          <p:cNvSpPr txBox="1"/>
          <p:nvPr/>
        </p:nvSpPr>
        <p:spPr>
          <a:xfrm>
            <a:off x="8758863" y="4038951"/>
            <a:ext cx="461665" cy="25103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GB"/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B48F14-F706-E20A-5A6F-39DD0C102553}"/>
              </a:ext>
            </a:extLst>
          </p:cNvPr>
          <p:cNvSpPr txBox="1"/>
          <p:nvPr/>
        </p:nvSpPr>
        <p:spPr>
          <a:xfrm>
            <a:off x="9912754" y="2752619"/>
            <a:ext cx="182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Critical load map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E3B09D-CFD8-CF87-B2D5-F82F91E36584}"/>
              </a:ext>
            </a:extLst>
          </p:cNvPr>
          <p:cNvSpPr txBox="1"/>
          <p:nvPr/>
        </p:nvSpPr>
        <p:spPr>
          <a:xfrm>
            <a:off x="8022000" y="5319767"/>
            <a:ext cx="204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Different fall angles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40BE037-C6A6-EFD1-2EA8-D887890F217F}"/>
              </a:ext>
            </a:extLst>
          </p:cNvPr>
          <p:cNvSpPr/>
          <p:nvPr/>
        </p:nvSpPr>
        <p:spPr>
          <a:xfrm>
            <a:off x="7986861" y="1459999"/>
            <a:ext cx="3787474" cy="4450983"/>
          </a:xfrm>
          <a:prstGeom prst="roundRect">
            <a:avLst>
              <a:gd name="adj" fmla="val 6567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E72326-53B7-210B-CE71-6EF0EC794398}"/>
              </a:ext>
            </a:extLst>
          </p:cNvPr>
          <p:cNvSpPr txBox="1"/>
          <p:nvPr/>
        </p:nvSpPr>
        <p:spPr>
          <a:xfrm>
            <a:off x="10443488" y="2094780"/>
            <a:ext cx="126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HPC facility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CE9065A-0A07-1050-570E-0B104EF3468F}"/>
              </a:ext>
            </a:extLst>
          </p:cNvPr>
          <p:cNvSpPr/>
          <p:nvPr/>
        </p:nvSpPr>
        <p:spPr>
          <a:xfrm>
            <a:off x="1411370" y="2085354"/>
            <a:ext cx="3994486" cy="1971810"/>
          </a:xfrm>
          <a:prstGeom prst="roundRect">
            <a:avLst>
              <a:gd name="adj" fmla="val 6567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 descr="A picture containing bird, flying, plane, boat&#10;&#10;Description automatically generated">
            <a:extLst>
              <a:ext uri="{FF2B5EF4-FFF2-40B4-BE49-F238E27FC236}">
                <a16:creationId xmlns:a16="http://schemas.microsoft.com/office/drawing/2014/main" id="{23744C27-692F-486D-A627-A4BBA014ED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87" r="16480"/>
          <a:stretch/>
        </p:blipFill>
        <p:spPr>
          <a:xfrm>
            <a:off x="1672566" y="2209357"/>
            <a:ext cx="1561217" cy="1482718"/>
          </a:xfrm>
          <a:prstGeom prst="rect">
            <a:avLst/>
          </a:prstGeom>
        </p:spPr>
      </p:pic>
      <p:pic>
        <p:nvPicPr>
          <p:cNvPr id="36" name="Picture 35" descr="A picture containing large, bird, giant, air&#10;&#10;Description automatically generated">
            <a:extLst>
              <a:ext uri="{FF2B5EF4-FFF2-40B4-BE49-F238E27FC236}">
                <a16:creationId xmlns:a16="http://schemas.microsoft.com/office/drawing/2014/main" id="{EC7C3BA0-7062-39AE-83B0-9CE29D517F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28" r="19362"/>
          <a:stretch/>
        </p:blipFill>
        <p:spPr>
          <a:xfrm>
            <a:off x="3656465" y="2209357"/>
            <a:ext cx="1524754" cy="1482718"/>
          </a:xfrm>
          <a:prstGeom prst="rect">
            <a:avLst/>
          </a:prstGeom>
        </p:spPr>
      </p:pic>
      <p:pic>
        <p:nvPicPr>
          <p:cNvPr id="37" name="Picture 3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FF6043-C0D9-95BC-61C3-A792A89089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69" y="1604158"/>
            <a:ext cx="1204025" cy="374649"/>
          </a:xfrm>
          <a:prstGeom prst="rect">
            <a:avLst/>
          </a:prstGeom>
        </p:spPr>
      </p:pic>
      <p:pic>
        <p:nvPicPr>
          <p:cNvPr id="38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80E7CF33-257F-4B72-955B-5906B5D22D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0928" y="4957482"/>
            <a:ext cx="653578" cy="731617"/>
          </a:xfrm>
          <a:prstGeom prst="rect">
            <a:avLst/>
          </a:prstGeom>
        </p:spPr>
      </p:pic>
      <p:pic>
        <p:nvPicPr>
          <p:cNvPr id="39" name="Picture 38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92606D47-3762-83F2-7973-96123AB4F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67" y="2634569"/>
            <a:ext cx="1387210" cy="52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0" grpId="0"/>
      <p:bldP spid="31" grpId="0"/>
      <p:bldP spid="32" grpId="0" animBg="1"/>
      <p:bldP spid="3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T</a:t>
            </a:r>
            <a:r>
              <a:rPr lang="en-US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he </a:t>
            </a:r>
            <a:r>
              <a:rPr lang="en-US" sz="36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BoneStrength</a:t>
            </a:r>
            <a:r>
              <a:rPr lang="en-US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application campaign  </a:t>
            </a:r>
            <a:endParaRPr lang="pl-PL" sz="36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14</a:t>
            </a:fld>
            <a:endParaRPr lang="pl-P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D1EC4-4AE5-1490-E74C-D4B7A27D2168}"/>
              </a:ext>
            </a:extLst>
          </p:cNvPr>
          <p:cNvSpPr txBox="1"/>
          <p:nvPr/>
        </p:nvSpPr>
        <p:spPr>
          <a:xfrm>
            <a:off x="371475" y="1355268"/>
            <a:ext cx="1153687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The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full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BoneStrength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campaign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involved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Museo Sans 500" panose="02000000000000000000" pitchFamily="2" charset="0"/>
              </a:rPr>
              <a:t>7628 simulated falls</a:t>
            </a: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Each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fall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requires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FF0000"/>
                </a:solidFill>
                <a:latin typeface="Museo Sans 500" panose="02000000000000000000" pitchFamily="2" charset="0"/>
              </a:rPr>
              <a:t>between</a:t>
            </a:r>
            <a:r>
              <a:rPr lang="pl-PL" sz="2400" dirty="0">
                <a:solidFill>
                  <a:srgbClr val="FF0000"/>
                </a:solidFill>
                <a:latin typeface="Museo Sans 500" panose="02000000000000000000" pitchFamily="2" charset="0"/>
              </a:rPr>
              <a:t> 1 and 2 </a:t>
            </a:r>
            <a:r>
              <a:rPr lang="pl-PL" sz="2400" dirty="0" err="1">
                <a:solidFill>
                  <a:srgbClr val="FF0000"/>
                </a:solidFill>
                <a:latin typeface="Museo Sans 500" panose="02000000000000000000" pitchFamily="2" charset="0"/>
              </a:rPr>
              <a:t>hours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to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simulate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to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completion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on a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cluster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node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, HPC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computing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was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provided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by the Ares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cluster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at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ACC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Cyfronet</a:t>
            </a: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The first cohort (0 g/cc/year) was successfully simulated, obtaining an incidence of 0.66% per year (69 fractures for 1044 patients in 10 years follow up)</a:t>
            </a: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For the second cohort (resorption rate of 0.003 g/cc/year) predicted incidence was 0.89% per year (92 fractures for 1035 patients in 10 years follow up, given that for 9 patients simulations failed)</a:t>
            </a: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Lastly, in the third cohort (resorption rate of 0.0064 g/cc/year) fracture incidence was 1.13% per year (116 fractures for 1028 patients in 10 years follow up)</a:t>
            </a: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>
              <a:buClr>
                <a:srgbClr val="FFC000"/>
              </a:buClr>
              <a:buSzPct val="100000"/>
            </a:pPr>
            <a:endParaRPr lang="pl-PL" sz="1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>
              <a:buClr>
                <a:srgbClr val="FFC000"/>
              </a:buClr>
              <a:buSzPct val="100000"/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In each case, we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can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successfully simulate at least 1000 patients, which is the common sample size for Phase III clinical trials. </a:t>
            </a: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494619" y="1476212"/>
            <a:ext cx="1094422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Informed, empowered, engaged and responsible citizens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Conscious, empowered, committed and responsible health care providers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Health systems enable personalized, optimized health promotion and disease prevention, diagnosis and treatment for the benefit of patients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Access to health information to optimize treatment, care, prevention and research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Economic value by establishing a new generation of health care</a:t>
            </a:r>
          </a:p>
          <a:p>
            <a:pPr>
              <a:buClr>
                <a:srgbClr val="FFC000"/>
              </a:buClr>
              <a:buSzPct val="100000"/>
            </a:pP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Vicente, A. M.,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Ballensiefen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, W. &amp;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Jönsson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, J.-I. How personalised medicine will transform healthcare by 2030: the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ICPerMed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"/>
                <a:ea typeface="+mn-ea"/>
                <a:cs typeface="+mn-cs"/>
              </a:rPr>
              <a:t> vision. J. Transl. Med. 18, 180 (2020), </a:t>
            </a:r>
            <a:r>
              <a:rPr lang="pl-PL" sz="2000" b="0" i="0" dirty="0">
                <a:solidFill>
                  <a:srgbClr val="333333"/>
                </a:solidFill>
                <a:effectLst/>
                <a:latin typeface="-apple-system"/>
                <a:hlinkClick r:id="rId3"/>
              </a:rPr>
              <a:t>https://doi.org/10.1186/s12967-020-02316-w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C0070"/>
                </a:solidFill>
                <a:latin typeface="Museo Sans 500" panose="02000000000000000000" pitchFamily="2" charset="0"/>
              </a:rPr>
              <a:t>Vision of </a:t>
            </a:r>
            <a:r>
              <a:rPr lang="en-US" sz="32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personalised</a:t>
            </a:r>
            <a:r>
              <a:rPr lang="en-US" sz="32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medicine</a:t>
            </a:r>
            <a:endParaRPr lang="pl-PL" sz="32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409574" y="1225689"/>
            <a:ext cx="109442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VHT i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s a contribution to change medicine from a discipline based on the past experience to medicine led by scientific activities and similar to engineering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Extended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MEE 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as the EDITH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demostrator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is released on the open-source license  -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  <a:hlinkClick r:id="rId3"/>
              </a:rPr>
              <a:t>https://gitlab.com/cyfronet/mee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)</a:t>
            </a: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>
              <a:buClr>
                <a:srgbClr val="FFC000"/>
              </a:buClr>
              <a:buSzPct val="100000"/>
            </a:pPr>
            <a:endParaRPr lang="en-US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GEMINI</a:t>
            </a:r>
            <a:r>
              <a:rPr lang="pl-PL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-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A Generation of Multi-scale Digital Twins of </a:t>
            </a:r>
            <a:r>
              <a:rPr lang="en-US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Ischaemic</a:t>
            </a:r>
            <a:r>
              <a:rPr lang="en-US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 and </a:t>
            </a:r>
            <a:r>
              <a:rPr lang="en-US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Haemorrhagic</a:t>
            </a:r>
            <a:r>
              <a:rPr lang="en-US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 Stroke Patients</a:t>
            </a:r>
            <a:r>
              <a:rPr lang="pl-PL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: 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Our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role: el</a:t>
            </a:r>
            <a:r>
              <a:rPr lang="en-US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aboration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of good practices to produce complex medical computer 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and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next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simulation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experiments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with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virtual twin models run for a large cohort of patients on the ACC </a:t>
            </a:r>
            <a:r>
              <a:rPr lang="en-US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Cyfronet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AGH infrastructure</a:t>
            </a: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Meetween</a:t>
            </a:r>
            <a:r>
              <a:rPr lang="pl-PL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: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new solutions for language-free collaboration between people using comprehensive, integrated algorithmic capabilities offered by fundamental models and self-supervised training on large data sets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, and, as a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result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, we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expect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that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AI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solution will considerably enhance virtual human twins</a:t>
            </a:r>
          </a:p>
          <a:p>
            <a:pPr>
              <a:buClr>
                <a:srgbClr val="FFC000"/>
              </a:buClr>
              <a:buSzPct val="100000"/>
            </a:pPr>
            <a:endParaRPr lang="en-US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C0070"/>
                </a:solidFill>
                <a:latin typeface="Museo Sans 500" panose="02000000000000000000" pitchFamily="2" charset="0"/>
              </a:rPr>
              <a:t>Summary</a:t>
            </a:r>
            <a:r>
              <a:rPr lang="pl-PL" sz="32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and </a:t>
            </a:r>
            <a:r>
              <a:rPr lang="pl-PL" sz="32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future</a:t>
            </a:r>
            <a:r>
              <a:rPr lang="pl-PL" sz="32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32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work</a:t>
            </a:r>
            <a:endParaRPr lang="pl-PL" sz="32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6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494619" y="1476212"/>
            <a:ext cx="1094422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SzPct val="100000"/>
            </a:pPr>
            <a:endParaRPr lang="en-US" sz="32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EDITH – EU Digital Europe project 101083771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ISW - EU H2000 project 101016503</a:t>
            </a:r>
            <a:endParaRPr lang="pl-PL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EU H2020 Teaming Sano No 857533 and FNP IRAP projects</a:t>
            </a:r>
            <a:endParaRPr lang="pl-PL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GEMINI - EU Horizon Europe </a:t>
            </a:r>
            <a:r>
              <a:rPr lang="pl-PL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project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101136438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Meetween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- EU Horizon Europe </a:t>
            </a:r>
            <a:r>
              <a:rPr lang="pl-PL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project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101135798 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Computational grant PLG/2023/016723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C0070"/>
                </a:solidFill>
                <a:latin typeface="Museo Sans 500" panose="02000000000000000000" pitchFamily="2" charset="0"/>
              </a:rPr>
              <a:t>Acknowledgements</a:t>
            </a:r>
            <a:endParaRPr lang="pl-PL" sz="32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68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409574" y="1225689"/>
            <a:ext cx="109442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EDITH project VHT Roadmap available at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  <a:hlinkClick r:id="rId3"/>
              </a:rPr>
              <a:t>https://www.edith-csa.eu/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About virtual human twin in a popular way: 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Peter Coveney, Roger </a:t>
            </a:r>
            <a:r>
              <a:rPr lang="en-US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Highfield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: </a:t>
            </a:r>
            <a:r>
              <a:rPr lang="en-US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Virtual You. How Building Your Digital Twin will Revolutionize Medicine and Change Your Life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,  Princeton University Press, 2023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Marian Bubak, </a:t>
            </a:r>
            <a:r>
              <a:rPr lang="en-US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Cyfrowi</a:t>
            </a:r>
            <a:r>
              <a:rPr lang="en-US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bli</a:t>
            </a:r>
            <a:r>
              <a:rPr lang="pl-PL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ź</a:t>
            </a:r>
            <a:r>
              <a:rPr lang="en-US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niacy</a:t>
            </a:r>
            <a:r>
              <a:rPr lang="en-US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i </a:t>
            </a:r>
            <a:r>
              <a:rPr lang="en-US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medycyna</a:t>
            </a:r>
            <a:r>
              <a:rPr lang="en-US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przysz</a:t>
            </a:r>
            <a:r>
              <a:rPr lang="pl-PL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ł</a:t>
            </a:r>
            <a:r>
              <a:rPr lang="en-US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o</a:t>
            </a:r>
            <a:r>
              <a:rPr lang="pl-PL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ści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,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lecture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at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Copernicus Center, 21.09.2023,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available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on YouTube via 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  <a:hlinkClick r:id="rId4"/>
              </a:rPr>
              <a:t>https://sano.science/popularization-of-computational-medicine/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endParaRPr lang="en-US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lvl="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lvl="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About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Sano Centre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achievements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: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Sano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website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- 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  <a:hlinkClick r:id="rId5"/>
              </a:rPr>
              <a:t>https://sano.science/</a:t>
            </a: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Tygodnik Powszechny 29.11.2023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Tygodnik Powszechny 13.03.2024</a:t>
            </a:r>
            <a:endParaRPr lang="en-US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>
              <a:buClr>
                <a:srgbClr val="FFC000"/>
              </a:buClr>
              <a:buSzPct val="100000"/>
            </a:pPr>
            <a:endParaRPr lang="en-US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Additional</a:t>
            </a:r>
            <a:r>
              <a:rPr lang="pl-PL" sz="32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32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reading</a:t>
            </a:r>
            <a:endParaRPr lang="pl-PL" sz="32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494619" y="1476212"/>
            <a:ext cx="1124185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Virtual Physiological Human (VPH), 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d</a:t>
            </a:r>
            <a:r>
              <a:rPr lang="en-US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igital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twin, Virtual Human Twin (VTH)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Motivation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VHT from computer 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science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perspe</a:t>
            </a:r>
            <a:r>
              <a:rPr lang="pl-PL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ctive</a:t>
            </a: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Features of the platform for VHT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Demonstrator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architecture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Example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application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Summary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and </a:t>
            </a:r>
            <a:r>
              <a:rPr lang="pl-PL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future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work</a:t>
            </a:r>
            <a:endParaRPr lang="en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C0070"/>
                </a:solidFill>
                <a:latin typeface="Museo Sans 500" panose="02000000000000000000" pitchFamily="2" charset="0"/>
              </a:rPr>
              <a:t>Outline</a:t>
            </a:r>
            <a:endParaRPr lang="pl-PL" sz="32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2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494619" y="1476212"/>
            <a:ext cx="1094422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b="1" dirty="0">
                <a:solidFill>
                  <a:srgbClr val="2C0070"/>
                </a:solidFill>
                <a:latin typeface="Museo Sans 500" panose="02000000000000000000" pitchFamily="2" charset="0"/>
              </a:rPr>
              <a:t>VPH - </a:t>
            </a:r>
            <a:r>
              <a:rPr lang="en-US" sz="2800" b="1" i="1" dirty="0">
                <a:solidFill>
                  <a:srgbClr val="2C0070"/>
                </a:solidFill>
                <a:latin typeface="Museo Sans 500" panose="02000000000000000000" pitchFamily="2" charset="0"/>
              </a:rPr>
              <a:t>Virtual Physiological Human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, sometimes  </a:t>
            </a:r>
            <a:r>
              <a:rPr lang="en-US" sz="2800" i="1" dirty="0">
                <a:solidFill>
                  <a:srgbClr val="2C0070"/>
                </a:solidFill>
                <a:latin typeface="Museo Sans 500" panose="02000000000000000000" pitchFamily="2" charset="0"/>
              </a:rPr>
              <a:t>in silico medicine 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- a field involving the use of individualized computer simulations based on physiology in aspects of prevention, diagnosis, prognostic assessment and treatment of disease and biomedical product development</a:t>
            </a:r>
          </a:p>
          <a:p>
            <a:pPr>
              <a:buClr>
                <a:srgbClr val="FFC000"/>
              </a:buClr>
              <a:buSzPct val="100000"/>
            </a:pP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b="1" i="1" dirty="0">
                <a:solidFill>
                  <a:srgbClr val="2C0070"/>
                </a:solidFill>
                <a:latin typeface="Museo Sans 500" panose="02000000000000000000" pitchFamily="2" charset="0"/>
              </a:rPr>
              <a:t>A digital twin 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- a digital representation of a physical object, person or process, placed in context in a digital version of its environment</a:t>
            </a:r>
          </a:p>
          <a:p>
            <a:pPr>
              <a:buClr>
                <a:srgbClr val="FFC000"/>
              </a:buClr>
              <a:buSzPct val="100000"/>
            </a:pP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b="1" dirty="0">
                <a:solidFill>
                  <a:srgbClr val="2C0070"/>
                </a:solidFill>
                <a:latin typeface="Museo Sans 500" panose="02000000000000000000" pitchFamily="2" charset="0"/>
              </a:rPr>
              <a:t>VHT - </a:t>
            </a:r>
            <a:r>
              <a:rPr lang="pl-PL" sz="2800" b="1" i="1" dirty="0">
                <a:solidFill>
                  <a:srgbClr val="2C0070"/>
                </a:solidFill>
                <a:latin typeface="Museo Sans 500" panose="02000000000000000000" pitchFamily="2" charset="0"/>
              </a:rPr>
              <a:t>v</a:t>
            </a:r>
            <a:r>
              <a:rPr lang="en-US" sz="2800" b="1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irtual</a:t>
            </a:r>
            <a:r>
              <a:rPr lang="en-US" sz="2800" b="1" i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800" b="1" i="1" dirty="0">
                <a:solidFill>
                  <a:srgbClr val="2C0070"/>
                </a:solidFill>
                <a:latin typeface="Museo Sans 500" panose="02000000000000000000" pitchFamily="2" charset="0"/>
              </a:rPr>
              <a:t>h</a:t>
            </a:r>
            <a:r>
              <a:rPr lang="en-US" sz="2800" b="1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uman</a:t>
            </a:r>
            <a:r>
              <a:rPr lang="en-US" sz="2800" b="1" i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800" b="1" i="1" dirty="0">
                <a:solidFill>
                  <a:srgbClr val="2C0070"/>
                </a:solidFill>
                <a:latin typeface="Museo Sans 500" panose="02000000000000000000" pitchFamily="2" charset="0"/>
              </a:rPr>
              <a:t>t</a:t>
            </a:r>
            <a:r>
              <a:rPr lang="en-US" sz="2800" b="1" i="1" dirty="0">
                <a:solidFill>
                  <a:srgbClr val="2C0070"/>
                </a:solidFill>
                <a:latin typeface="Museo Sans 500" panose="02000000000000000000" pitchFamily="2" charset="0"/>
              </a:rPr>
              <a:t>win 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- an integrated, multi-scale, multi-temporal and multi-disciplinary representation of quantitative human physiology and pathology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(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EDITH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project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definition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)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2C0070"/>
                </a:solidFill>
              </a:rPr>
              <a:t>VPH, </a:t>
            </a:r>
            <a:r>
              <a:rPr lang="pl-PL" sz="3200" b="1" dirty="0" err="1">
                <a:solidFill>
                  <a:srgbClr val="2C0070"/>
                </a:solidFill>
              </a:rPr>
              <a:t>digital</a:t>
            </a:r>
            <a:r>
              <a:rPr lang="pl-PL" sz="3200" b="1" dirty="0">
                <a:solidFill>
                  <a:srgbClr val="2C0070"/>
                </a:solidFill>
              </a:rPr>
              <a:t> </a:t>
            </a:r>
            <a:r>
              <a:rPr lang="pl-PL" sz="3200" b="1" dirty="0" err="1">
                <a:solidFill>
                  <a:srgbClr val="2C0070"/>
                </a:solidFill>
              </a:rPr>
              <a:t>twin</a:t>
            </a:r>
            <a:r>
              <a:rPr lang="pl-PL" sz="3200" b="1" dirty="0">
                <a:solidFill>
                  <a:srgbClr val="2C0070"/>
                </a:solidFill>
              </a:rPr>
              <a:t>, </a:t>
            </a:r>
            <a:r>
              <a:rPr lang="en-US" sz="3200" b="1" dirty="0">
                <a:solidFill>
                  <a:srgbClr val="2C0070"/>
                </a:solidFill>
              </a:rPr>
              <a:t>V</a:t>
            </a:r>
            <a:r>
              <a:rPr lang="pl-PL" sz="3200" b="1" dirty="0" err="1">
                <a:solidFill>
                  <a:srgbClr val="2C0070"/>
                </a:solidFill>
              </a:rPr>
              <a:t>irtual</a:t>
            </a:r>
            <a:r>
              <a:rPr lang="pl-PL" sz="3200" b="1" dirty="0">
                <a:solidFill>
                  <a:srgbClr val="2C0070"/>
                </a:solidFill>
              </a:rPr>
              <a:t> </a:t>
            </a:r>
            <a:r>
              <a:rPr lang="en-US" sz="3200" b="1" dirty="0">
                <a:solidFill>
                  <a:srgbClr val="2C0070"/>
                </a:solidFill>
              </a:rPr>
              <a:t>H</a:t>
            </a:r>
            <a:r>
              <a:rPr lang="pl-PL" sz="3200" b="1" dirty="0" err="1">
                <a:solidFill>
                  <a:srgbClr val="2C0070"/>
                </a:solidFill>
              </a:rPr>
              <a:t>uman</a:t>
            </a:r>
            <a:r>
              <a:rPr lang="pl-PL" sz="3200" b="1" dirty="0">
                <a:solidFill>
                  <a:srgbClr val="2C0070"/>
                </a:solidFill>
              </a:rPr>
              <a:t> </a:t>
            </a:r>
            <a:r>
              <a:rPr lang="en-US" sz="3200" b="1" dirty="0">
                <a:solidFill>
                  <a:srgbClr val="2C0070"/>
                </a:solidFill>
              </a:rPr>
              <a:t>T</a:t>
            </a:r>
            <a:r>
              <a:rPr lang="pl-PL" sz="3200" b="1" dirty="0">
                <a:solidFill>
                  <a:srgbClr val="2C0070"/>
                </a:solidFill>
              </a:rPr>
              <a:t>win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61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504346" y="1226721"/>
            <a:ext cx="109442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Vision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: 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digital twins of humans, from cells and tissues to organs and entire bodies</a:t>
            </a:r>
          </a:p>
          <a:p>
            <a:pPr>
              <a:buClr>
                <a:srgbClr val="FFC000"/>
              </a:buClr>
              <a:buSzPct val="100000"/>
            </a:pP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A digital twin may help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to</a:t>
            </a: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predict the risk of disease,</a:t>
            </a:r>
            <a:endParaRPr lang="pl-PL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plan and </a:t>
            </a:r>
            <a:r>
              <a:rPr lang="pl-PL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control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medical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treatment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, </a:t>
            </a: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take part in virtual drug tests,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propose changes in diet and lifestyle,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identify therapies that improve well-being and prolong life</a:t>
            </a:r>
          </a:p>
          <a:p>
            <a:pPr>
              <a:buClr>
                <a:srgbClr val="FFC000"/>
              </a:buClr>
              <a:buSzPct val="100000"/>
            </a:pPr>
            <a:endParaRPr lang="pl-PL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With VHT 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a 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real </a:t>
            </a:r>
            <a:r>
              <a:rPr lang="pl-PL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personalised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medicine </a:t>
            </a:r>
            <a:r>
              <a:rPr lang="pl-PL" sz="28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may</a:t>
            </a:r>
            <a:r>
              <a:rPr lang="pl-PL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800" dirty="0">
                <a:solidFill>
                  <a:srgbClr val="2C0070"/>
                </a:solidFill>
                <a:latin typeface="Museo Sans 500" panose="02000000000000000000" pitchFamily="2" charset="0"/>
              </a:rPr>
              <a:t>be possible</a:t>
            </a:r>
            <a:endParaRPr lang="pl-PL" sz="2800" dirty="0">
              <a:solidFill>
                <a:srgbClr val="2C0070"/>
              </a:solidFill>
            </a:endParaRPr>
          </a:p>
          <a:p>
            <a:pPr>
              <a:buClr>
                <a:srgbClr val="FFC000"/>
              </a:buClr>
              <a:buSzPct val="100000"/>
            </a:pPr>
            <a:endParaRPr lang="en-US" sz="2800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C0070"/>
                </a:solidFill>
                <a:latin typeface="Museo Sans 500" panose="02000000000000000000" pitchFamily="2" charset="0"/>
              </a:rPr>
              <a:t>Role of VHT</a:t>
            </a:r>
            <a:endParaRPr lang="pl-PL" sz="32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363990" y="1058356"/>
            <a:ext cx="10944226" cy="71096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400" dirty="0">
                <a:solidFill>
                  <a:srgbClr val="2C0070"/>
                </a:solidFill>
              </a:rPr>
              <a:t>VPH </a:t>
            </a:r>
            <a:r>
              <a:rPr lang="pl-PL" sz="2400" dirty="0" err="1">
                <a:solidFill>
                  <a:srgbClr val="2C0070"/>
                </a:solidFill>
              </a:rPr>
              <a:t>Institute</a:t>
            </a:r>
            <a:r>
              <a:rPr lang="pl-PL" sz="2400" dirty="0">
                <a:solidFill>
                  <a:srgbClr val="2C0070"/>
                </a:solidFill>
              </a:rPr>
              <a:t> - </a:t>
            </a:r>
            <a:r>
              <a:rPr lang="pl-PL" sz="2400" dirty="0">
                <a:solidFill>
                  <a:srgbClr val="2C0070"/>
                </a:solidFill>
                <a:hlinkClick r:id="rId3"/>
              </a:rPr>
              <a:t>https://www.vph-institute.org/</a:t>
            </a:r>
            <a:r>
              <a:rPr lang="pl-PL" sz="2400" dirty="0">
                <a:solidFill>
                  <a:srgbClr val="2C0070"/>
                </a:solidFill>
              </a:rPr>
              <a:t> </a:t>
            </a:r>
            <a:br>
              <a:rPr lang="pl-PL" sz="2400" dirty="0">
                <a:solidFill>
                  <a:srgbClr val="2C0070"/>
                </a:solidFill>
              </a:rPr>
            </a:br>
            <a:r>
              <a:rPr lang="en-US" sz="2400" dirty="0">
                <a:solidFill>
                  <a:srgbClr val="2C0070"/>
                </a:solidFill>
              </a:rPr>
              <a:t>an international non-profit organization whose mission is to ensure that VPH is fully realized, widely adopted and used effectively in both research and clinics </a:t>
            </a:r>
            <a:endParaRPr lang="pl-PL" sz="2400" dirty="0">
              <a:solidFill>
                <a:srgbClr val="2C0070"/>
              </a:solidFill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pl-PL" sz="2400" dirty="0">
              <a:solidFill>
                <a:srgbClr val="2C0070"/>
              </a:solidFill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CompBioMed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- 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  <a:hlinkClick r:id="rId4"/>
              </a:rPr>
              <a:t>https://www.compbiomed.eu/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b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</a:b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Center of Excellence financed by the European Commission (H2020), focused on the use and development of computational methods in biomedical applications </a:t>
            </a:r>
          </a:p>
          <a:p>
            <a:pPr>
              <a:buClr>
                <a:srgbClr val="FFC000"/>
              </a:buClr>
              <a:buSzPct val="100000"/>
            </a:pP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EDITH -  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  <a:hlinkClick r:id="rId5"/>
              </a:rPr>
              <a:t>https://www.edith-csa.eu/edith/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b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</a:b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European Commission project (Digital Europe); its goal is to define a roadmap for moving from single-organ systems to a fully integrated, multi-scale, multi-organ, whole-body twin, driven by data and knowledge </a:t>
            </a:r>
          </a:p>
          <a:p>
            <a:pPr>
              <a:buClr>
                <a:srgbClr val="FFC000"/>
              </a:buClr>
              <a:buSzPct val="100000"/>
            </a:pPr>
            <a:endParaRPr lang="en-US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Sano Centre for Computational </a:t>
            </a:r>
            <a:r>
              <a:rPr lang="en-US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Personalised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Medicine International Research Foundation -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  <a:hlinkClick r:id="rId6"/>
              </a:rPr>
              <a:t>https://sano.science/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en-US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b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</a:br>
            <a:b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</a:b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421717" y="167333"/>
            <a:ext cx="1123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C0070"/>
                </a:solidFill>
                <a:latin typeface="Museo Sans 500" panose="02000000000000000000" pitchFamily="2" charset="0"/>
              </a:rPr>
              <a:t>Selected institutions and projects in ​​computational medicine </a:t>
            </a:r>
            <a:endParaRPr lang="pl-PL" sz="3200" b="1" dirty="0">
              <a:solidFill>
                <a:srgbClr val="2C0070"/>
              </a:solidFill>
            </a:endParaRPr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3CBAE912-C8B6-B625-343A-AF932C72F240}"/>
              </a:ext>
            </a:extLst>
          </p:cNvPr>
          <p:cNvSpPr txBox="1">
            <a:spLocks/>
          </p:cNvSpPr>
          <p:nvPr/>
        </p:nvSpPr>
        <p:spPr>
          <a:xfrm>
            <a:off x="11361999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pl-PL"/>
            </a:defPPr>
            <a:lvl1pPr marL="0" lvl="0" algn="r" defTabSz="914400" rtl="0" eaLnBrk="1" latinLnBrk="0" hangingPunct="1">
              <a:buNone/>
              <a:defRPr sz="1733" kern="1200">
                <a:solidFill>
                  <a:srgbClr val="002060"/>
                </a:solidFill>
                <a:latin typeface="Muli" pitchFamily="2" charset="-18"/>
                <a:ea typeface="Lexend Deca"/>
                <a:cs typeface="Lexend Deca"/>
                <a:sym typeface="Lexend Deca"/>
              </a:defRPr>
            </a:lvl1pPr>
            <a:lvl2pPr marL="457200" lvl="1" algn="r" defTabSz="914400" rtl="0" eaLnBrk="1" latinLnBrk="0" hangingPunct="1">
              <a:buNone/>
              <a:defRPr sz="1733" kern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914400" lvl="2" algn="r" defTabSz="914400" rtl="0" eaLnBrk="1" latinLnBrk="0" hangingPunct="1">
              <a:buNone/>
              <a:defRPr sz="1733" kern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371600" lvl="3" algn="r" defTabSz="914400" rtl="0" eaLnBrk="1" latinLnBrk="0" hangingPunct="1">
              <a:buNone/>
              <a:defRPr sz="1733" kern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1828800" lvl="4" algn="r" defTabSz="914400" rtl="0" eaLnBrk="1" latinLnBrk="0" hangingPunct="1">
              <a:buNone/>
              <a:defRPr sz="1733" kern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286000" lvl="5" algn="r" defTabSz="914400" rtl="0" eaLnBrk="1" latinLnBrk="0" hangingPunct="1">
              <a:buNone/>
              <a:defRPr sz="1733" kern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2743200" lvl="6" algn="r" defTabSz="914400" rtl="0" eaLnBrk="1" latinLnBrk="0" hangingPunct="1">
              <a:buNone/>
              <a:defRPr sz="1733" kern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200400" lvl="7" algn="r" defTabSz="914400" rtl="0" eaLnBrk="1" latinLnBrk="0" hangingPunct="1">
              <a:buNone/>
              <a:defRPr sz="1733" kern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3657600" lvl="8" algn="r" defTabSz="914400" rtl="0" eaLnBrk="1" latinLnBrk="0" hangingPunct="1">
              <a:buNone/>
              <a:defRPr sz="1733" kern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78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320956" y="2131516"/>
            <a:ext cx="1094422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SzPct val="100000"/>
            </a:pPr>
            <a:r>
              <a:rPr lang="en-US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EDITH</a:t>
            </a:r>
            <a:r>
              <a:rPr lang="pl-PL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’s </a:t>
            </a:r>
            <a:r>
              <a:rPr lang="pl-PL" sz="24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main</a:t>
            </a:r>
            <a:r>
              <a:rPr lang="pl-PL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objective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: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to frame an inclusive ecosystem of digital twins in healthcare within the EU Member States and associated countries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through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:</a:t>
            </a:r>
            <a:endParaRPr lang="en-US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a comprehensive roadmap of the current landscape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implementation a federated cloud-based repository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gathering human digital twin resources: models, data sets, algorithms,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practices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designing  the architecture of a simulation platform to facilitate the transition towards the use of comprehensive Virtual Human Twin (VHT) models in </a:t>
            </a:r>
            <a:r>
              <a:rPr lang="en-US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personalised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medicine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>
              <a:buClr>
                <a:srgbClr val="FFC000"/>
              </a:buClr>
              <a:buSzPct val="100000"/>
            </a:pPr>
            <a:r>
              <a:rPr lang="pl-PL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Main</a:t>
            </a:r>
            <a:r>
              <a:rPr lang="pl-PL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Cyfronet</a:t>
            </a:r>
            <a:r>
              <a:rPr lang="pl-PL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task</a:t>
            </a:r>
            <a:r>
              <a:rPr lang="pl-PL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: </a:t>
            </a:r>
            <a:r>
              <a:rPr lang="pl-PL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elaboration</a:t>
            </a:r>
            <a:r>
              <a:rPr lang="pl-PL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 of a demonstrator of </a:t>
            </a:r>
            <a:r>
              <a:rPr lang="pl-PL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such</a:t>
            </a:r>
            <a:r>
              <a:rPr lang="pl-PL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 a </a:t>
            </a:r>
            <a:r>
              <a:rPr lang="pl-PL" sz="2400" i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simulation</a:t>
            </a:r>
            <a:r>
              <a:rPr lang="pl-PL" sz="2400" i="1" dirty="0">
                <a:solidFill>
                  <a:srgbClr val="2C0070"/>
                </a:solidFill>
                <a:latin typeface="Museo Sans 500" panose="02000000000000000000" pitchFamily="2" charset="0"/>
              </a:rPr>
              <a:t> platform.</a:t>
            </a:r>
            <a:endParaRPr lang="en-US" sz="2400" i="1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>
              <a:buClr>
                <a:srgbClr val="FFC000"/>
              </a:buClr>
              <a:buSzPct val="100000"/>
            </a:pPr>
            <a:endParaRPr lang="en-US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07340"/>
            <a:ext cx="8887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C0070"/>
                </a:solidFill>
                <a:latin typeface="Museo Sans 500" panose="02000000000000000000" pitchFamily="2" charset="0"/>
              </a:rPr>
              <a:t>EDITH – European Virtual Human Twin </a:t>
            </a:r>
            <a:r>
              <a:rPr lang="en-US" sz="2800" b="1" dirty="0">
                <a:solidFill>
                  <a:srgbClr val="2C0070"/>
                </a:solidFill>
                <a:latin typeface="Museo Sans 500" panose="02000000000000000000" pitchFamily="2" charset="0"/>
              </a:rPr>
              <a:t>https://www.edith-csa.eu/ </a:t>
            </a:r>
            <a:endParaRPr lang="pl-PL" sz="28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6</a:t>
            </a:fld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6AFA2-E371-9586-DA54-7893FAF68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886" y="140500"/>
            <a:ext cx="1625857" cy="16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570818" y="1824554"/>
            <a:ext cx="109442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A set of 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software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modules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implementing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human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physiology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models which can simulate human body processes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A set of data which represents the specific patient in relation to a specific condition or treatment process</a:t>
            </a: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Simulation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modules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may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be run on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different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compute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resources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: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local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servers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, </a:t>
            </a:r>
            <a:r>
              <a:rPr lang="pl-PL" sz="2400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clouds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, HPC.</a:t>
            </a:r>
            <a:endParaRPr lang="en-US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The data is not typically restricted in any manner, it may include: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unstructured textual data 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binary data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structured repositories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free-text descriptions 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en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VHT from computer s</a:t>
            </a:r>
            <a:r>
              <a:rPr lang="pl-PL" sz="36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cience</a:t>
            </a:r>
            <a:r>
              <a:rPr lang="en-US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perspective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7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541635" y="1607998"/>
            <a:ext cx="1094422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A system agnostic to the supported classes and formats of data items, to support a comprehensive data repository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where various data items may be queried, retrieved and fed into the computational models which constitute the simulation workflow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pl-PL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Access to a computational infrastructure such as: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standalone servers for small-scale simulations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cloud computing infrastructures for simulations in which a moderately sized set of data is processed using complex algorithms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High Performance Computing</a:t>
            </a:r>
            <a:r>
              <a:rPr lang="pl-PL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for scale-out studies which involve processing large amounts of data and “parameter study” types of computations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en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Basic V</a:t>
            </a:r>
            <a:r>
              <a:rPr lang="en-US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H</a:t>
            </a:r>
            <a:r>
              <a:rPr lang="pl-PL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T r</a:t>
            </a:r>
            <a:r>
              <a:rPr lang="en-US" sz="3600" b="1" dirty="0" err="1">
                <a:solidFill>
                  <a:srgbClr val="2C0070"/>
                </a:solidFill>
                <a:latin typeface="Museo Sans 500" panose="02000000000000000000" pitchFamily="2" charset="0"/>
              </a:rPr>
              <a:t>equirements</a:t>
            </a:r>
            <a:r>
              <a:rPr lang="en-US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 </a:t>
            </a:r>
            <a:endParaRPr lang="pl-PL" sz="36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0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F943730-BD0D-72C7-4234-0972B0E04BEA}"/>
              </a:ext>
            </a:extLst>
          </p:cNvPr>
          <p:cNvSpPr txBox="1"/>
          <p:nvPr/>
        </p:nvSpPr>
        <p:spPr>
          <a:xfrm>
            <a:off x="266018" y="1329254"/>
            <a:ext cx="70981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Model versioning - previous versions of the model are stored and may be referred to if needed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Repeatable runs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Repeatability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–  same team, same experimental setup; a researcher can reliably repeat own computation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Replicability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-  different team, same experimental setup; an independent group can obtain the same result using the author’s own artifacts</a:t>
            </a:r>
          </a:p>
          <a:p>
            <a:pPr marL="800100" lvl="1" indent="-342900">
              <a:buClr>
                <a:srgbClr val="FFC000"/>
              </a:buClr>
              <a:buSzPct val="100000"/>
              <a:buBlip>
                <a:blip r:embed="rId2"/>
              </a:buBlip>
            </a:pPr>
            <a:r>
              <a:rPr lang="en-US" sz="2400" b="1" dirty="0">
                <a:solidFill>
                  <a:srgbClr val="2C0070"/>
                </a:solidFill>
                <a:latin typeface="Museo Sans 500" panose="02000000000000000000" pitchFamily="2" charset="0"/>
              </a:rPr>
              <a:t>Reproducibility</a:t>
            </a:r>
            <a:r>
              <a:rPr lang="en-US" sz="2400" dirty="0">
                <a:solidFill>
                  <a:srgbClr val="2C0070"/>
                </a:solidFill>
                <a:latin typeface="Museo Sans 500" panose="02000000000000000000" pitchFamily="2" charset="0"/>
              </a:rPr>
              <a:t> - different team, different experimental setup; an independent group can obtain the same result using artifacts which they develop completely independently</a:t>
            </a:r>
          </a:p>
          <a:p>
            <a:pPr marL="342900" indent="-342900">
              <a:buClr>
                <a:srgbClr val="FFC000"/>
              </a:buClr>
              <a:buSzPct val="100000"/>
              <a:buBlip>
                <a:blip r:embed="rId2"/>
              </a:buBlip>
            </a:pPr>
            <a:endParaRPr lang="en" sz="2400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779B58-072E-3FB6-A726-0F4AB86958EF}"/>
              </a:ext>
            </a:extLst>
          </p:cNvPr>
          <p:cNvSpPr txBox="1"/>
          <p:nvPr/>
        </p:nvSpPr>
        <p:spPr>
          <a:xfrm>
            <a:off x="371475" y="368300"/>
            <a:ext cx="861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C0070"/>
                </a:solidFill>
                <a:latin typeface="Museo Sans 500" panose="02000000000000000000" pitchFamily="2" charset="0"/>
              </a:rPr>
              <a:t>Platform features (1/2)  </a:t>
            </a:r>
            <a:endParaRPr lang="pl-PL" sz="3600" b="1" dirty="0">
              <a:solidFill>
                <a:srgbClr val="2C0070"/>
              </a:solidFill>
              <a:latin typeface="Museo Sans 500" panose="02000000000000000000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344FF7-47DB-32BA-D525-912C9D3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104-A89A-E046-8473-067C34B54688}" type="slidenum">
              <a:rPr lang="pl-PL" smtClean="0"/>
              <a:t>9</a:t>
            </a:fld>
            <a:endParaRPr lang="pl-PL"/>
          </a:p>
        </p:txBody>
      </p:sp>
      <p:pic>
        <p:nvPicPr>
          <p:cNvPr id="3" name="Google Shape;98;p17">
            <a:extLst>
              <a:ext uri="{FF2B5EF4-FFF2-40B4-BE49-F238E27FC236}">
                <a16:creationId xmlns:a16="http://schemas.microsoft.com/office/drawing/2014/main" id="{0B132369-5C09-0137-215A-17648F2F430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043" y="1567759"/>
            <a:ext cx="4311425" cy="419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41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8C4E50F510142AD1DEAAD6A97F060" ma:contentTypeVersion="17" ma:contentTypeDescription="Create a new document." ma:contentTypeScope="" ma:versionID="6eb972bde54db6f45f6c5306c344afa3">
  <xsd:schema xmlns:xsd="http://www.w3.org/2001/XMLSchema" xmlns:xs="http://www.w3.org/2001/XMLSchema" xmlns:p="http://schemas.microsoft.com/office/2006/metadata/properties" xmlns:ns2="556414d7-f1e1-412e-98a2-4370aed9f875" xmlns:ns3="8c938daa-ed81-4b59-aa21-9bf310a721ed" targetNamespace="http://schemas.microsoft.com/office/2006/metadata/properties" ma:root="true" ma:fieldsID="baa4423f94559775c7e305e32bad2662" ns2:_="" ns3:_="">
    <xsd:import namespace="556414d7-f1e1-412e-98a2-4370aed9f875"/>
    <xsd:import namespace="8c938daa-ed81-4b59-aa21-9bf310a721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Dat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414d7-f1e1-412e-98a2-4370aed9f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7" nillable="true" ma:displayName="Date" ma:format="DateOnly" ma:internalName="Date">
      <xsd:simpleType>
        <xsd:restriction base="dms:DateTim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212d61b-3a5d-41f8-a683-5258cf9e0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38daa-ed81-4b59-aa21-9bf310a721e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2662e20-547b-4e30-9eca-d2540083880a}" ma:internalName="TaxCatchAll" ma:showField="CatchAllData" ma:web="8c938daa-ed81-4b59-aa21-9bf310a72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C032A0-AA4A-4357-8EC2-38C0C77AC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6414d7-f1e1-412e-98a2-4370aed9f875"/>
    <ds:schemaRef ds:uri="8c938daa-ed81-4b59-aa21-9bf310a721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6442EB-D1F7-436A-BE58-186A4C6328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1667</Words>
  <Application>Microsoft Office PowerPoint</Application>
  <PresentationFormat>Panoramiczny</PresentationFormat>
  <Paragraphs>164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Muli</vt:lpstr>
      <vt:lpstr>Museo Sans 500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Wiktoria Konieczniak</dc:creator>
  <cp:lastModifiedBy>Marian Bubak</cp:lastModifiedBy>
  <cp:revision>89</cp:revision>
  <dcterms:created xsi:type="dcterms:W3CDTF">2022-08-12T13:24:08Z</dcterms:created>
  <dcterms:modified xsi:type="dcterms:W3CDTF">2024-03-13T09:40:13Z</dcterms:modified>
</cp:coreProperties>
</file>